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1" r:id="rId2"/>
  </p:sldMasterIdLst>
  <p:notesMasterIdLst>
    <p:notesMasterId r:id="rId94"/>
  </p:notesMasterIdLst>
  <p:handoutMasterIdLst>
    <p:handoutMasterId r:id="rId95"/>
  </p:handoutMasterIdLst>
  <p:sldIdLst>
    <p:sldId id="256" r:id="rId3"/>
    <p:sldId id="727" r:id="rId4"/>
    <p:sldId id="715" r:id="rId5"/>
    <p:sldId id="717" r:id="rId6"/>
    <p:sldId id="716" r:id="rId7"/>
    <p:sldId id="630" r:id="rId8"/>
    <p:sldId id="629" r:id="rId9"/>
    <p:sldId id="628" r:id="rId10"/>
    <p:sldId id="627" r:id="rId11"/>
    <p:sldId id="611" r:id="rId12"/>
    <p:sldId id="699" r:id="rId13"/>
    <p:sldId id="636" r:id="rId14"/>
    <p:sldId id="594" r:id="rId15"/>
    <p:sldId id="667" r:id="rId16"/>
    <p:sldId id="420" r:id="rId17"/>
    <p:sldId id="703" r:id="rId18"/>
    <p:sldId id="661" r:id="rId19"/>
    <p:sldId id="663" r:id="rId20"/>
    <p:sldId id="662" r:id="rId21"/>
    <p:sldId id="664" r:id="rId22"/>
    <p:sldId id="543" r:id="rId23"/>
    <p:sldId id="428" r:id="rId24"/>
    <p:sldId id="701" r:id="rId25"/>
    <p:sldId id="601" r:id="rId26"/>
    <p:sldId id="602" r:id="rId27"/>
    <p:sldId id="604" r:id="rId28"/>
    <p:sldId id="659" r:id="rId29"/>
    <p:sldId id="587" r:id="rId30"/>
    <p:sldId id="589" r:id="rId31"/>
    <p:sldId id="600" r:id="rId32"/>
    <p:sldId id="550" r:id="rId33"/>
    <p:sldId id="549" r:id="rId34"/>
    <p:sldId id="546" r:id="rId35"/>
    <p:sldId id="697" r:id="rId36"/>
    <p:sldId id="640" r:id="rId37"/>
    <p:sldId id="639" r:id="rId38"/>
    <p:sldId id="638" r:id="rId39"/>
    <p:sldId id="622" r:id="rId40"/>
    <p:sldId id="685" r:id="rId41"/>
    <p:sldId id="678" r:id="rId42"/>
    <p:sldId id="689" r:id="rId43"/>
    <p:sldId id="424" r:id="rId44"/>
    <p:sldId id="433" r:id="rId45"/>
    <p:sldId id="648" r:id="rId46"/>
    <p:sldId id="606" r:id="rId47"/>
    <p:sldId id="690" r:id="rId48"/>
    <p:sldId id="711" r:id="rId49"/>
    <p:sldId id="686" r:id="rId50"/>
    <p:sldId id="506" r:id="rId51"/>
    <p:sldId id="511" r:id="rId52"/>
    <p:sldId id="607" r:id="rId53"/>
    <p:sldId id="608" r:id="rId54"/>
    <p:sldId id="692" r:id="rId55"/>
    <p:sldId id="705" r:id="rId56"/>
    <p:sldId id="551" r:id="rId57"/>
    <p:sldId id="721" r:id="rId58"/>
    <p:sldId id="720" r:id="rId59"/>
    <p:sldId id="718" r:id="rId60"/>
    <p:sldId id="695" r:id="rId61"/>
    <p:sldId id="455" r:id="rId62"/>
    <p:sldId id="674" r:id="rId63"/>
    <p:sldId id="673" r:id="rId64"/>
    <p:sldId id="671" r:id="rId65"/>
    <p:sldId id="693" r:id="rId66"/>
    <p:sldId id="577" r:id="rId67"/>
    <p:sldId id="576" r:id="rId68"/>
    <p:sldId id="694" r:id="rId69"/>
    <p:sldId id="562" r:id="rId70"/>
    <p:sldId id="559" r:id="rId71"/>
    <p:sldId id="723" r:id="rId72"/>
    <p:sldId id="439" r:id="rId73"/>
    <p:sldId id="683" r:id="rId74"/>
    <p:sldId id="696" r:id="rId75"/>
    <p:sldId id="474" r:id="rId76"/>
    <p:sldId id="578" r:id="rId77"/>
    <p:sldId id="580" r:id="rId78"/>
    <p:sldId id="710" r:id="rId79"/>
    <p:sldId id="725" r:id="rId80"/>
    <p:sldId id="537" r:id="rId81"/>
    <p:sldId id="722" r:id="rId82"/>
    <p:sldId id="592" r:id="rId83"/>
    <p:sldId id="459" r:id="rId84"/>
    <p:sldId id="571" r:id="rId85"/>
    <p:sldId id="714" r:id="rId86"/>
    <p:sldId id="585" r:id="rId87"/>
    <p:sldId id="586" r:id="rId88"/>
    <p:sldId id="460" r:id="rId89"/>
    <p:sldId id="563" r:id="rId90"/>
    <p:sldId id="457" r:id="rId91"/>
    <p:sldId id="730" r:id="rId92"/>
    <p:sldId id="574" r:id="rId93"/>
  </p:sldIdLst>
  <p:sldSz cx="9144000" cy="6858000" type="screen4x3"/>
  <p:notesSz cx="6797675" cy="9928225"/>
  <p:defaultTextStyle>
    <a:defPPr>
      <a:defRPr lang="ru-RU"/>
    </a:defPPr>
    <a:lvl1pPr algn="l" rtl="0" fontAlgn="base">
      <a:spcBef>
        <a:spcPct val="0"/>
      </a:spcBef>
      <a:spcAft>
        <a:spcPct val="0"/>
      </a:spcAft>
      <a:defRPr kern="1200">
        <a:solidFill>
          <a:schemeClr val="tx1"/>
        </a:solidFill>
        <a:latin typeface="Arial Black" pitchFamily="34" charset="0"/>
        <a:ea typeface="+mn-ea"/>
        <a:cs typeface="+mn-cs"/>
      </a:defRPr>
    </a:lvl1pPr>
    <a:lvl2pPr marL="457200" algn="l" rtl="0" fontAlgn="base">
      <a:spcBef>
        <a:spcPct val="0"/>
      </a:spcBef>
      <a:spcAft>
        <a:spcPct val="0"/>
      </a:spcAft>
      <a:defRPr kern="1200">
        <a:solidFill>
          <a:schemeClr val="tx1"/>
        </a:solidFill>
        <a:latin typeface="Arial Black" pitchFamily="34" charset="0"/>
        <a:ea typeface="+mn-ea"/>
        <a:cs typeface="+mn-cs"/>
      </a:defRPr>
    </a:lvl2pPr>
    <a:lvl3pPr marL="914400" algn="l" rtl="0" fontAlgn="base">
      <a:spcBef>
        <a:spcPct val="0"/>
      </a:spcBef>
      <a:spcAft>
        <a:spcPct val="0"/>
      </a:spcAft>
      <a:defRPr kern="1200">
        <a:solidFill>
          <a:schemeClr val="tx1"/>
        </a:solidFill>
        <a:latin typeface="Arial Black" pitchFamily="34" charset="0"/>
        <a:ea typeface="+mn-ea"/>
        <a:cs typeface="+mn-cs"/>
      </a:defRPr>
    </a:lvl3pPr>
    <a:lvl4pPr marL="1371600" algn="l" rtl="0" fontAlgn="base">
      <a:spcBef>
        <a:spcPct val="0"/>
      </a:spcBef>
      <a:spcAft>
        <a:spcPct val="0"/>
      </a:spcAft>
      <a:defRPr kern="1200">
        <a:solidFill>
          <a:schemeClr val="tx1"/>
        </a:solidFill>
        <a:latin typeface="Arial Black" pitchFamily="34" charset="0"/>
        <a:ea typeface="+mn-ea"/>
        <a:cs typeface="+mn-cs"/>
      </a:defRPr>
    </a:lvl4pPr>
    <a:lvl5pPr marL="1828800" algn="l" rtl="0" fontAlgn="base">
      <a:spcBef>
        <a:spcPct val="0"/>
      </a:spcBef>
      <a:spcAft>
        <a:spcPct val="0"/>
      </a:spcAft>
      <a:defRPr kern="1200">
        <a:solidFill>
          <a:schemeClr val="tx1"/>
        </a:solidFill>
        <a:latin typeface="Arial Black" pitchFamily="34" charset="0"/>
        <a:ea typeface="+mn-ea"/>
        <a:cs typeface="+mn-cs"/>
      </a:defRPr>
    </a:lvl5pPr>
    <a:lvl6pPr marL="2286000" algn="l" defTabSz="914400" rtl="0" eaLnBrk="1" latinLnBrk="0" hangingPunct="1">
      <a:defRPr kern="1200">
        <a:solidFill>
          <a:schemeClr val="tx1"/>
        </a:solidFill>
        <a:latin typeface="Arial Black" pitchFamily="34" charset="0"/>
        <a:ea typeface="+mn-ea"/>
        <a:cs typeface="+mn-cs"/>
      </a:defRPr>
    </a:lvl6pPr>
    <a:lvl7pPr marL="2743200" algn="l" defTabSz="914400" rtl="0" eaLnBrk="1" latinLnBrk="0" hangingPunct="1">
      <a:defRPr kern="1200">
        <a:solidFill>
          <a:schemeClr val="tx1"/>
        </a:solidFill>
        <a:latin typeface="Arial Black" pitchFamily="34" charset="0"/>
        <a:ea typeface="+mn-ea"/>
        <a:cs typeface="+mn-cs"/>
      </a:defRPr>
    </a:lvl7pPr>
    <a:lvl8pPr marL="3200400" algn="l" defTabSz="914400" rtl="0" eaLnBrk="1" latinLnBrk="0" hangingPunct="1">
      <a:defRPr kern="1200">
        <a:solidFill>
          <a:schemeClr val="tx1"/>
        </a:solidFill>
        <a:latin typeface="Arial Black" pitchFamily="34" charset="0"/>
        <a:ea typeface="+mn-ea"/>
        <a:cs typeface="+mn-cs"/>
      </a:defRPr>
    </a:lvl8pPr>
    <a:lvl9pPr marL="3657600" algn="l" defTabSz="914400" rtl="0" eaLnBrk="1" latinLnBrk="0" hangingPunct="1">
      <a:defRPr kern="1200">
        <a:solidFill>
          <a:schemeClr val="tx1"/>
        </a:solidFill>
        <a:latin typeface="Arial Black"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00CC00"/>
    <a:srgbClr val="009900"/>
    <a:srgbClr val="FFFF66"/>
    <a:srgbClr val="000000"/>
    <a:srgbClr val="FF3300"/>
    <a:srgbClr val="92D050"/>
    <a:srgbClr val="FF505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2" autoAdjust="0"/>
    <p:restoredTop sz="49228" autoAdjust="0"/>
  </p:normalViewPr>
  <p:slideViewPr>
    <p:cSldViewPr>
      <p:cViewPr varScale="1">
        <p:scale>
          <a:sx n="32" d="100"/>
          <a:sy n="32" d="100"/>
        </p:scale>
        <p:origin x="-2324" y="-72"/>
      </p:cViewPr>
      <p:guideLst>
        <p:guide orient="horz" pos="2160"/>
        <p:guide pos="2880"/>
      </p:guideLst>
    </p:cSldViewPr>
  </p:slideViewPr>
  <p:outlineViewPr>
    <p:cViewPr>
      <p:scale>
        <a:sx n="33" d="100"/>
        <a:sy n="33" d="100"/>
      </p:scale>
      <p:origin x="0" y="-394"/>
    </p:cViewPr>
  </p:outlineViewPr>
  <p:notesTextViewPr>
    <p:cViewPr>
      <p:scale>
        <a:sx n="150" d="100"/>
        <a:sy n="150" d="100"/>
      </p:scale>
      <p:origin x="0" y="0"/>
    </p:cViewPr>
  </p:notesTextViewPr>
  <p:sorterViewPr>
    <p:cViewPr>
      <p:scale>
        <a:sx n="80" d="100"/>
        <a:sy n="80" d="100"/>
      </p:scale>
      <p:origin x="0" y="13672"/>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6412"/>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50444" y="0"/>
            <a:ext cx="2945659" cy="496412"/>
          </a:xfrm>
          <a:prstGeom prst="rect">
            <a:avLst/>
          </a:prstGeom>
        </p:spPr>
        <p:txBody>
          <a:bodyPr vert="horz" lIns="91440" tIns="45720" rIns="91440" bIns="45720" rtlCol="0"/>
          <a:lstStyle>
            <a:lvl1pPr algn="r">
              <a:defRPr sz="1200"/>
            </a:lvl1pPr>
          </a:lstStyle>
          <a:p>
            <a:fld id="{B9B36D8F-71DD-4F9C-BC0E-468FFCEC4ED1}" type="datetimeFigureOut">
              <a:rPr lang="ru-RU" smtClean="0"/>
              <a:t>03.06.2015</a:t>
            </a:fld>
            <a:endParaRPr lang="ru-RU"/>
          </a:p>
        </p:txBody>
      </p:sp>
      <p:sp>
        <p:nvSpPr>
          <p:cNvPr id="4" name="Нижний колонтитул 3"/>
          <p:cNvSpPr>
            <a:spLocks noGrp="1"/>
          </p:cNvSpPr>
          <p:nvPr>
            <p:ph type="ftr" sz="quarter" idx="2"/>
          </p:nvPr>
        </p:nvSpPr>
        <p:spPr>
          <a:xfrm>
            <a:off x="1" y="9430091"/>
            <a:ext cx="2945659" cy="496412"/>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50444" y="9430091"/>
            <a:ext cx="2945659" cy="496412"/>
          </a:xfrm>
          <a:prstGeom prst="rect">
            <a:avLst/>
          </a:prstGeom>
        </p:spPr>
        <p:txBody>
          <a:bodyPr vert="horz" lIns="91440" tIns="45720" rIns="91440" bIns="45720" rtlCol="0" anchor="b"/>
          <a:lstStyle>
            <a:lvl1pPr algn="r">
              <a:defRPr sz="1200"/>
            </a:lvl1pPr>
          </a:lstStyle>
          <a:p>
            <a:fld id="{CD4247D5-6249-49BA-8ABB-41513A5BC9DA}" type="slidenum">
              <a:rPr lang="ru-RU" smtClean="0"/>
              <a:t>‹#›</a:t>
            </a:fld>
            <a:endParaRPr lang="ru-RU"/>
          </a:p>
        </p:txBody>
      </p:sp>
    </p:spTree>
    <p:extLst>
      <p:ext uri="{BB962C8B-B14F-4D97-AF65-F5344CB8AC3E}">
        <p14:creationId xmlns:p14="http://schemas.microsoft.com/office/powerpoint/2010/main" val="1108777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1" y="0"/>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ru-RU"/>
          </a:p>
        </p:txBody>
      </p:sp>
      <p:sp>
        <p:nvSpPr>
          <p:cNvPr id="18435" name="Rectangle 3"/>
          <p:cNvSpPr>
            <a:spLocks noGrp="1" noChangeArrowheads="1"/>
          </p:cNvSpPr>
          <p:nvPr>
            <p:ph type="dt" idx="1"/>
          </p:nvPr>
        </p:nvSpPr>
        <p:spPr bwMode="auto">
          <a:xfrm>
            <a:off x="3850444" y="0"/>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ru-RU"/>
          </a:p>
        </p:txBody>
      </p:sp>
      <p:sp>
        <p:nvSpPr>
          <p:cNvPr id="18436"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437" name="Rectangle 5"/>
          <p:cNvSpPr>
            <a:spLocks noGrp="1" noChangeArrowheads="1"/>
          </p:cNvSpPr>
          <p:nvPr>
            <p:ph type="body" sz="quarter" idx="3"/>
          </p:nvPr>
        </p:nvSpPr>
        <p:spPr bwMode="auto">
          <a:xfrm>
            <a:off x="679768" y="4715907"/>
            <a:ext cx="5438140" cy="4467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18438" name="Rectangle 6"/>
          <p:cNvSpPr>
            <a:spLocks noGrp="1" noChangeArrowheads="1"/>
          </p:cNvSpPr>
          <p:nvPr>
            <p:ph type="ftr" sz="quarter" idx="4"/>
          </p:nvPr>
        </p:nvSpPr>
        <p:spPr bwMode="auto">
          <a:xfrm>
            <a:off x="1" y="9430091"/>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ru-RU"/>
          </a:p>
        </p:txBody>
      </p:sp>
      <p:sp>
        <p:nvSpPr>
          <p:cNvPr id="18439" name="Rectangle 7"/>
          <p:cNvSpPr>
            <a:spLocks noGrp="1" noChangeArrowheads="1"/>
          </p:cNvSpPr>
          <p:nvPr>
            <p:ph type="sldNum" sz="quarter" idx="5"/>
          </p:nvPr>
        </p:nvSpPr>
        <p:spPr bwMode="auto">
          <a:xfrm>
            <a:off x="3850444" y="9430091"/>
            <a:ext cx="2945659" cy="4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854644CD-5E38-47C8-BB68-ECD398C92431}" type="slidenum">
              <a:rPr lang="ru-RU"/>
              <a:pPr/>
              <a:t>‹#›</a:t>
            </a:fld>
            <a:endParaRPr lang="ru-RU"/>
          </a:p>
        </p:txBody>
      </p:sp>
    </p:spTree>
    <p:extLst>
      <p:ext uri="{BB962C8B-B14F-4D97-AF65-F5344CB8AC3E}">
        <p14:creationId xmlns:p14="http://schemas.microsoft.com/office/powerpoint/2010/main" val="301982428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Hello! </a:t>
            </a:r>
          </a:p>
          <a:p>
            <a:r>
              <a:rPr lang="en-US" sz="1200" kern="1200" dirty="0" smtClean="0">
                <a:solidFill>
                  <a:schemeClr val="tx1"/>
                </a:solidFill>
                <a:effectLst/>
                <a:latin typeface="Arial" charset="0"/>
                <a:ea typeface="+mn-ea"/>
                <a:cs typeface="+mn-cs"/>
              </a:rPr>
              <a:t>Today I’ll tell you about a new security system which detects hidden software</a:t>
            </a:r>
            <a:endParaRPr lang="ru-RU" sz="2000"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a:t>
            </a:fld>
            <a:endParaRPr lang="ru-RU"/>
          </a:p>
        </p:txBody>
      </p:sp>
    </p:spTree>
    <p:extLst>
      <p:ext uri="{BB962C8B-B14F-4D97-AF65-F5344CB8AC3E}">
        <p14:creationId xmlns:p14="http://schemas.microsoft.com/office/powerpoint/2010/main" val="374182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This </a:t>
            </a:r>
            <a:r>
              <a:rPr lang="en-US" sz="1200" kern="1200" dirty="0" err="1" smtClean="0">
                <a:solidFill>
                  <a:schemeClr val="tx1"/>
                </a:solidFill>
                <a:effectLst/>
                <a:latin typeface="Arial" charset="0"/>
                <a:ea typeface="+mn-ea"/>
                <a:cs typeface="+mn-cs"/>
              </a:rPr>
              <a:t>sóftware</a:t>
            </a:r>
            <a:r>
              <a:rPr lang="en-US" sz="1200" kern="1200" dirty="0" smtClean="0">
                <a:solidFill>
                  <a:schemeClr val="tx1"/>
                </a:solidFill>
                <a:effectLst/>
                <a:latin typeface="Arial" charset="0"/>
                <a:ea typeface="+mn-ea"/>
                <a:cs typeface="+mn-cs"/>
              </a:rPr>
              <a:t> is called a hypervisor and it runs dir</a:t>
            </a:r>
            <a:r>
              <a:rPr lang="en-US" sz="1200" u="sng" kern="1200" dirty="0" smtClean="0">
                <a:solidFill>
                  <a:schemeClr val="tx1"/>
                </a:solidFill>
                <a:effectLst/>
                <a:latin typeface="Arial" charset="0"/>
                <a:ea typeface="+mn-ea"/>
                <a:cs typeface="+mn-cs"/>
              </a:rPr>
              <a:t>e</a:t>
            </a:r>
            <a:r>
              <a:rPr lang="en-US" sz="1200" kern="1200" dirty="0" smtClean="0">
                <a:solidFill>
                  <a:schemeClr val="tx1"/>
                </a:solidFill>
                <a:effectLst/>
                <a:latin typeface="Arial" charset="0"/>
                <a:ea typeface="+mn-ea"/>
                <a:cs typeface="+mn-cs"/>
              </a:rPr>
              <a:t>ctly on the hardware. </a:t>
            </a:r>
          </a:p>
          <a:p>
            <a:r>
              <a:rPr lang="en-US" sz="1200" kern="1200" dirty="0" smtClean="0">
                <a:solidFill>
                  <a:schemeClr val="tx1"/>
                </a:solidFill>
                <a:effectLst/>
                <a:latin typeface="Arial" charset="0"/>
                <a:ea typeface="+mn-ea"/>
                <a:cs typeface="+mn-cs"/>
              </a:rPr>
              <a:t>A hypervisor is a program that operates at a more privileged level than the operating system; it is just below the operating system. </a:t>
            </a:r>
            <a:r>
              <a:rPr lang="en-US" sz="1200" u="sng" kern="1200" dirty="0" smtClean="0">
                <a:solidFill>
                  <a:schemeClr val="tx1"/>
                </a:solidFill>
                <a:effectLst/>
                <a:latin typeface="Arial" charset="0"/>
                <a:ea typeface="+mn-ea"/>
                <a:cs typeface="+mn-cs"/>
              </a:rPr>
              <a:t>In a nutshell, the hardware virtualization is the CPU feature.</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Does any computer system support hardware virtualization?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10</a:t>
            </a:fld>
            <a:endParaRPr lang="ru-RU"/>
          </a:p>
        </p:txBody>
      </p:sp>
    </p:spTree>
    <p:extLst>
      <p:ext uri="{BB962C8B-B14F-4D97-AF65-F5344CB8AC3E}">
        <p14:creationId xmlns:p14="http://schemas.microsoft.com/office/powerpoint/2010/main" val="4257627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On the left you can see the computers without hardware virtualization, and on the right you can see the computers that support hardware virtualization technology.</a:t>
            </a:r>
          </a:p>
          <a:p>
            <a:r>
              <a:rPr lang="en-US" sz="1200" kern="1200" dirty="0" smtClean="0">
                <a:solidFill>
                  <a:schemeClr val="tx1"/>
                </a:solidFill>
                <a:effectLst/>
                <a:latin typeface="Arial" charset="0"/>
                <a:ea typeface="+mn-ea"/>
                <a:cs typeface="+mn-cs"/>
              </a:rPr>
              <a:t>If you want to check whether your computer supports this technology or not go to this website or use tools like {Cee‑Pee‑</a:t>
            </a:r>
            <a:r>
              <a:rPr lang="en-US" sz="1200" kern="1200" dirty="0" err="1" smtClean="0">
                <a:solidFill>
                  <a:schemeClr val="tx1"/>
                </a:solidFill>
                <a:effectLst/>
                <a:latin typeface="Arial" charset="0"/>
                <a:ea typeface="+mn-ea"/>
                <a:cs typeface="+mn-cs"/>
              </a:rPr>
              <a:t>Uuu</a:t>
            </a:r>
            <a:r>
              <a:rPr lang="en-US" sz="1200" kern="1200" dirty="0" smtClean="0">
                <a:solidFill>
                  <a:schemeClr val="tx1"/>
                </a:solidFill>
                <a:effectLst/>
                <a:latin typeface="Arial" charset="0"/>
                <a:ea typeface="+mn-ea"/>
                <a:cs typeface="+mn-cs"/>
              </a:rPr>
              <a:t>‑Z} CPU-Z to receive system information.</a:t>
            </a:r>
          </a:p>
          <a:p>
            <a:r>
              <a:rPr lang="en-US" sz="1200" kern="1200" dirty="0" smtClean="0">
                <a:solidFill>
                  <a:schemeClr val="tx1"/>
                </a:solidFill>
                <a:effectLst/>
                <a:latin typeface="Arial" charset="0"/>
                <a:ea typeface="+mn-ea"/>
                <a:cs typeface="+mn-cs"/>
              </a:rPr>
              <a:t>Now let’s go through some features of a hypervisor. We will focus on 5 of them.</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11</a:t>
            </a:fld>
            <a:endParaRPr lang="ru-RU"/>
          </a:p>
        </p:txBody>
      </p:sp>
    </p:spTree>
    <p:extLst>
      <p:ext uri="{BB962C8B-B14F-4D97-AF65-F5344CB8AC3E}">
        <p14:creationId xmlns:p14="http://schemas.microsoft.com/office/powerpoint/2010/main" val="292461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first one is that a hypervisor can control all interaction between the operating system and the hardware.</a:t>
            </a:r>
          </a:p>
          <a:p>
            <a:r>
              <a:rPr lang="en-US" sz="1200" kern="1200" dirty="0" smtClean="0">
                <a:solidFill>
                  <a:schemeClr val="tx1"/>
                </a:solidFill>
                <a:effectLst/>
                <a:latin typeface="Arial" charset="0"/>
                <a:ea typeface="+mn-ea"/>
                <a:cs typeface="+mn-cs"/>
              </a:rPr>
              <a:t>A hypervisor has an unrestricted access to any hardware </a:t>
            </a:r>
            <a:r>
              <a:rPr lang="en-US" sz="1200" kern="1200" dirty="0" err="1" smtClean="0">
                <a:solidFill>
                  <a:schemeClr val="tx1"/>
                </a:solidFill>
                <a:effectLst/>
                <a:latin typeface="Arial" charset="0"/>
                <a:ea typeface="+mn-ea"/>
                <a:cs typeface="+mn-cs"/>
              </a:rPr>
              <a:t>compónents</a:t>
            </a:r>
            <a:r>
              <a:rPr lang="en-US" sz="1200" kern="1200" dirty="0" smtClean="0">
                <a:solidFill>
                  <a:schemeClr val="tx1"/>
                </a:solidFill>
                <a:effectLst/>
                <a:latin typeface="Arial" charset="0"/>
                <a:ea typeface="+mn-ea"/>
                <a:cs typeface="+mn-cs"/>
              </a:rPr>
              <a:t>, like hard disks and network cards.</a:t>
            </a:r>
          </a:p>
          <a:p>
            <a:r>
              <a:rPr lang="en-US" sz="1200" kern="1200" dirty="0" smtClean="0">
                <a:solidFill>
                  <a:schemeClr val="tx1"/>
                </a:solidFill>
                <a:effectLst/>
                <a:latin typeface="Arial" charset="0"/>
                <a:ea typeface="+mn-ea"/>
                <a:cs typeface="+mn-cs"/>
              </a:rPr>
              <a:t>Second, it’s impossible to stop or block a hypervisor by using the operating system, because a </a:t>
            </a:r>
            <a:r>
              <a:rPr lang="en-US" sz="1200" u="sng" kern="1200" dirty="0" smtClean="0">
                <a:solidFill>
                  <a:schemeClr val="tx1"/>
                </a:solidFill>
                <a:effectLst/>
                <a:latin typeface="Arial" charset="0"/>
                <a:ea typeface="+mn-ea"/>
                <a:cs typeface="+mn-cs"/>
              </a:rPr>
              <a:t>hypervisor runs at a more privileged level</a:t>
            </a:r>
            <a:r>
              <a:rPr lang="en-US" sz="1200" kern="1200" dirty="0" smtClean="0">
                <a:solidFill>
                  <a:schemeClr val="tx1"/>
                </a:solidFill>
                <a:effectLst/>
                <a:latin typeface="Arial" charset="0"/>
                <a:ea typeface="+mn-ea"/>
                <a:cs typeface="+mn-cs"/>
              </a:rPr>
              <a:t>.</a:t>
            </a:r>
          </a:p>
          <a:p>
            <a:r>
              <a:rPr lang="en-US" sz="1200" kern="1200" dirty="0" smtClean="0">
                <a:solidFill>
                  <a:schemeClr val="tx1"/>
                </a:solidFill>
                <a:effectLst/>
                <a:latin typeface="Arial" charset="0"/>
                <a:ea typeface="+mn-ea"/>
                <a:cs typeface="+mn-cs"/>
              </a:rPr>
              <a:t>Third, there is no </a:t>
            </a:r>
            <a:r>
              <a:rPr lang="en-US" sz="1200" b="1" u="sng" kern="1200" dirty="0" smtClean="0">
                <a:solidFill>
                  <a:schemeClr val="tx1"/>
                </a:solidFill>
                <a:effectLst/>
                <a:latin typeface="Arial" charset="0"/>
                <a:ea typeface="+mn-ea"/>
                <a:cs typeface="+mn-cs"/>
              </a:rPr>
              <a:t>built-in</a:t>
            </a:r>
            <a:r>
              <a:rPr lang="en-US" sz="1200" kern="1200" dirty="0" smtClean="0">
                <a:solidFill>
                  <a:schemeClr val="tx1"/>
                </a:solidFill>
                <a:effectLst/>
                <a:latin typeface="Arial" charset="0"/>
                <a:ea typeface="+mn-ea"/>
                <a:cs typeface="+mn-cs"/>
              </a:rPr>
              <a:t> tool to detect a hypervisor. Current approaches </a:t>
            </a:r>
            <a:r>
              <a:rPr lang="en-US" sz="1200" kern="1200" dirty="0" err="1" smtClean="0">
                <a:solidFill>
                  <a:schemeClr val="tx1"/>
                </a:solidFill>
                <a:effectLst/>
                <a:latin typeface="Arial" charset="0"/>
                <a:ea typeface="+mn-ea"/>
                <a:cs typeface="+mn-cs"/>
              </a:rPr>
              <a:t>cannót</a:t>
            </a:r>
            <a:r>
              <a:rPr lang="en-US" sz="1200" kern="1200" dirty="0" smtClean="0">
                <a:solidFill>
                  <a:schemeClr val="tx1"/>
                </a:solidFill>
                <a:effectLst/>
                <a:latin typeface="Arial" charset="0"/>
                <a:ea typeface="+mn-ea"/>
                <a:cs typeface="+mn-cs"/>
              </a:rPr>
              <a:t> solve the detection problem </a:t>
            </a:r>
            <a:r>
              <a:rPr lang="en-US" sz="1200" u="sng" kern="1200" dirty="0" smtClean="0">
                <a:solidFill>
                  <a:schemeClr val="tx1"/>
                </a:solidFill>
                <a:effectLst/>
                <a:latin typeface="Arial" charset="0"/>
                <a:ea typeface="+mn-ea"/>
                <a:cs typeface="+mn-cs"/>
              </a:rPr>
              <a:t>in an </a:t>
            </a:r>
            <a:r>
              <a:rPr lang="en-US" sz="1200" kern="1200" dirty="0" smtClean="0">
                <a:solidFill>
                  <a:schemeClr val="tx1"/>
                </a:solidFill>
                <a:effectLst/>
                <a:latin typeface="Arial" charset="0"/>
                <a:ea typeface="+mn-ea"/>
                <a:cs typeface="+mn-cs"/>
              </a:rPr>
              <a:t>appropriate way. </a:t>
            </a:r>
          </a:p>
          <a:p>
            <a:r>
              <a:rPr lang="en-US" sz="1200" kern="1200" dirty="0" smtClean="0">
                <a:solidFill>
                  <a:schemeClr val="tx1"/>
                </a:solidFill>
                <a:effectLst/>
                <a:latin typeface="Arial" charset="0"/>
                <a:ea typeface="+mn-ea"/>
                <a:cs typeface="+mn-cs"/>
              </a:rPr>
              <a:t>Next is that a hypervisor can </a:t>
            </a:r>
            <a:r>
              <a:rPr lang="en-US" sz="1200" u="sng" kern="1200" dirty="0" smtClean="0">
                <a:solidFill>
                  <a:schemeClr val="tx1"/>
                </a:solidFill>
                <a:effectLst/>
                <a:latin typeface="Arial" charset="0"/>
                <a:ea typeface="+mn-ea"/>
                <a:cs typeface="+mn-cs"/>
              </a:rPr>
              <a:t>avoid its detection</a:t>
            </a:r>
            <a:r>
              <a:rPr lang="en-US" sz="1200" kern="1200" dirty="0" smtClean="0">
                <a:solidFill>
                  <a:schemeClr val="tx1"/>
                </a:solidFill>
                <a:effectLst/>
                <a:latin typeface="Arial" charset="0"/>
                <a:ea typeface="+mn-ea"/>
                <a:cs typeface="+mn-cs"/>
              </a:rPr>
              <a:t> </a:t>
            </a:r>
            <a:r>
              <a:rPr lang="en-US" sz="1200" u="sng" kern="1200" dirty="0" smtClean="0">
                <a:solidFill>
                  <a:schemeClr val="tx1"/>
                </a:solidFill>
                <a:effectLst/>
                <a:latin typeface="Arial" charset="0"/>
                <a:ea typeface="+mn-ea"/>
                <a:cs typeface="+mn-cs"/>
              </a:rPr>
              <a:t>using a variety of countermeasures</a:t>
            </a:r>
            <a:r>
              <a:rPr lang="en-US" sz="1200" kern="1200" dirty="0" smtClean="0">
                <a:solidFill>
                  <a:schemeClr val="tx1"/>
                </a:solidFill>
                <a:effectLst/>
                <a:latin typeface="Arial" charset="0"/>
                <a:ea typeface="+mn-ea"/>
                <a:cs typeface="+mn-cs"/>
              </a:rPr>
              <a:t>, today we will focus on the time cheating.</a:t>
            </a:r>
          </a:p>
          <a:p>
            <a:r>
              <a:rPr lang="en-US" sz="1200" kern="1200" dirty="0" smtClean="0">
                <a:solidFill>
                  <a:schemeClr val="tx1"/>
                </a:solidFill>
                <a:effectLst/>
                <a:latin typeface="Arial" charset="0"/>
                <a:ea typeface="+mn-ea"/>
                <a:cs typeface="+mn-cs"/>
              </a:rPr>
              <a:t>What feels </a:t>
            </a:r>
            <a:r>
              <a:rPr lang="en-US" sz="1200" kern="1200" dirty="0" err="1" smtClean="0">
                <a:solidFill>
                  <a:schemeClr val="tx1"/>
                </a:solidFill>
                <a:effectLst/>
                <a:latin typeface="Arial" charset="0"/>
                <a:ea typeface="+mn-ea"/>
                <a:cs typeface="+mn-cs"/>
              </a:rPr>
              <a:t>óminous</a:t>
            </a:r>
            <a:r>
              <a:rPr lang="en-US" sz="1200" kern="1200" dirty="0" smtClean="0">
                <a:solidFill>
                  <a:schemeClr val="tx1"/>
                </a:solidFill>
                <a:effectLst/>
                <a:latin typeface="Arial" charset="0"/>
                <a:ea typeface="+mn-ea"/>
                <a:cs typeface="+mn-cs"/>
              </a:rPr>
              <a:t> is that a hypervisor can be </a:t>
            </a:r>
            <a:r>
              <a:rPr lang="en-US" sz="1200" u="sng" kern="1200" dirty="0" smtClean="0">
                <a:solidFill>
                  <a:schemeClr val="tx1"/>
                </a:solidFill>
                <a:effectLst/>
                <a:latin typeface="Arial" charset="0"/>
                <a:ea typeface="+mn-ea"/>
                <a:cs typeface="+mn-cs"/>
              </a:rPr>
              <a:t>installed invisibly both {BO-UTH}</a:t>
            </a:r>
            <a:r>
              <a:rPr lang="en-US" sz="1200" kern="1200" dirty="0" smtClean="0">
                <a:solidFill>
                  <a:schemeClr val="tx1"/>
                </a:solidFill>
                <a:effectLst/>
                <a:latin typeface="Arial" charset="0"/>
                <a:ea typeface="+mn-ea"/>
                <a:cs typeface="+mn-cs"/>
              </a:rPr>
              <a:t> for users and anti-viruses.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12</a:t>
            </a:fld>
            <a:endParaRPr lang="ru-RU"/>
          </a:p>
        </p:txBody>
      </p:sp>
    </p:spTree>
    <p:extLst>
      <p:ext uri="{BB962C8B-B14F-4D97-AF65-F5344CB8AC3E}">
        <p14:creationId xmlns:p14="http://schemas.microsoft.com/office/powerpoint/2010/main" val="234906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By </a:t>
            </a:r>
            <a:r>
              <a:rPr lang="en-US" sz="1200" u="sng" kern="1200" dirty="0" smtClean="0">
                <a:solidFill>
                  <a:schemeClr val="tx1"/>
                </a:solidFill>
                <a:effectLst/>
                <a:latin typeface="Arial" charset="0"/>
                <a:ea typeface="+mn-ea"/>
                <a:cs typeface="+mn-cs"/>
              </a:rPr>
              <a:t>using the first</a:t>
            </a:r>
            <a:r>
              <a:rPr lang="en-US" sz="1200" kern="1200" dirty="0" smtClean="0">
                <a:solidFill>
                  <a:schemeClr val="tx1"/>
                </a:solidFill>
                <a:effectLst/>
                <a:latin typeface="Arial" charset="0"/>
                <a:ea typeface="+mn-ea"/>
                <a:cs typeface="+mn-cs"/>
              </a:rPr>
              <a:t> two advantages, we can create an advanced {ADVA-ANSD} and powerful anti-virus, which enhances the level of security, or for example a tool to {</a:t>
            </a:r>
            <a:r>
              <a:rPr lang="en-US" sz="1200" kern="1200" dirty="0" err="1" smtClean="0">
                <a:solidFill>
                  <a:schemeClr val="tx1"/>
                </a:solidFill>
                <a:effectLst/>
                <a:latin typeface="Arial" charset="0"/>
                <a:ea typeface="+mn-ea"/>
                <a:cs typeface="+mn-cs"/>
              </a:rPr>
              <a:t>i</a:t>
            </a:r>
            <a:r>
              <a:rPr lang="en-US" sz="1200" kern="1200" dirty="0" smtClean="0">
                <a:solidFill>
                  <a:schemeClr val="tx1"/>
                </a:solidFill>
                <a:effectLst/>
                <a:latin typeface="Arial" charset="0"/>
                <a:ea typeface="+mn-ea"/>
                <a:cs typeface="+mn-cs"/>
              </a:rPr>
              <a:t>́-S-o} </a:t>
            </a:r>
            <a:r>
              <a:rPr lang="en-US" sz="1200" kern="1200" dirty="0" err="1" smtClean="0">
                <a:solidFill>
                  <a:schemeClr val="tx1"/>
                </a:solidFill>
                <a:effectLst/>
                <a:latin typeface="Arial" charset="0"/>
                <a:ea typeface="+mn-ea"/>
                <a:cs typeface="+mn-cs"/>
              </a:rPr>
              <a:t>ísolate</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ínternet</a:t>
            </a:r>
            <a:r>
              <a:rPr lang="en-US" sz="1200" kern="1200" dirty="0" smtClean="0">
                <a:solidFill>
                  <a:schemeClr val="tx1"/>
                </a:solidFill>
                <a:effectLst/>
                <a:latin typeface="Arial" charset="0"/>
                <a:ea typeface="+mn-ea"/>
                <a:cs typeface="+mn-cs"/>
              </a:rPr>
              <a:t> banking from malware. It sounds practical!   Obviously, this is a plus of “hardware virtualization”. </a:t>
            </a:r>
          </a:p>
          <a:p>
            <a:r>
              <a:rPr lang="en-US" sz="1200" kern="1200" dirty="0" smtClean="0">
                <a:solidFill>
                  <a:schemeClr val="tx1"/>
                </a:solidFill>
                <a:effectLst/>
                <a:latin typeface="Arial" charset="0"/>
                <a:ea typeface="+mn-ea"/>
                <a:cs typeface="+mn-cs"/>
              </a:rPr>
              <a:t>Of course, we can use all these </a:t>
            </a:r>
            <a:r>
              <a:rPr lang="en-US" sz="1200" u="dbl" kern="1200" dirty="0" smtClean="0">
                <a:solidFill>
                  <a:schemeClr val="tx1"/>
                </a:solidFill>
                <a:effectLst/>
                <a:latin typeface="Arial" charset="0"/>
                <a:ea typeface="+mn-ea"/>
                <a:cs typeface="+mn-cs"/>
              </a:rPr>
              <a:t>advantages</a:t>
            </a:r>
            <a:r>
              <a:rPr lang="en-US" sz="1200" kern="1200" dirty="0" smtClean="0">
                <a:solidFill>
                  <a:schemeClr val="tx1"/>
                </a:solidFill>
                <a:effectLst/>
                <a:latin typeface="Arial" charset="0"/>
                <a:ea typeface="+mn-ea"/>
                <a:cs typeface="+mn-cs"/>
              </a:rPr>
              <a:t>, but what will happen if hackers use all of them? </a:t>
            </a:r>
          </a:p>
          <a:p>
            <a:r>
              <a:rPr lang="en-US" sz="1200" kern="1200" dirty="0" smtClean="0">
                <a:solidFill>
                  <a:schemeClr val="tx1"/>
                </a:solidFill>
                <a:effectLst/>
                <a:latin typeface="Arial" charset="0"/>
                <a:ea typeface="+mn-ea"/>
                <a:cs typeface="+mn-cs"/>
              </a:rPr>
              <a:t>Surely, on the dark side, hackers can create the most powerful “backdoor”. </a:t>
            </a:r>
          </a:p>
          <a:p>
            <a:r>
              <a:rPr lang="en-US" sz="1200" kern="1200" dirty="0" smtClean="0">
                <a:solidFill>
                  <a:schemeClr val="tx1"/>
                </a:solidFill>
                <a:effectLst/>
                <a:latin typeface="Arial" charset="0"/>
                <a:ea typeface="+mn-ea"/>
                <a:cs typeface="+mn-cs"/>
              </a:rPr>
              <a:t>Any doubts {DA-U-T-S} that this can happen?</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13</a:t>
            </a:fld>
            <a:endParaRPr lang="ru-RU"/>
          </a:p>
        </p:txBody>
      </p:sp>
    </p:spTree>
    <p:extLst>
      <p:ext uri="{BB962C8B-B14F-4D97-AF65-F5344CB8AC3E}">
        <p14:creationId xmlns:p14="http://schemas.microsoft.com/office/powerpoint/2010/main" val="2349063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Before answering this question let’s look </a:t>
            </a:r>
            <a:r>
              <a:rPr lang="en-US" sz="1200" u="sng" kern="1200" dirty="0" smtClean="0">
                <a:solidFill>
                  <a:schemeClr val="tx1"/>
                </a:solidFill>
                <a:effectLst/>
                <a:latin typeface="Arial" charset="0"/>
                <a:ea typeface="+mn-ea"/>
                <a:cs typeface="+mn-cs"/>
              </a:rPr>
              <a:t>at what kind of backdoor a </a:t>
            </a:r>
            <a:r>
              <a:rPr lang="en-US" sz="1200" kern="1200" dirty="0" smtClean="0">
                <a:solidFill>
                  <a:schemeClr val="tx1"/>
                </a:solidFill>
                <a:effectLst/>
                <a:latin typeface="Arial" charset="0"/>
                <a:ea typeface="+mn-ea"/>
                <a:cs typeface="+mn-cs"/>
              </a:rPr>
              <a:t>hypervisor can provide.</a:t>
            </a:r>
          </a:p>
          <a:p>
            <a:r>
              <a:rPr lang="en-US" sz="1200" kern="1200" dirty="0" smtClean="0">
                <a:solidFill>
                  <a:schemeClr val="tx1"/>
                </a:solidFill>
                <a:effectLst/>
                <a:latin typeface="Arial" charset="0"/>
                <a:ea typeface="+mn-ea"/>
                <a:cs typeface="+mn-cs"/>
              </a:rPr>
              <a:t>This backdoor can record keystrokes, steal all your data or even block your computers.</a:t>
            </a:r>
          </a:p>
          <a:p>
            <a:r>
              <a:rPr lang="en-US" sz="1200" kern="1200" dirty="0" smtClean="0">
                <a:solidFill>
                  <a:schemeClr val="tx1"/>
                </a:solidFill>
                <a:effectLst/>
                <a:latin typeface="Arial" charset="0"/>
                <a:ea typeface="+mn-ea"/>
                <a:cs typeface="+mn-cs"/>
              </a:rPr>
              <a:t>Also a hypervisor </a:t>
            </a:r>
            <a:r>
              <a:rPr lang="en-US" sz="1200" u="sng" kern="1200" dirty="0" smtClean="0">
                <a:solidFill>
                  <a:schemeClr val="tx1"/>
                </a:solidFill>
                <a:effectLst/>
                <a:latin typeface="Arial" charset="0"/>
                <a:ea typeface="+mn-ea"/>
                <a:cs typeface="+mn-cs"/>
              </a:rPr>
              <a:t>can be installed by a driver or it can sit in the BIOS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14</a:t>
            </a:fld>
            <a:endParaRPr lang="ru-RU"/>
          </a:p>
        </p:txBody>
      </p:sp>
    </p:spTree>
    <p:extLst>
      <p:ext uri="{BB962C8B-B14F-4D97-AF65-F5344CB8AC3E}">
        <p14:creationId xmlns:p14="http://schemas.microsoft.com/office/powerpoint/2010/main" val="610803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Moreover, the problem with a stealthy hypervisor detection becomes even worse when “s</a:t>
            </a:r>
            <a:r>
              <a:rPr lang="en-US" sz="1200" u="sng" kern="1200" dirty="0" smtClean="0">
                <a:solidFill>
                  <a:schemeClr val="tx1"/>
                </a:solidFill>
                <a:effectLst/>
                <a:latin typeface="Arial" charset="0"/>
                <a:ea typeface="+mn-ea"/>
                <a:cs typeface="+mn-cs"/>
              </a:rPr>
              <a:t>e</a:t>
            </a:r>
            <a:r>
              <a:rPr lang="en-US" sz="1200" kern="1200" dirty="0" smtClean="0">
                <a:solidFill>
                  <a:schemeClr val="tx1"/>
                </a:solidFill>
                <a:effectLst/>
                <a:latin typeface="Arial" charset="0"/>
                <a:ea typeface="+mn-ea"/>
                <a:cs typeface="+mn-cs"/>
              </a:rPr>
              <a:t>veral nested hypervisors” sit on your computer.</a:t>
            </a:r>
          </a:p>
          <a:p>
            <a:r>
              <a:rPr lang="en-US" sz="1200" u="sng" kern="1200" dirty="0" smtClean="0">
                <a:solidFill>
                  <a:schemeClr val="tx1"/>
                </a:solidFill>
                <a:effectLst/>
                <a:latin typeface="Arial" charset="0"/>
                <a:ea typeface="+mn-ea"/>
                <a:cs typeface="+mn-cs"/>
              </a:rPr>
              <a:t>This is an example of two nested hypervisors which are running at the same time</a:t>
            </a:r>
            <a:r>
              <a:rPr lang="en-US" sz="1200" kern="1200" dirty="0" smtClean="0">
                <a:solidFill>
                  <a:schemeClr val="tx1"/>
                </a:solidFill>
                <a:effectLst/>
                <a:latin typeface="Arial" charset="0"/>
                <a:ea typeface="+mn-ea"/>
                <a:cs typeface="+mn-cs"/>
              </a:rPr>
              <a:t>.</a:t>
            </a:r>
          </a:p>
          <a:p>
            <a:r>
              <a:rPr lang="en-US" sz="1200" u="sng" kern="1200" dirty="0" smtClean="0">
                <a:solidFill>
                  <a:schemeClr val="tx1"/>
                </a:solidFill>
                <a:effectLst/>
                <a:latin typeface="Arial" charset="0"/>
                <a:ea typeface="+mn-ea"/>
                <a:cs typeface="+mn-cs"/>
              </a:rPr>
              <a:t>In this case, a </a:t>
            </a:r>
            <a:r>
              <a:rPr lang="en-US" sz="1200" u="sng" kern="1200" dirty="0" err="1" smtClean="0">
                <a:solidFill>
                  <a:schemeClr val="tx1"/>
                </a:solidFill>
                <a:effectLst/>
                <a:latin typeface="Arial" charset="0"/>
                <a:ea typeface="+mn-ea"/>
                <a:cs typeface="+mn-cs"/>
              </a:rPr>
              <a:t>legítimate</a:t>
            </a:r>
            <a:r>
              <a:rPr lang="en-US" sz="1200" u="sng" kern="1200" dirty="0" smtClean="0">
                <a:solidFill>
                  <a:schemeClr val="tx1"/>
                </a:solidFill>
                <a:effectLst/>
                <a:latin typeface="Arial" charset="0"/>
                <a:ea typeface="+mn-ea"/>
                <a:cs typeface="+mn-cs"/>
              </a:rPr>
              <a:t> hypervisor </a:t>
            </a:r>
            <a:r>
              <a:rPr lang="en-US" sz="1200" u="sng" kern="1200" dirty="0" err="1" smtClean="0">
                <a:solidFill>
                  <a:schemeClr val="tx1"/>
                </a:solidFill>
                <a:effectLst/>
                <a:latin typeface="Arial" charset="0"/>
                <a:ea typeface="+mn-ea"/>
                <a:cs typeface="+mn-cs"/>
              </a:rPr>
              <a:t>allóws</a:t>
            </a:r>
            <a:r>
              <a:rPr lang="en-US" sz="1200" u="sng" kern="1200" dirty="0" smtClean="0">
                <a:solidFill>
                  <a:schemeClr val="tx1"/>
                </a:solidFill>
                <a:effectLst/>
                <a:latin typeface="Arial" charset="0"/>
                <a:ea typeface="+mn-ea"/>
                <a:cs typeface="+mn-cs"/>
              </a:rPr>
              <a:t> {ELAUS} us to run two operating systems at the same time, like Windows and Mac operating systems simultaneously</a:t>
            </a:r>
            <a:r>
              <a:rPr lang="en-US" sz="1200" kern="1200" dirty="0" smtClean="0">
                <a:solidFill>
                  <a:schemeClr val="tx1"/>
                </a:solidFill>
                <a:effectLst/>
                <a:latin typeface="Arial" charset="0"/>
                <a:ea typeface="+mn-ea"/>
                <a:cs typeface="+mn-cs"/>
              </a:rPr>
              <a:t>. </a:t>
            </a:r>
            <a:r>
              <a:rPr lang="en-US" sz="1200" u="sng" kern="1200" dirty="0" smtClean="0">
                <a:solidFill>
                  <a:schemeClr val="tx1"/>
                </a:solidFill>
                <a:effectLst/>
                <a:latin typeface="Arial" charset="0"/>
                <a:ea typeface="+mn-ea"/>
                <a:cs typeface="+mn-cs"/>
              </a:rPr>
              <a:t>It sounds great!</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At the same time, the malicious hypervisor is loaded first and therefore it is located between the trusted hypervisor and the hardware. That is why it can compromise the trusted one and steal all our data.</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15</a:t>
            </a:fld>
            <a:endParaRPr lang="ru-RU"/>
          </a:p>
        </p:txBody>
      </p:sp>
    </p:spTree>
    <p:extLst>
      <p:ext uri="{BB962C8B-B14F-4D97-AF65-F5344CB8AC3E}">
        <p14:creationId xmlns:p14="http://schemas.microsoft.com/office/powerpoint/2010/main" val="1169889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This situation is entirely factual. </a:t>
            </a:r>
          </a:p>
          <a:p>
            <a:r>
              <a:rPr lang="en-US" sz="1200" kern="1200" dirty="0" smtClean="0">
                <a:solidFill>
                  <a:schemeClr val="tx1"/>
                </a:solidFill>
                <a:effectLst/>
                <a:latin typeface="Arial" charset="0"/>
                <a:ea typeface="+mn-ea"/>
                <a:cs typeface="+mn-cs"/>
              </a:rPr>
              <a:t>Look at the first two lines. Here you can </a:t>
            </a:r>
            <a:r>
              <a:rPr lang="en-US" sz="1200" u="sng" kern="1200" dirty="0" smtClean="0">
                <a:solidFill>
                  <a:schemeClr val="tx1"/>
                </a:solidFill>
                <a:effectLst/>
                <a:latin typeface="Arial" charset="0"/>
                <a:ea typeface="+mn-ea"/>
                <a:cs typeface="+mn-cs"/>
              </a:rPr>
              <a:t>see two examples of hypervisors</a:t>
            </a:r>
            <a:r>
              <a:rPr lang="en-US" sz="1200" kern="1200" dirty="0" smtClean="0">
                <a:solidFill>
                  <a:schemeClr val="tx1"/>
                </a:solidFill>
                <a:effectLst/>
                <a:latin typeface="Arial" charset="0"/>
                <a:ea typeface="+mn-ea"/>
                <a:cs typeface="+mn-cs"/>
              </a:rPr>
              <a:t>, which are loaded by drivers.</a:t>
            </a:r>
          </a:p>
          <a:p>
            <a:r>
              <a:rPr lang="en-US" sz="1200" kern="1200" dirty="0" smtClean="0">
                <a:solidFill>
                  <a:schemeClr val="tx1"/>
                </a:solidFill>
                <a:effectLst/>
                <a:latin typeface="Arial" charset="0"/>
                <a:ea typeface="+mn-ea"/>
                <a:cs typeface="+mn-cs"/>
              </a:rPr>
              <a:t>And also at the last </a:t>
            </a:r>
            <a:r>
              <a:rPr lang="en-US" sz="1200" kern="1200" dirty="0" err="1" smtClean="0">
                <a:solidFill>
                  <a:schemeClr val="tx1"/>
                </a:solidFill>
                <a:effectLst/>
                <a:latin typeface="Arial" charset="0"/>
                <a:ea typeface="+mn-ea"/>
                <a:cs typeface="+mn-cs"/>
              </a:rPr>
              <a:t>DeepSec</a:t>
            </a:r>
            <a:r>
              <a:rPr lang="en-US" sz="1200" kern="1200" dirty="0" smtClean="0">
                <a:solidFill>
                  <a:schemeClr val="tx1"/>
                </a:solidFill>
                <a:effectLst/>
                <a:latin typeface="Arial" charset="0"/>
                <a:ea typeface="+mn-ea"/>
                <a:cs typeface="+mn-cs"/>
              </a:rPr>
              <a:t> conference, the investigation about </a:t>
            </a:r>
            <a:r>
              <a:rPr lang="en-US" sz="1200" kern="1200" dirty="0" err="1" smtClean="0">
                <a:solidFill>
                  <a:schemeClr val="tx1"/>
                </a:solidFill>
                <a:effectLst/>
                <a:latin typeface="Arial" charset="0"/>
                <a:ea typeface="+mn-ea"/>
                <a:cs typeface="+mn-cs"/>
              </a:rPr>
              <a:t>undócumented</a:t>
            </a:r>
            <a:r>
              <a:rPr lang="en-US" sz="1200" kern="1200" dirty="0" smtClean="0">
                <a:solidFill>
                  <a:schemeClr val="tx1"/>
                </a:solidFill>
                <a:effectLst/>
                <a:latin typeface="Arial" charset="0"/>
                <a:ea typeface="+mn-ea"/>
                <a:cs typeface="+mn-cs"/>
              </a:rPr>
              <a:t> suspicious hypervisor was presented. </a:t>
            </a:r>
            <a:r>
              <a:rPr lang="en-US" sz="1200" u="sng" kern="1200" dirty="0" smtClean="0">
                <a:solidFill>
                  <a:schemeClr val="tx1"/>
                </a:solidFill>
                <a:effectLst/>
                <a:latin typeface="Arial" charset="0"/>
                <a:ea typeface="+mn-ea"/>
                <a:cs typeface="+mn-cs"/>
              </a:rPr>
              <a:t>Look at the last line</a:t>
            </a:r>
            <a:r>
              <a:rPr lang="en-US" sz="1200" kern="1200" dirty="0" smtClean="0">
                <a:solidFill>
                  <a:schemeClr val="tx1"/>
                </a:solidFill>
                <a:effectLst/>
                <a:latin typeface="Arial" charset="0"/>
                <a:ea typeface="+mn-ea"/>
                <a:cs typeface="+mn-cs"/>
              </a:rPr>
              <a:t>. This ghost {GO-UST} hypervisor uses BIOS to hide its start-up.</a:t>
            </a:r>
          </a:p>
          <a:p>
            <a:r>
              <a:rPr lang="en-US" sz="1200" kern="1200" dirty="0" smtClean="0">
                <a:solidFill>
                  <a:schemeClr val="tx1"/>
                </a:solidFill>
                <a:effectLst/>
                <a:latin typeface="Arial" charset="0"/>
                <a:ea typeface="+mn-ea"/>
                <a:cs typeface="+mn-cs"/>
              </a:rPr>
              <a:t>All these examples prove that an illegal hypervisor is a “real cyber threat” to our computers, … to all our data, … to our business. </a:t>
            </a:r>
          </a:p>
          <a:p>
            <a:r>
              <a:rPr lang="en-US" sz="1200" kern="1200" dirty="0" smtClean="0">
                <a:solidFill>
                  <a:schemeClr val="tx1"/>
                </a:solidFill>
                <a:effectLst/>
                <a:latin typeface="Arial" charset="0"/>
                <a:ea typeface="+mn-ea"/>
                <a:cs typeface="+mn-cs"/>
              </a:rPr>
              <a:t>We have to meet this challenge; we have to detect a backdoor hypervisor.</a:t>
            </a:r>
          </a:p>
          <a:p>
            <a:r>
              <a:rPr lang="en-US" sz="1200" kern="1200" dirty="0" smtClean="0">
                <a:solidFill>
                  <a:schemeClr val="tx1"/>
                </a:solidFill>
                <a:effectLst/>
                <a:latin typeface="Arial" charset="0"/>
                <a:ea typeface="+mn-ea"/>
                <a:cs typeface="+mn-cs"/>
              </a:rPr>
              <a:t>Of course, researchers are trying to solve the hypervisor detection problem.</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16</a:t>
            </a:fld>
            <a:endParaRPr lang="ru-RU"/>
          </a:p>
        </p:txBody>
      </p:sp>
    </p:spTree>
    <p:extLst>
      <p:ext uri="{BB962C8B-B14F-4D97-AF65-F5344CB8AC3E}">
        <p14:creationId xmlns:p14="http://schemas.microsoft.com/office/powerpoint/2010/main" val="1869642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Look at this comparison table with well-known hypervisor detection tools.</a:t>
            </a:r>
          </a:p>
          <a:p>
            <a:r>
              <a:rPr lang="en-US" sz="1200" kern="1200" dirty="0" smtClean="0">
                <a:solidFill>
                  <a:schemeClr val="tx1"/>
                </a:solidFill>
                <a:effectLst/>
                <a:latin typeface="Arial" charset="0"/>
                <a:ea typeface="+mn-ea"/>
                <a:cs typeface="+mn-cs"/>
              </a:rPr>
              <a:t>The first column includes the tool titles. The next one holds the implemented detection methods. </a:t>
            </a:r>
          </a:p>
          <a:p>
            <a:r>
              <a:rPr lang="en-US" sz="1200" u="sng" kern="1200" dirty="0" smtClean="0">
                <a:solidFill>
                  <a:schemeClr val="tx1"/>
                </a:solidFill>
                <a:effectLst/>
                <a:latin typeface="Arial" charset="0"/>
                <a:ea typeface="+mn-ea"/>
                <a:cs typeface="+mn-cs"/>
              </a:rPr>
              <a:t>And the last two columns show if the tools are resilient and portable</a:t>
            </a:r>
            <a:r>
              <a:rPr lang="en-US" sz="1200" kern="1200" dirty="0" smtClean="0">
                <a:solidFill>
                  <a:schemeClr val="tx1"/>
                </a:solidFill>
                <a:effectLst/>
                <a:latin typeface="Arial" charset="0"/>
                <a:ea typeface="+mn-ea"/>
                <a:cs typeface="+mn-cs"/>
              </a:rPr>
              <a:t>.</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17</a:t>
            </a:fld>
            <a:endParaRPr lang="ru-RU"/>
          </a:p>
        </p:txBody>
      </p:sp>
    </p:spTree>
    <p:extLst>
      <p:ext uri="{BB962C8B-B14F-4D97-AF65-F5344CB8AC3E}">
        <p14:creationId xmlns:p14="http://schemas.microsoft.com/office/powerpoint/2010/main" val="1897735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Look at the first two lines. You can see that only hardware tools </a:t>
            </a:r>
            <a:r>
              <a:rPr lang="en-US" sz="1200" u="sng" kern="1200" dirty="0" smtClean="0">
                <a:solidFill>
                  <a:schemeClr val="tx1"/>
                </a:solidFill>
                <a:effectLst/>
                <a:latin typeface="Arial" charset="0"/>
                <a:ea typeface="+mn-ea"/>
                <a:cs typeface="+mn-cs"/>
              </a:rPr>
              <a:t>are resilient to hypervisor countermeasures</a:t>
            </a:r>
            <a:r>
              <a:rPr lang="en-US" sz="1200" kern="1200" dirty="0" smtClean="0">
                <a:solidFill>
                  <a:schemeClr val="tx1"/>
                </a:solidFill>
                <a:effectLst/>
                <a:latin typeface="Arial" charset="0"/>
                <a:ea typeface="+mn-ea"/>
                <a:cs typeface="+mn-cs"/>
              </a:rPr>
              <a:t>, but they are not portable so they are good only for laboratories. </a:t>
            </a:r>
          </a:p>
          <a:p>
            <a:r>
              <a:rPr lang="en-US" sz="1200" kern="1200" dirty="0" smtClean="0">
                <a:solidFill>
                  <a:schemeClr val="tx1"/>
                </a:solidFill>
                <a:effectLst/>
                <a:latin typeface="Arial" charset="0"/>
                <a:ea typeface="+mn-ea"/>
                <a:cs typeface="+mn-cs"/>
              </a:rPr>
              <a:t>That is why further we will not consider the hardware tools.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18</a:t>
            </a:fld>
            <a:endParaRPr lang="ru-RU"/>
          </a:p>
        </p:txBody>
      </p:sp>
    </p:spTree>
    <p:extLst>
      <p:ext uri="{BB962C8B-B14F-4D97-AF65-F5344CB8AC3E}">
        <p14:creationId xmlns:p14="http://schemas.microsoft.com/office/powerpoint/2010/main" val="1897735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terms of portability {porta-BÍ-LITY}, the software tools are better, but they are unable to detect stealthy hypervisors, … </a:t>
            </a:r>
            <a:r>
              <a:rPr lang="en-US" sz="1200" u="sng" kern="1200" dirty="0" smtClean="0">
                <a:solidFill>
                  <a:schemeClr val="tx1"/>
                </a:solidFill>
                <a:effectLst/>
                <a:latin typeface="Arial" charset="0"/>
                <a:ea typeface="+mn-ea"/>
                <a:cs typeface="+mn-cs"/>
              </a:rPr>
              <a:t>hypervisors which are applying countermeasures</a:t>
            </a:r>
            <a:r>
              <a:rPr lang="en-US" sz="1200" kern="1200" dirty="0" smtClean="0">
                <a:solidFill>
                  <a:schemeClr val="tx1"/>
                </a:solidFill>
                <a:effectLst/>
                <a:latin typeface="Arial" charset="0"/>
                <a:ea typeface="+mn-ea"/>
                <a:cs typeface="+mn-cs"/>
              </a:rPr>
              <a:t>.</a:t>
            </a:r>
          </a:p>
          <a:p>
            <a:r>
              <a:rPr lang="en-US" sz="1200" kern="1200" dirty="0" smtClean="0">
                <a:solidFill>
                  <a:schemeClr val="tx1"/>
                </a:solidFill>
                <a:effectLst/>
                <a:latin typeface="Arial" charset="0"/>
                <a:ea typeface="+mn-ea"/>
                <a:cs typeface="+mn-cs"/>
              </a:rPr>
              <a:t>So far, you can see that there is no tool, which is both {BO-UTH} portable and resilient.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19</a:t>
            </a:fld>
            <a:endParaRPr lang="ru-RU"/>
          </a:p>
        </p:txBody>
      </p:sp>
    </p:spTree>
    <p:extLst>
      <p:ext uri="{BB962C8B-B14F-4D97-AF65-F5344CB8AC3E}">
        <p14:creationId xmlns:p14="http://schemas.microsoft.com/office/powerpoint/2010/main" val="189773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This talk consists of three parts. First, I’ll describe a hypervisor as a “real cyber threat”. </a:t>
            </a:r>
          </a:p>
          <a:p>
            <a:r>
              <a:rPr lang="en-US" sz="1200" kern="1200" dirty="0" smtClean="0">
                <a:solidFill>
                  <a:schemeClr val="tx1"/>
                </a:solidFill>
                <a:effectLst/>
                <a:latin typeface="Arial" charset="0"/>
                <a:ea typeface="+mn-ea"/>
                <a:cs typeface="+mn-cs"/>
              </a:rPr>
              <a:t>Next I’ll focus on the existing hypervisor detection methods and their drawbacks. </a:t>
            </a:r>
          </a:p>
          <a:p>
            <a:r>
              <a:rPr lang="en-US" sz="1200" kern="1200" dirty="0" smtClean="0">
                <a:solidFill>
                  <a:schemeClr val="tx1"/>
                </a:solidFill>
                <a:effectLst/>
                <a:latin typeface="Arial" charset="0"/>
                <a:ea typeface="+mn-ea"/>
                <a:cs typeface="+mn-cs"/>
              </a:rPr>
              <a:t>Finally I’ll present a new hypervisor detection system, which improved time based detection method.</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a:t>
            </a:fld>
            <a:endParaRPr lang="ru-RU"/>
          </a:p>
        </p:txBody>
      </p:sp>
    </p:spTree>
    <p:extLst>
      <p:ext uri="{BB962C8B-B14F-4D97-AF65-F5344CB8AC3E}">
        <p14:creationId xmlns:p14="http://schemas.microsoft.com/office/powerpoint/2010/main" val="2594779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kern="1200" dirty="0" smtClean="0">
                <a:solidFill>
                  <a:schemeClr val="tx1"/>
                </a:solidFill>
                <a:effectLst/>
                <a:latin typeface="Arial" charset="0"/>
                <a:ea typeface="+mn-ea"/>
                <a:cs typeface="+mn-cs"/>
              </a:rPr>
              <a:t>But today    </a:t>
            </a:r>
            <a:r>
              <a:rPr lang="en-US" sz="1200" b="1" u="sng" kern="1200" dirty="0" smtClean="0">
                <a:solidFill>
                  <a:schemeClr val="tx1"/>
                </a:solidFill>
                <a:effectLst/>
                <a:latin typeface="Arial" charset="0"/>
                <a:ea typeface="+mn-ea"/>
                <a:cs typeface="+mn-cs"/>
              </a:rPr>
              <a:t>I’ll present you</a:t>
            </a:r>
            <a:r>
              <a:rPr lang="en-US" sz="1200" b="1" kern="1200" dirty="0" smtClean="0">
                <a:solidFill>
                  <a:schemeClr val="tx1"/>
                </a:solidFill>
                <a:effectLst/>
                <a:latin typeface="Arial" charset="0"/>
                <a:ea typeface="+mn-ea"/>
                <a:cs typeface="+mn-cs"/>
              </a:rPr>
              <a:t> a detection tool which is both {BO-UTH}      portable and resilient.</a:t>
            </a:r>
            <a:endParaRPr lang="en-US" b="1"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20</a:t>
            </a:fld>
            <a:endParaRPr lang="ru-RU"/>
          </a:p>
        </p:txBody>
      </p:sp>
    </p:spTree>
    <p:extLst>
      <p:ext uri="{BB962C8B-B14F-4D97-AF65-F5344CB8AC3E}">
        <p14:creationId xmlns:p14="http://schemas.microsoft.com/office/powerpoint/2010/main" val="1897735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Now let’s focus on the principles of these software detection tools. </a:t>
            </a:r>
          </a:p>
          <a:p>
            <a:r>
              <a:rPr lang="en-US" sz="1200" kern="1200" dirty="0" smtClean="0">
                <a:solidFill>
                  <a:schemeClr val="tx1"/>
                </a:solidFill>
                <a:effectLst/>
                <a:latin typeface="Arial" charset="0"/>
                <a:ea typeface="+mn-ea"/>
                <a:cs typeface="+mn-cs"/>
              </a:rPr>
              <a:t>How do they work and why are they vulnerable?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21</a:t>
            </a:fld>
            <a:endParaRPr lang="ru-RU"/>
          </a:p>
        </p:txBody>
      </p:sp>
    </p:spTree>
    <p:extLst>
      <p:ext uri="{BB962C8B-B14F-4D97-AF65-F5344CB8AC3E}">
        <p14:creationId xmlns:p14="http://schemas.microsoft.com/office/powerpoint/2010/main" val="212032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There are four hypervisor detection methods. </a:t>
            </a:r>
          </a:p>
          <a:p>
            <a:r>
              <a:rPr lang="en-US" sz="1200" kern="1200" dirty="0" smtClean="0">
                <a:solidFill>
                  <a:schemeClr val="tx1"/>
                </a:solidFill>
                <a:effectLst/>
                <a:latin typeface="Arial" charset="0"/>
                <a:ea typeface="+mn-ea"/>
                <a:cs typeface="+mn-cs"/>
              </a:rPr>
              <a:t>Let’s start with signature-based detection.</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22</a:t>
            </a:fld>
            <a:endParaRPr lang="ru-RU"/>
          </a:p>
        </p:txBody>
      </p:sp>
    </p:spTree>
    <p:extLst>
      <p:ext uri="{BB962C8B-B14F-4D97-AF65-F5344CB8AC3E}">
        <p14:creationId xmlns:p14="http://schemas.microsoft.com/office/powerpoint/2010/main" val="2824938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How does it </a:t>
            </a:r>
            <a:r>
              <a:rPr lang="en-US" sz="1200" u="dbl" kern="1200" dirty="0" smtClean="0">
                <a:solidFill>
                  <a:schemeClr val="tx1"/>
                </a:solidFill>
                <a:effectLst/>
                <a:latin typeface="Arial" charset="0"/>
                <a:ea typeface="+mn-ea"/>
                <a:cs typeface="+mn-cs"/>
              </a:rPr>
              <a:t>work</a:t>
            </a:r>
            <a:r>
              <a:rPr lang="en-US" sz="1200" kern="1200" dirty="0" smtClean="0">
                <a:solidFill>
                  <a:schemeClr val="tx1"/>
                </a:solidFill>
                <a:effectLst/>
                <a:latin typeface="Arial" charset="0"/>
                <a:ea typeface="+mn-ea"/>
                <a:cs typeface="+mn-cs"/>
              </a:rPr>
              <a:t>? After the installation of a hypervisor, its dispatcher or binary code and corresponding data structures are </a:t>
            </a:r>
            <a:r>
              <a:rPr lang="en-US" sz="1200" u="sng" kern="1200" dirty="0" smtClean="0">
                <a:solidFill>
                  <a:schemeClr val="tx1"/>
                </a:solidFill>
                <a:effectLst/>
                <a:latin typeface="Arial" charset="0"/>
                <a:ea typeface="+mn-ea"/>
                <a:cs typeface="+mn-cs"/>
              </a:rPr>
              <a:t>loaded in the memory</a:t>
            </a:r>
            <a:r>
              <a:rPr lang="en-US" sz="1200" kern="1200" dirty="0" smtClean="0">
                <a:solidFill>
                  <a:schemeClr val="tx1"/>
                </a:solidFill>
                <a:effectLst/>
                <a:latin typeface="Arial" charset="0"/>
                <a:ea typeface="+mn-ea"/>
                <a:cs typeface="+mn-cs"/>
              </a:rPr>
              <a:t>. </a:t>
            </a:r>
            <a:r>
              <a:rPr lang="en-US" sz="1200" u="sng" kern="1200" dirty="0" smtClean="0">
                <a:solidFill>
                  <a:schemeClr val="tx1"/>
                </a:solidFill>
                <a:effectLst/>
                <a:latin typeface="Arial" charset="0"/>
                <a:ea typeface="+mn-ea"/>
                <a:cs typeface="+mn-cs"/>
              </a:rPr>
              <a:t>Look at the red rectangles</a:t>
            </a:r>
            <a:r>
              <a:rPr lang="en-US" sz="1200" kern="1200" dirty="0" smtClean="0">
                <a:solidFill>
                  <a:schemeClr val="tx1"/>
                </a:solidFill>
                <a:effectLst/>
                <a:latin typeface="Arial" charset="0"/>
                <a:ea typeface="+mn-ea"/>
                <a:cs typeface="+mn-cs"/>
              </a:rPr>
              <a:t>.</a:t>
            </a:r>
          </a:p>
          <a:p>
            <a:r>
              <a:rPr lang="en-US" sz="1200" kern="1200" dirty="0" smtClean="0">
                <a:solidFill>
                  <a:schemeClr val="tx1"/>
                </a:solidFill>
                <a:effectLst/>
                <a:latin typeface="Arial" charset="0"/>
                <a:ea typeface="+mn-ea"/>
                <a:cs typeface="+mn-cs"/>
              </a:rPr>
              <a:t>We can reliably detect a hypervisor by finding its memory fragments. </a:t>
            </a:r>
          </a:p>
          <a:p>
            <a:r>
              <a:rPr lang="en-US" sz="1200" kern="1200" dirty="0" smtClean="0">
                <a:solidFill>
                  <a:schemeClr val="tx1"/>
                </a:solidFill>
                <a:effectLst/>
                <a:latin typeface="Arial" charset="0"/>
                <a:ea typeface="+mn-ea"/>
                <a:cs typeface="+mn-cs"/>
              </a:rPr>
              <a:t>But a hypervisor can hide its memory pages and prevent its detection. </a:t>
            </a:r>
          </a:p>
          <a:p>
            <a:r>
              <a:rPr lang="en-US" sz="1200" kern="1200" dirty="0" smtClean="0">
                <a:solidFill>
                  <a:schemeClr val="tx1"/>
                </a:solidFill>
                <a:effectLst/>
                <a:latin typeface="Arial" charset="0"/>
                <a:ea typeface="+mn-ea"/>
                <a:cs typeface="+mn-cs"/>
              </a:rPr>
              <a:t>For example, a hypervisor can use Extended Page Tables for Intel CPU.</a:t>
            </a:r>
          </a:p>
          <a:p>
            <a:r>
              <a:rPr lang="en-US" sz="1200" kern="1200" dirty="0" smtClean="0">
                <a:solidFill>
                  <a:schemeClr val="tx1"/>
                </a:solidFill>
                <a:effectLst/>
                <a:latin typeface="Arial" charset="0"/>
                <a:ea typeface="+mn-ea"/>
                <a:cs typeface="+mn-cs"/>
              </a:rPr>
              <a:t>You can see that this detection method is vulnerable to hypervisor countermeasures.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23</a:t>
            </a:fld>
            <a:endParaRPr lang="ru-RU"/>
          </a:p>
        </p:txBody>
      </p:sp>
    </p:spTree>
    <p:extLst>
      <p:ext uri="{BB962C8B-B14F-4D97-AF65-F5344CB8AC3E}">
        <p14:creationId xmlns:p14="http://schemas.microsoft.com/office/powerpoint/2010/main" val="1031515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Another method is a detection based on a trusted hypervisor.</a:t>
            </a:r>
          </a:p>
          <a:p>
            <a:r>
              <a:rPr lang="en-US" sz="1200" kern="1200" dirty="0" smtClean="0">
                <a:solidFill>
                  <a:schemeClr val="tx1"/>
                </a:solidFill>
                <a:effectLst/>
                <a:latin typeface="Arial" charset="0"/>
                <a:ea typeface="+mn-ea"/>
                <a:cs typeface="+mn-cs"/>
              </a:rPr>
              <a:t>In this case, a trusted hypervisor is loaded first and it’s close to hardware.</a:t>
            </a:r>
          </a:p>
          <a:p>
            <a:r>
              <a:rPr lang="en-US" sz="1200" kern="1200" dirty="0" smtClean="0">
                <a:solidFill>
                  <a:schemeClr val="tx1"/>
                </a:solidFill>
                <a:effectLst/>
                <a:latin typeface="Arial" charset="0"/>
                <a:ea typeface="+mn-ea"/>
                <a:cs typeface="+mn-cs"/>
              </a:rPr>
              <a:t>That is why it can prevent any installation of a suspicious one. It’s a trusted hypervisor.</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24</a:t>
            </a:fld>
            <a:endParaRPr lang="ru-RU"/>
          </a:p>
        </p:txBody>
      </p:sp>
    </p:spTree>
    <p:extLst>
      <p:ext uri="{BB962C8B-B14F-4D97-AF65-F5344CB8AC3E}">
        <p14:creationId xmlns:p14="http://schemas.microsoft.com/office/powerpoint/2010/main" val="2766659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Everything looks okay, but what will happen if a suspicious, … a worm hypervisor installs before the trusted one? </a:t>
            </a:r>
            <a:r>
              <a:rPr lang="en-US" sz="1200" u="sng" kern="1200" dirty="0" smtClean="0">
                <a:solidFill>
                  <a:schemeClr val="tx1"/>
                </a:solidFill>
                <a:effectLst/>
                <a:latin typeface="Arial" charset="0"/>
                <a:ea typeface="+mn-ea"/>
                <a:cs typeface="+mn-cs"/>
              </a:rPr>
              <a:t>What will happen if the worm gains the control first?</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Of course, in this situation, the worm hypervisor can prevent the installation of the trusted one; it can compromise the trusted one. As a result our computers will be unsafe, will be in danger.</a:t>
            </a:r>
          </a:p>
          <a:p>
            <a:r>
              <a:rPr lang="en-US" sz="1200" kern="1200" dirty="0" smtClean="0">
                <a:solidFill>
                  <a:schemeClr val="tx1"/>
                </a:solidFill>
                <a:effectLst/>
                <a:latin typeface="Arial" charset="0"/>
                <a:ea typeface="+mn-ea"/>
                <a:cs typeface="+mn-cs"/>
              </a:rPr>
              <a:t>Unfortunately, this method is vulnerable to typical man in the middle attack.</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25</a:t>
            </a:fld>
            <a:endParaRPr lang="ru-RU"/>
          </a:p>
        </p:txBody>
      </p:sp>
    </p:spTree>
    <p:extLst>
      <p:ext uri="{BB962C8B-B14F-4D97-AF65-F5344CB8AC3E}">
        <p14:creationId xmlns:p14="http://schemas.microsoft.com/office/powerpoint/2010/main" val="2766659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next method is named behavior-based detection. </a:t>
            </a:r>
          </a:p>
          <a:p>
            <a:r>
              <a:rPr lang="en-US" sz="1200" kern="1200" dirty="0" smtClean="0">
                <a:solidFill>
                  <a:schemeClr val="tx1"/>
                </a:solidFill>
                <a:effectLst/>
                <a:latin typeface="Arial" charset="0"/>
                <a:ea typeface="+mn-ea"/>
                <a:cs typeface="+mn-cs"/>
              </a:rPr>
              <a:t>This method relies on the fact that the result of specific instructions execution depends on whether a hypervisor is present or not. For example if a hypervisor is running by some old AMD processor, the execution of instruction VMSAVE with this parameter causes the system to freeze. Or it stops the system.</a:t>
            </a:r>
          </a:p>
          <a:p>
            <a:r>
              <a:rPr lang="en-US" sz="1200" kern="1200" dirty="0" smtClean="0">
                <a:solidFill>
                  <a:schemeClr val="tx1"/>
                </a:solidFill>
                <a:effectLst/>
                <a:latin typeface="Arial" charset="0"/>
                <a:ea typeface="+mn-ea"/>
                <a:cs typeface="+mn-cs"/>
              </a:rPr>
              <a:t>But in the same computer without a hypervisor, such execution does not freeze the system. </a:t>
            </a:r>
          </a:p>
          <a:p>
            <a:r>
              <a:rPr lang="en-US" sz="1200" kern="1200" dirty="0" smtClean="0">
                <a:solidFill>
                  <a:schemeClr val="tx1"/>
                </a:solidFill>
                <a:effectLst/>
                <a:latin typeface="Arial" charset="0"/>
                <a:ea typeface="+mn-ea"/>
                <a:cs typeface="+mn-cs"/>
              </a:rPr>
              <a:t>You see the difference in the behavior.</a:t>
            </a:r>
          </a:p>
          <a:p>
            <a:r>
              <a:rPr lang="en-US" sz="1200" kern="1200" dirty="0" smtClean="0">
                <a:solidFill>
                  <a:schemeClr val="tx1"/>
                </a:solidFill>
                <a:effectLst/>
                <a:latin typeface="Arial" charset="0"/>
                <a:ea typeface="+mn-ea"/>
                <a:cs typeface="+mn-cs"/>
              </a:rPr>
              <a:t>Unfortunately, this method works only for old CPUs and there are no such “freezing” instructions for new hardware. This is a serious drawback for the detection.</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26</a:t>
            </a:fld>
            <a:endParaRPr lang="ru-RU"/>
          </a:p>
        </p:txBody>
      </p:sp>
    </p:spTree>
    <p:extLst>
      <p:ext uri="{BB962C8B-B14F-4D97-AF65-F5344CB8AC3E}">
        <p14:creationId xmlns:p14="http://schemas.microsoft.com/office/powerpoint/2010/main" val="248564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last method for today is </a:t>
            </a:r>
            <a:r>
              <a:rPr lang="en-US" sz="1200" kern="1200" dirty="0" err="1" smtClean="0">
                <a:solidFill>
                  <a:schemeClr val="tx1"/>
                </a:solidFill>
                <a:effectLst/>
                <a:latin typeface="Arial" charset="0"/>
                <a:ea typeface="+mn-ea"/>
                <a:cs typeface="+mn-cs"/>
              </a:rPr>
              <a:t>tíme-based</a:t>
            </a:r>
            <a:r>
              <a:rPr lang="en-US" sz="1200" kern="1200" dirty="0" smtClean="0">
                <a:solidFill>
                  <a:schemeClr val="tx1"/>
                </a:solidFill>
                <a:effectLst/>
                <a:latin typeface="Arial" charset="0"/>
                <a:ea typeface="+mn-ea"/>
                <a:cs typeface="+mn-cs"/>
              </a:rPr>
              <a:t> detection. </a:t>
            </a:r>
          </a:p>
          <a:p>
            <a:r>
              <a:rPr lang="en-US" sz="1200" kern="1200" dirty="0" smtClean="0">
                <a:solidFill>
                  <a:schemeClr val="tx1"/>
                </a:solidFill>
                <a:effectLst/>
                <a:latin typeface="Arial" charset="0"/>
                <a:ea typeface="+mn-ea"/>
                <a:cs typeface="+mn-cs"/>
              </a:rPr>
              <a:t>Now I’m going to demonstrate an interaction between an operating system and a hypervisor.</a:t>
            </a:r>
          </a:p>
          <a:p>
            <a:r>
              <a:rPr lang="en-US" sz="1200" kern="1200" dirty="0" smtClean="0">
                <a:solidFill>
                  <a:schemeClr val="tx1"/>
                </a:solidFill>
                <a:effectLst/>
                <a:latin typeface="Arial" charset="0"/>
                <a:ea typeface="+mn-ea"/>
                <a:cs typeface="+mn-cs"/>
              </a:rPr>
              <a:t>Without a hypervisor all </a:t>
            </a:r>
            <a:r>
              <a:rPr lang="en-US" sz="1200" u="sng" kern="1200" dirty="0" smtClean="0">
                <a:solidFill>
                  <a:schemeClr val="tx1"/>
                </a:solidFill>
                <a:effectLst/>
                <a:latin typeface="Arial" charset="0"/>
                <a:ea typeface="+mn-ea"/>
                <a:cs typeface="+mn-cs"/>
              </a:rPr>
              <a:t>events occur</a:t>
            </a:r>
            <a:r>
              <a:rPr lang="en-US" sz="1200" kern="1200" dirty="0" smtClean="0">
                <a:solidFill>
                  <a:schemeClr val="tx1"/>
                </a:solidFill>
                <a:effectLst/>
                <a:latin typeface="Arial" charset="0"/>
                <a:ea typeface="+mn-ea"/>
                <a:cs typeface="+mn-cs"/>
              </a:rPr>
              <a:t> in the operating system without long delays.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27</a:t>
            </a:fld>
            <a:endParaRPr lang="ru-RU"/>
          </a:p>
        </p:txBody>
      </p:sp>
    </p:spTree>
    <p:extLst>
      <p:ext uri="{BB962C8B-B14F-4D97-AF65-F5344CB8AC3E}">
        <p14:creationId xmlns:p14="http://schemas.microsoft.com/office/powerpoint/2010/main" val="3313115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But if a hypervisor is present, it intercepts this event.</a:t>
            </a:r>
          </a:p>
          <a:p>
            <a:r>
              <a:rPr lang="en-US" sz="1200" kern="1200" dirty="0" smtClean="0">
                <a:solidFill>
                  <a:schemeClr val="tx1"/>
                </a:solidFill>
                <a:effectLst/>
                <a:latin typeface="Arial" charset="0"/>
                <a:ea typeface="+mn-ea"/>
                <a:cs typeface="+mn-cs"/>
              </a:rPr>
              <a:t>As a result the hypervisor code starts to run and it needs some time, … a delay to process this event.</a:t>
            </a:r>
          </a:p>
          <a:p>
            <a:r>
              <a:rPr lang="en-US" sz="1200" kern="1200" dirty="0" smtClean="0">
                <a:solidFill>
                  <a:schemeClr val="tx1"/>
                </a:solidFill>
                <a:effectLst/>
                <a:latin typeface="Arial" charset="0"/>
                <a:ea typeface="+mn-ea"/>
                <a:cs typeface="+mn-cs"/>
              </a:rPr>
              <a:t>Therefore, the duration of this event becomes longer, in comparison with no hypervisor case.</a:t>
            </a:r>
          </a:p>
          <a:p>
            <a:r>
              <a:rPr lang="en-US" sz="1200" kern="1200" dirty="0" smtClean="0">
                <a:solidFill>
                  <a:schemeClr val="tx1"/>
                </a:solidFill>
                <a:effectLst/>
                <a:latin typeface="Arial" charset="0"/>
                <a:ea typeface="+mn-ea"/>
                <a:cs typeface="+mn-cs"/>
              </a:rPr>
              <a:t>We can precisely detect a hypervisor by </a:t>
            </a:r>
            <a:r>
              <a:rPr lang="en-US" sz="1200" u="sng" kern="1200" dirty="0" smtClean="0">
                <a:solidFill>
                  <a:schemeClr val="tx1"/>
                </a:solidFill>
                <a:effectLst/>
                <a:latin typeface="Arial" charset="0"/>
                <a:ea typeface="+mn-ea"/>
                <a:cs typeface="+mn-cs"/>
              </a:rPr>
              <a:t>measuring this time delay</a:t>
            </a:r>
            <a:r>
              <a:rPr lang="en-US" sz="1200" kern="1200" dirty="0" smtClean="0">
                <a:solidFill>
                  <a:schemeClr val="tx1"/>
                </a:solidFill>
                <a:effectLst/>
                <a:latin typeface="Arial"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28</a:t>
            </a:fld>
            <a:endParaRPr lang="ru-RU"/>
          </a:p>
        </p:txBody>
      </p:sp>
    </p:spTree>
    <p:extLst>
      <p:ext uri="{BB962C8B-B14F-4D97-AF65-F5344CB8AC3E}">
        <p14:creationId xmlns:p14="http://schemas.microsoft.com/office/powerpoint/2010/main" val="1840900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Everything looks ok, but a hypervisor can compensate this time overhead, … this delta time by using time cheating function. As a result, this delta time is decreased and becomes the same as in no hypervisor case.</a:t>
            </a:r>
          </a:p>
          <a:p>
            <a:r>
              <a:rPr lang="en-US" sz="1200" kern="1200" dirty="0" smtClean="0">
                <a:solidFill>
                  <a:schemeClr val="tx1"/>
                </a:solidFill>
                <a:effectLst/>
                <a:latin typeface="Arial" charset="0"/>
                <a:ea typeface="+mn-ea"/>
                <a:cs typeface="+mn-cs"/>
              </a:rPr>
              <a:t>We can see that this method is vulnerable to time-cheating.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29</a:t>
            </a:fld>
            <a:endParaRPr lang="ru-RU"/>
          </a:p>
        </p:txBody>
      </p:sp>
    </p:spTree>
    <p:extLst>
      <p:ext uri="{BB962C8B-B14F-4D97-AF65-F5344CB8AC3E}">
        <p14:creationId xmlns:p14="http://schemas.microsoft.com/office/powerpoint/2010/main" val="213831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idea is that any computer can be compared with a big ship. </a:t>
            </a:r>
          </a:p>
          <a:p>
            <a:r>
              <a:rPr lang="en-US" sz="1200" kern="1200" dirty="0" smtClean="0">
                <a:solidFill>
                  <a:schemeClr val="tx1"/>
                </a:solidFill>
                <a:effectLst/>
                <a:latin typeface="Arial" charset="0"/>
                <a:ea typeface="+mn-ea"/>
                <a:cs typeface="+mn-cs"/>
              </a:rPr>
              <a:t>Because decks of a ship</a:t>
            </a:r>
            <a:r>
              <a:rPr lang="en-US" sz="1200" kern="1200" baseline="0" dirty="0" smtClean="0">
                <a:solidFill>
                  <a:schemeClr val="tx1"/>
                </a:solidFill>
                <a:effectLst/>
                <a:latin typeface="Arial" charset="0"/>
                <a:ea typeface="+mn-ea"/>
                <a:cs typeface="+mn-cs"/>
              </a:rPr>
              <a:t> look like computer modes.</a:t>
            </a:r>
            <a:endParaRPr lang="en-US" sz="12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854644CD-5E38-47C8-BB68-ECD398C92431}" type="slidenum">
              <a:rPr lang="ru-RU" smtClean="0"/>
              <a:pPr/>
              <a:t>3</a:t>
            </a:fld>
            <a:endParaRPr lang="ru-RU"/>
          </a:p>
        </p:txBody>
      </p:sp>
    </p:spTree>
    <p:extLst>
      <p:ext uri="{BB962C8B-B14F-4D97-AF65-F5344CB8AC3E}">
        <p14:creationId xmlns:p14="http://schemas.microsoft.com/office/powerpoint/2010/main" val="601818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So far we can see that all software detection methods are vulnerable to hypervisor countermeasures. </a:t>
            </a:r>
          </a:p>
          <a:p>
            <a:r>
              <a:rPr lang="en-US" sz="1200" kern="1200" dirty="0" smtClean="0">
                <a:solidFill>
                  <a:schemeClr val="tx1"/>
                </a:solidFill>
                <a:effectLst/>
                <a:latin typeface="Arial" charset="0"/>
                <a:ea typeface="+mn-ea"/>
                <a:cs typeface="+mn-cs"/>
              </a:rPr>
              <a:t>For my further analysis, I chose the time-based detection. Why?</a:t>
            </a:r>
          </a:p>
          <a:p>
            <a:r>
              <a:rPr lang="en-US" sz="1200" kern="1200" dirty="0" smtClean="0">
                <a:solidFill>
                  <a:schemeClr val="tx1"/>
                </a:solidFill>
                <a:effectLst/>
                <a:latin typeface="Arial" charset="0"/>
                <a:ea typeface="+mn-ea"/>
                <a:cs typeface="+mn-cs"/>
              </a:rPr>
              <a:t>I focused on the fact that a hypervisor always spends time to process an event and this time needs to be hidden. It’s impossible to process an event without spending time. That was my idea.</a:t>
            </a:r>
          </a:p>
          <a:p>
            <a:r>
              <a:rPr lang="en-US" sz="1200" kern="1200" dirty="0" smtClean="0">
                <a:solidFill>
                  <a:schemeClr val="tx1"/>
                </a:solidFill>
                <a:effectLst/>
                <a:latin typeface="Arial" charset="0"/>
                <a:ea typeface="+mn-ea"/>
                <a:cs typeface="+mn-cs"/>
              </a:rPr>
              <a:t>Let’s focus on the road map of current situation with time-based detection and mark my contribution on it.</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30</a:t>
            </a:fld>
            <a:endParaRPr lang="ru-RU"/>
          </a:p>
        </p:txBody>
      </p:sp>
    </p:spTree>
    <p:extLst>
      <p:ext uri="{BB962C8B-B14F-4D97-AF65-F5344CB8AC3E}">
        <p14:creationId xmlns:p14="http://schemas.microsoft.com/office/powerpoint/2010/main" val="201152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We know that by using the time values or average time values we can precisely detect only a non-hidden hypervisor.</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31</a:t>
            </a:fld>
            <a:endParaRPr lang="ru-RU"/>
          </a:p>
        </p:txBody>
      </p:sp>
    </p:spTree>
    <p:extLst>
      <p:ext uri="{BB962C8B-B14F-4D97-AF65-F5344CB8AC3E}">
        <p14:creationId xmlns:p14="http://schemas.microsoft.com/office/powerpoint/2010/main" val="1802865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But if a hypervisor is using time-cheating it’s impossible to detect it using average values, because they are the same. </a:t>
            </a:r>
            <a:r>
              <a:rPr lang="en-US" sz="1200" u="sng" kern="1200" dirty="0" smtClean="0">
                <a:solidFill>
                  <a:schemeClr val="tx1"/>
                </a:solidFill>
                <a:effectLst/>
                <a:latin typeface="Arial" charset="0"/>
                <a:ea typeface="+mn-ea"/>
                <a:cs typeface="+mn-cs"/>
              </a:rPr>
              <a:t>So, a stealthy hypervisor avoids time-based detection.</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For this situation there are no appropriate time-based detection methods.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32</a:t>
            </a:fld>
            <a:endParaRPr lang="ru-RU"/>
          </a:p>
        </p:txBody>
      </p:sp>
    </p:spTree>
    <p:extLst>
      <p:ext uri="{BB962C8B-B14F-4D97-AF65-F5344CB8AC3E}">
        <p14:creationId xmlns:p14="http://schemas.microsoft.com/office/powerpoint/2010/main" val="1802865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And today, I’ll describe how to improve it. Look at the yellow arrow.</a:t>
            </a:r>
          </a:p>
          <a:p>
            <a:r>
              <a:rPr lang="en-US" sz="1200" kern="1200" dirty="0" smtClean="0">
                <a:solidFill>
                  <a:schemeClr val="tx1"/>
                </a:solidFill>
                <a:effectLst/>
                <a:latin typeface="Arial" charset="0"/>
                <a:ea typeface="+mn-ea"/>
                <a:cs typeface="+mn-cs"/>
              </a:rPr>
              <a:t>This new method works well even if a hypervisor applies time-cheating.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33</a:t>
            </a:fld>
            <a:endParaRPr lang="ru-RU"/>
          </a:p>
        </p:txBody>
      </p:sp>
    </p:spTree>
    <p:extLst>
      <p:ext uri="{BB962C8B-B14F-4D97-AF65-F5344CB8AC3E}">
        <p14:creationId xmlns:p14="http://schemas.microsoft.com/office/powerpoint/2010/main" val="1802865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detect a hypervisor as “an event” I choose unconditionally intercepted instructions. </a:t>
            </a:r>
          </a:p>
          <a:p>
            <a:r>
              <a:rPr lang="en-US" sz="1200" kern="1200" dirty="0" smtClean="0">
                <a:solidFill>
                  <a:schemeClr val="tx1"/>
                </a:solidFill>
                <a:effectLst/>
                <a:latin typeface="Arial" charset="0"/>
                <a:ea typeface="+mn-ea"/>
                <a:cs typeface="+mn-cs"/>
              </a:rPr>
              <a:t>Let’s focus on them.</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34</a:t>
            </a:fld>
            <a:endParaRPr lang="ru-RU"/>
          </a:p>
        </p:txBody>
      </p:sp>
    </p:spTree>
    <p:extLst>
      <p:ext uri="{BB962C8B-B14F-4D97-AF65-F5344CB8AC3E}">
        <p14:creationId xmlns:p14="http://schemas.microsoft.com/office/powerpoint/2010/main" val="21203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First of all, what instructions do we call unconditionally intercepted?</a:t>
            </a:r>
          </a:p>
          <a:p>
            <a:r>
              <a:rPr lang="en-US" sz="1200" kern="1200" dirty="0" smtClean="0">
                <a:solidFill>
                  <a:schemeClr val="tx1"/>
                </a:solidFill>
                <a:effectLst/>
                <a:latin typeface="Arial" charset="0"/>
                <a:ea typeface="+mn-ea"/>
                <a:cs typeface="+mn-cs"/>
              </a:rPr>
              <a:t>Execution of each of these instructions is always intercepted by any hypervisor. Or this event causes a hypervisor dispatcher to start. An example of such instructions is “Cee Pee </a:t>
            </a:r>
            <a:r>
              <a:rPr lang="en-US" sz="1200" kern="1200" dirty="0" err="1" smtClean="0">
                <a:solidFill>
                  <a:schemeClr val="tx1"/>
                </a:solidFill>
                <a:effectLst/>
                <a:latin typeface="Arial" charset="0"/>
                <a:ea typeface="+mn-ea"/>
                <a:cs typeface="+mn-cs"/>
              </a:rPr>
              <a:t>Uu</a:t>
            </a:r>
            <a:r>
              <a:rPr lang="en-US" sz="1200" kern="1200" dirty="0" smtClean="0">
                <a:solidFill>
                  <a:schemeClr val="tx1"/>
                </a:solidFill>
                <a:effectLst/>
                <a:latin typeface="Arial" charset="0"/>
                <a:ea typeface="+mn-ea"/>
                <a:cs typeface="+mn-cs"/>
              </a:rPr>
              <a:t> I Dee”.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35</a:t>
            </a:fld>
            <a:endParaRPr lang="ru-RU"/>
          </a:p>
        </p:txBody>
      </p:sp>
    </p:spTree>
    <p:extLst>
      <p:ext uri="{BB962C8B-B14F-4D97-AF65-F5344CB8AC3E}">
        <p14:creationId xmlns:p14="http://schemas.microsoft.com/office/powerpoint/2010/main" val="2892580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How to use them for detection? There are three steps:</a:t>
            </a:r>
          </a:p>
          <a:p>
            <a:r>
              <a:rPr lang="en-US" sz="1200" kern="1200" dirty="0" smtClean="0">
                <a:solidFill>
                  <a:schemeClr val="tx1"/>
                </a:solidFill>
                <a:effectLst/>
                <a:latin typeface="Arial" charset="0"/>
                <a:ea typeface="+mn-ea"/>
                <a:cs typeface="+mn-cs"/>
              </a:rPr>
              <a:t>Read </a:t>
            </a:r>
            <a:r>
              <a:rPr lang="en-US" sz="1200" b="1" kern="1200" dirty="0" smtClean="0">
                <a:solidFill>
                  <a:schemeClr val="tx1"/>
                </a:solidFill>
                <a:effectLst/>
                <a:latin typeface="Arial" charset="0"/>
                <a:ea typeface="+mn-ea"/>
                <a:cs typeface="+mn-cs"/>
              </a:rPr>
              <a:t>a</a:t>
            </a:r>
            <a:r>
              <a:rPr lang="en-US" sz="1200" kern="1200" dirty="0" smtClean="0">
                <a:solidFill>
                  <a:schemeClr val="tx1"/>
                </a:solidFill>
                <a:effectLst/>
                <a:latin typeface="Arial" charset="0"/>
                <a:ea typeface="+mn-ea"/>
                <a:cs typeface="+mn-cs"/>
              </a:rPr>
              <a:t> time counter, execute a block of these instructions and read </a:t>
            </a:r>
            <a:r>
              <a:rPr lang="en-US" sz="1200" b="1" kern="1200" dirty="0" smtClean="0">
                <a:solidFill>
                  <a:schemeClr val="tx1"/>
                </a:solidFill>
                <a:effectLst/>
                <a:latin typeface="Arial" charset="0"/>
                <a:ea typeface="+mn-ea"/>
                <a:cs typeface="+mn-cs"/>
              </a:rPr>
              <a:t>the</a:t>
            </a:r>
            <a:r>
              <a:rPr lang="en-US" sz="1200" kern="1200" dirty="0" smtClean="0">
                <a:solidFill>
                  <a:schemeClr val="tx1"/>
                </a:solidFill>
                <a:effectLst/>
                <a:latin typeface="Arial" charset="0"/>
                <a:ea typeface="+mn-ea"/>
                <a:cs typeface="+mn-cs"/>
              </a:rPr>
              <a:t> time counter repeatedly. </a:t>
            </a:r>
          </a:p>
          <a:p>
            <a:r>
              <a:rPr lang="en-US" sz="1200" kern="1200" dirty="0" smtClean="0">
                <a:solidFill>
                  <a:schemeClr val="tx1"/>
                </a:solidFill>
                <a:effectLst/>
                <a:latin typeface="Arial" charset="0"/>
                <a:ea typeface="+mn-ea"/>
                <a:cs typeface="+mn-cs"/>
              </a:rPr>
              <a:t>I calculate Instructions Execution Time — “I-</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-Tee” or just the duration, … the delta time, … by subtracting the first value from the second one.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36</a:t>
            </a:fld>
            <a:endParaRPr lang="ru-RU"/>
          </a:p>
        </p:txBody>
      </p:sp>
    </p:spTree>
    <p:extLst>
      <p:ext uri="{BB962C8B-B14F-4D97-AF65-F5344CB8AC3E}">
        <p14:creationId xmlns:p14="http://schemas.microsoft.com/office/powerpoint/2010/main" val="2892580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make it clear I’ll show how this scheme works. For example, I measured ten (10) “</a:t>
            </a:r>
            <a:r>
              <a:rPr lang="en-US" sz="1200" kern="1200" dirty="0" err="1" smtClean="0">
                <a:solidFill>
                  <a:schemeClr val="tx1"/>
                </a:solidFill>
                <a:effectLst/>
                <a:latin typeface="Arial" charset="0"/>
                <a:ea typeface="+mn-ea"/>
                <a:cs typeface="+mn-cs"/>
              </a:rPr>
              <a:t>Cee</a:t>
            </a:r>
            <a:r>
              <a:rPr lang="en-US" sz="1200" kern="1200" dirty="0" smtClean="0">
                <a:solidFill>
                  <a:schemeClr val="tx1"/>
                </a:solidFill>
                <a:effectLst/>
                <a:latin typeface="Arial" charset="0"/>
                <a:ea typeface="+mn-ea"/>
                <a:cs typeface="+mn-cs"/>
              </a:rPr>
              <a:t>-Pee-</a:t>
            </a:r>
            <a:r>
              <a:rPr lang="en-US" sz="1200" kern="1200" dirty="0" err="1" smtClean="0">
                <a:solidFill>
                  <a:schemeClr val="tx1"/>
                </a:solidFill>
                <a:effectLst/>
                <a:latin typeface="Arial" charset="0"/>
                <a:ea typeface="+mn-ea"/>
                <a:cs typeface="+mn-cs"/>
              </a:rPr>
              <a:t>Uu</a:t>
            </a:r>
            <a:r>
              <a:rPr lang="en-US" sz="1200" kern="1200" dirty="0" smtClean="0">
                <a:solidFill>
                  <a:schemeClr val="tx1"/>
                </a:solidFill>
                <a:effectLst/>
                <a:latin typeface="Arial" charset="0"/>
                <a:ea typeface="+mn-ea"/>
                <a:cs typeface="+mn-cs"/>
              </a:rPr>
              <a:t>-I-Dee” instructions with the help of Time Stamp Counter in two situations: without a hypervisor and with it. </a:t>
            </a:r>
          </a:p>
          <a:p>
            <a:r>
              <a:rPr lang="en-US" sz="1200" kern="1200" dirty="0" smtClean="0">
                <a:solidFill>
                  <a:schemeClr val="tx1"/>
                </a:solidFill>
                <a:effectLst/>
                <a:latin typeface="Arial" charset="0"/>
                <a:ea typeface="+mn-ea"/>
                <a:cs typeface="+mn-cs"/>
              </a:rPr>
              <a:t>You can see a ten times difference between “I-</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-Tee” averages without a hypervisor and with a non‑stealthy hypervisor. </a:t>
            </a:r>
          </a:p>
          <a:p>
            <a:r>
              <a:rPr lang="en-US" sz="1200" kern="1200" dirty="0" smtClean="0">
                <a:solidFill>
                  <a:schemeClr val="tx1"/>
                </a:solidFill>
                <a:effectLst/>
                <a:latin typeface="Arial" charset="0"/>
                <a:ea typeface="+mn-ea"/>
                <a:cs typeface="+mn-cs"/>
              </a:rPr>
              <a:t>In other words, there is no problem to detect a non-stealthy hypervisor.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37</a:t>
            </a:fld>
            <a:endParaRPr lang="ru-RU"/>
          </a:p>
        </p:txBody>
      </p:sp>
    </p:spTree>
    <p:extLst>
      <p:ext uri="{BB962C8B-B14F-4D97-AF65-F5344CB8AC3E}">
        <p14:creationId xmlns:p14="http://schemas.microsoft.com/office/powerpoint/2010/main" val="2892580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However, if a hypervisor uses time cheating these average values are the same, … are absolutely the same.</a:t>
            </a:r>
          </a:p>
          <a:p>
            <a:r>
              <a:rPr lang="en-US" sz="1200" kern="1200" dirty="0" smtClean="0">
                <a:solidFill>
                  <a:schemeClr val="tx1"/>
                </a:solidFill>
                <a:effectLst/>
                <a:latin typeface="Arial" charset="0"/>
                <a:ea typeface="+mn-ea"/>
                <a:cs typeface="+mn-cs"/>
              </a:rPr>
              <a:t>Their values are often not the same but really close to each other and that is why we cannot be sure about whether a hypervisor is present or not. </a:t>
            </a:r>
          </a:p>
          <a:p>
            <a:r>
              <a:rPr lang="en-US" sz="1200" kern="1200" dirty="0" smtClean="0">
                <a:solidFill>
                  <a:schemeClr val="tx1"/>
                </a:solidFill>
                <a:effectLst/>
                <a:latin typeface="Arial" charset="0"/>
                <a:ea typeface="+mn-ea"/>
                <a:cs typeface="+mn-cs"/>
              </a:rPr>
              <a:t>This is the most complicated situation, </a:t>
            </a:r>
            <a:r>
              <a:rPr lang="en-US" sz="1200" u="sng" kern="1200" dirty="0" smtClean="0">
                <a:solidFill>
                  <a:schemeClr val="tx1"/>
                </a:solidFill>
                <a:effectLst/>
                <a:latin typeface="Arial" charset="0"/>
                <a:ea typeface="+mn-ea"/>
                <a:cs typeface="+mn-cs"/>
              </a:rPr>
              <a:t>that hasn’t been taken into account before</a:t>
            </a:r>
            <a:r>
              <a:rPr lang="en-US" sz="1200" kern="1200" dirty="0" smtClean="0">
                <a:solidFill>
                  <a:schemeClr val="tx1"/>
                </a:solidFill>
                <a:effectLst/>
                <a:latin typeface="Arial" charset="0"/>
                <a:ea typeface="+mn-ea"/>
                <a:cs typeface="+mn-cs"/>
              </a:rPr>
              <a:t>. </a:t>
            </a:r>
            <a:r>
              <a:rPr lang="en-US" sz="1200" u="sng" kern="1200" dirty="0" smtClean="0">
                <a:solidFill>
                  <a:schemeClr val="tx1"/>
                </a:solidFill>
                <a:effectLst/>
                <a:latin typeface="Arial" charset="0"/>
                <a:ea typeface="+mn-ea"/>
                <a:cs typeface="+mn-cs"/>
              </a:rPr>
              <a:t>What should we do?</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38</a:t>
            </a:fld>
            <a:endParaRPr lang="ru-RU"/>
          </a:p>
        </p:txBody>
      </p:sp>
    </p:spTree>
    <p:extLst>
      <p:ext uri="{BB962C8B-B14F-4D97-AF65-F5344CB8AC3E}">
        <p14:creationId xmlns:p14="http://schemas.microsoft.com/office/powerpoint/2010/main" val="2892580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Let’s think. </a:t>
            </a:r>
          </a:p>
          <a:p>
            <a:r>
              <a:rPr lang="en-US" sz="1200" kern="1200" dirty="0" smtClean="0">
                <a:solidFill>
                  <a:schemeClr val="tx1"/>
                </a:solidFill>
                <a:effectLst/>
                <a:latin typeface="Arial" charset="0"/>
                <a:ea typeface="+mn-ea"/>
                <a:cs typeface="+mn-cs"/>
              </a:rPr>
              <a:t>What steps can be used to detect a hypervisor?</a:t>
            </a:r>
          </a:p>
          <a:p>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39</a:t>
            </a:fld>
            <a:endParaRPr lang="ru-RU"/>
          </a:p>
        </p:txBody>
      </p:sp>
    </p:spTree>
    <p:extLst>
      <p:ext uri="{BB962C8B-B14F-4D97-AF65-F5344CB8AC3E}">
        <p14:creationId xmlns:p14="http://schemas.microsoft.com/office/powerpoint/2010/main" val="154295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protect a ship we need to make sure that there is no terrorist (spy or intruder) all over the ship from the hold to the top of the mast.</a:t>
            </a:r>
          </a:p>
          <a:p>
            <a:r>
              <a:rPr lang="en-US" sz="1200" kern="1200" dirty="0" smtClean="0">
                <a:solidFill>
                  <a:schemeClr val="tx1"/>
                </a:solidFill>
                <a:effectLst/>
                <a:latin typeface="Arial" charset="0"/>
                <a:ea typeface="+mn-ea"/>
                <a:cs typeface="+mn-cs"/>
              </a:rPr>
              <a:t>In terms of computer the situation is absolutely the same, we need to make sure that there is no spyware in each computer mode.</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4</a:t>
            </a:fld>
            <a:endParaRPr lang="ru-RU"/>
          </a:p>
        </p:txBody>
      </p:sp>
    </p:spTree>
    <p:extLst>
      <p:ext uri="{BB962C8B-B14F-4D97-AF65-F5344CB8AC3E}">
        <p14:creationId xmlns:p14="http://schemas.microsoft.com/office/powerpoint/2010/main" val="1812482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First of all we need a computer without any hypervisor.</a:t>
            </a:r>
          </a:p>
          <a:p>
            <a:r>
              <a:rPr lang="en-US" sz="1200" kern="1200" dirty="0" smtClean="0">
                <a:solidFill>
                  <a:schemeClr val="tx1"/>
                </a:solidFill>
                <a:effectLst/>
                <a:latin typeface="Arial" charset="0"/>
                <a:ea typeface="+mn-ea"/>
                <a:cs typeface="+mn-cs"/>
              </a:rPr>
              <a:t>We will measure</a:t>
            </a:r>
            <a:r>
              <a:rPr lang="en-US" sz="1200" u="sng" kern="1200" dirty="0" smtClean="0">
                <a:solidFill>
                  <a:schemeClr val="tx1"/>
                </a:solidFill>
                <a:effectLst/>
                <a:latin typeface="Arial" charset="0"/>
                <a:ea typeface="+mn-ea"/>
                <a:cs typeface="+mn-cs"/>
              </a:rPr>
              <a:t> the </a:t>
            </a:r>
            <a:r>
              <a:rPr lang="en-US" sz="1200" kern="1200" dirty="0" smtClean="0">
                <a:solidFill>
                  <a:schemeClr val="tx1"/>
                </a:solidFill>
                <a:effectLst/>
                <a:latin typeface="Arial" charset="0"/>
                <a:ea typeface="+mn-ea"/>
                <a:cs typeface="+mn-cs"/>
              </a:rPr>
              <a:t>time in the following cases: without a hypervisor and with it. </a:t>
            </a:r>
          </a:p>
          <a:p>
            <a:r>
              <a:rPr lang="en-US" sz="1200" u="sng" kern="1200" dirty="0" smtClean="0">
                <a:solidFill>
                  <a:schemeClr val="tx1"/>
                </a:solidFill>
                <a:effectLst/>
                <a:latin typeface="Arial" charset="0"/>
                <a:ea typeface="+mn-ea"/>
                <a:cs typeface="+mn-cs"/>
              </a:rPr>
              <a:t>Next we calculate some statistic value and by comparing their values we can find threshold values.</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It’s similar to the previous situation. But you know that because of time-cheating attack the average values are not applicable.          Now we just have to invent the appropriate statistic to replace an average.</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40</a:t>
            </a:fld>
            <a:endParaRPr lang="ru-RU"/>
          </a:p>
        </p:txBody>
      </p:sp>
    </p:spTree>
    <p:extLst>
      <p:ext uri="{BB962C8B-B14F-4D97-AF65-F5344CB8AC3E}">
        <p14:creationId xmlns:p14="http://schemas.microsoft.com/office/powerpoint/2010/main" val="3923771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do this   to invent the statistic value   let’s move on to the question. </a:t>
            </a:r>
          </a:p>
          <a:p>
            <a:r>
              <a:rPr lang="en-US" sz="1200" kern="1200" dirty="0" smtClean="0">
                <a:solidFill>
                  <a:schemeClr val="tx1"/>
                </a:solidFill>
                <a:effectLst/>
                <a:latin typeface="Arial" charset="0"/>
                <a:ea typeface="+mn-ea"/>
                <a:cs typeface="+mn-cs"/>
              </a:rPr>
              <a:t>What is happening to the computer during time measurements?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41</a:t>
            </a:fld>
            <a:endParaRPr lang="ru-RU"/>
          </a:p>
        </p:txBody>
      </p:sp>
    </p:spTree>
    <p:extLst>
      <p:ext uri="{BB962C8B-B14F-4D97-AF65-F5344CB8AC3E}">
        <p14:creationId xmlns:p14="http://schemas.microsoft.com/office/powerpoint/2010/main" val="1099334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Look at the interaction between the operating system and other modes during the measurements of “I‑</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‑Tee”. </a:t>
            </a:r>
          </a:p>
          <a:p>
            <a:r>
              <a:rPr lang="en-US" sz="1200" kern="1200" dirty="0" smtClean="0">
                <a:solidFill>
                  <a:schemeClr val="tx1"/>
                </a:solidFill>
                <a:effectLst/>
                <a:latin typeface="Arial" charset="0"/>
                <a:ea typeface="+mn-ea"/>
                <a:cs typeface="+mn-cs"/>
              </a:rPr>
              <a:t>Without a hypervisor, the operating system interacts only with System Management Mode — S‑M‑M, </a:t>
            </a:r>
            <a:r>
              <a:rPr lang="en-US" sz="1200" u="sng" kern="1200" dirty="0" smtClean="0">
                <a:solidFill>
                  <a:schemeClr val="tx1"/>
                </a:solidFill>
                <a:effectLst/>
                <a:latin typeface="Arial" charset="0"/>
                <a:ea typeface="+mn-ea"/>
                <a:cs typeface="+mn-cs"/>
              </a:rPr>
              <a:t>which is the most privileged mode and its interruptions occur randomly</a:t>
            </a:r>
            <a:r>
              <a:rPr lang="en-US" sz="1200" kern="1200" dirty="0" smtClean="0">
                <a:solidFill>
                  <a:schemeClr val="tx1"/>
                </a:solidFill>
                <a:effectLst/>
                <a:latin typeface="Arial" charset="0"/>
                <a:ea typeface="+mn-ea"/>
                <a:cs typeface="+mn-cs"/>
              </a:rPr>
              <a:t>.</a:t>
            </a:r>
            <a:r>
              <a:rPr lang="en-US" sz="1200" u="sng" kern="1200" dirty="0" smtClean="0">
                <a:solidFill>
                  <a:schemeClr val="tx1"/>
                </a:solidFill>
                <a:effectLst/>
                <a:latin typeface="Arial" charset="0"/>
                <a:ea typeface="+mn-ea"/>
                <a:cs typeface="+mn-cs"/>
              </a:rPr>
              <a:t> S‑M‑M suspends the work of the operating system only for a short time.</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If a hypervisor is loaded, such interruptions to S‑M‑M suspend both {BO-UTH} of them, … the operating system and the hypervisor.</a:t>
            </a:r>
          </a:p>
          <a:p>
            <a:r>
              <a:rPr lang="en-US" sz="1200" kern="1200" dirty="0" smtClean="0">
                <a:solidFill>
                  <a:schemeClr val="tx1"/>
                </a:solidFill>
                <a:effectLst/>
                <a:latin typeface="Arial" charset="0"/>
                <a:ea typeface="+mn-ea"/>
                <a:cs typeface="+mn-cs"/>
              </a:rPr>
              <a:t>In a nutshell, the S‑M‑M is the most privileged mode and its interruptions occur randomly.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42</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Let’s specify the process of modes switching during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measurements. </a:t>
            </a:r>
          </a:p>
          <a:p>
            <a:r>
              <a:rPr lang="en-US" sz="1200" kern="1200" dirty="0" smtClean="0">
                <a:solidFill>
                  <a:schemeClr val="tx1"/>
                </a:solidFill>
                <a:effectLst/>
                <a:latin typeface="Arial" charset="0"/>
                <a:ea typeface="+mn-ea"/>
                <a:cs typeface="+mn-cs"/>
              </a:rPr>
              <a:t>Without a hypervisor, instructions are executed in the operating system. </a:t>
            </a:r>
          </a:p>
          <a:p>
            <a:r>
              <a:rPr lang="en-US" sz="1200" kern="1200" dirty="0" smtClean="0">
                <a:solidFill>
                  <a:schemeClr val="tx1"/>
                </a:solidFill>
                <a:effectLst/>
                <a:latin typeface="Arial" charset="0"/>
                <a:ea typeface="+mn-ea"/>
                <a:cs typeface="+mn-cs"/>
              </a:rPr>
              <a:t>This process is indicated by a small blue loop. </a:t>
            </a:r>
          </a:p>
          <a:p>
            <a:r>
              <a:rPr lang="en-US" sz="1200" kern="1200" dirty="0" smtClean="0">
                <a:solidFill>
                  <a:schemeClr val="tx1"/>
                </a:solidFill>
                <a:effectLst/>
                <a:latin typeface="Arial" charset="0"/>
                <a:ea typeface="+mn-ea"/>
                <a:cs typeface="+mn-cs"/>
              </a:rPr>
              <a:t>Randomly generated {</a:t>
            </a:r>
            <a:r>
              <a:rPr lang="en-US" sz="1200" kern="1200" dirty="0" err="1" smtClean="0">
                <a:solidFill>
                  <a:schemeClr val="tx1"/>
                </a:solidFill>
                <a:effectLst/>
                <a:latin typeface="Arial" charset="0"/>
                <a:ea typeface="+mn-ea"/>
                <a:cs typeface="+mn-cs"/>
              </a:rPr>
              <a:t>jenerated</a:t>
            </a:r>
            <a:r>
              <a:rPr lang="en-US" sz="1200" kern="1200" dirty="0" smtClean="0">
                <a:solidFill>
                  <a:schemeClr val="tx1"/>
                </a:solidFill>
                <a:effectLst/>
                <a:latin typeface="Arial" charset="0"/>
                <a:ea typeface="+mn-ea"/>
                <a:cs typeface="+mn-cs"/>
              </a:rPr>
              <a:t>} interruptions to the S‑M‑M are indicated as dashed blue arrows {ARO‑UZ}. </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A scheme with a hypervisor is shown below. The hypervisor catches {CAT-CHIZ} the execution of every “Cee Pee </a:t>
            </a:r>
            <a:r>
              <a:rPr lang="en-US" sz="1200" kern="1200" dirty="0" err="1" smtClean="0">
                <a:solidFill>
                  <a:schemeClr val="tx1"/>
                </a:solidFill>
                <a:effectLst/>
                <a:latin typeface="Arial" charset="0"/>
                <a:ea typeface="+mn-ea"/>
                <a:cs typeface="+mn-cs"/>
              </a:rPr>
              <a:t>Uu</a:t>
            </a:r>
            <a:r>
              <a:rPr lang="en-US" sz="1200" kern="1200" dirty="0" smtClean="0">
                <a:solidFill>
                  <a:schemeClr val="tx1"/>
                </a:solidFill>
                <a:effectLst/>
                <a:latin typeface="Arial" charset="0"/>
                <a:ea typeface="+mn-ea"/>
                <a:cs typeface="+mn-cs"/>
              </a:rPr>
              <a:t> I Dee” instruction from the operating system. This execution is indicated by a red oval loop. The S‑M‑M is duplicated {DUPLICAT} for better clarity. Of course, there is only one mode. </a:t>
            </a:r>
          </a:p>
          <a:p>
            <a:r>
              <a:rPr lang="en-US" sz="1200" kern="1200" dirty="0" smtClean="0">
                <a:solidFill>
                  <a:schemeClr val="tx1"/>
                </a:solidFill>
                <a:effectLst/>
                <a:latin typeface="Arial" charset="0"/>
                <a:ea typeface="+mn-ea"/>
                <a:cs typeface="+mn-cs"/>
              </a:rPr>
              <a:t>S‑M‑M interruptions occur either from the operating system or from the hypervisor in a random way.</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Now let’s compare these cases and think about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peculiarities here.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43</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First due to the random nature of the interruptions to the S‑M‑M, the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is a random variable. </a:t>
            </a:r>
          </a:p>
          <a:p>
            <a:r>
              <a:rPr lang="en-US" sz="1200" kern="1200" dirty="0" smtClean="0">
                <a:solidFill>
                  <a:schemeClr val="tx1"/>
                </a:solidFill>
                <a:effectLst/>
                <a:latin typeface="Arial" charset="0"/>
                <a:ea typeface="+mn-ea"/>
                <a:cs typeface="+mn-cs"/>
              </a:rPr>
              <a:t>Another point is that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is randomly </a:t>
            </a:r>
            <a:r>
              <a:rPr lang="en-US" sz="1200" kern="1200" dirty="0" err="1" smtClean="0">
                <a:solidFill>
                  <a:schemeClr val="tx1"/>
                </a:solidFill>
                <a:effectLst/>
                <a:latin typeface="Arial" charset="0"/>
                <a:ea typeface="+mn-ea"/>
                <a:cs typeface="+mn-cs"/>
              </a:rPr>
              <a:t>distríbuted</a:t>
            </a:r>
            <a:r>
              <a:rPr lang="en-US" sz="1200" kern="1200" dirty="0" smtClean="0">
                <a:solidFill>
                  <a:schemeClr val="tx1"/>
                </a:solidFill>
                <a:effectLst/>
                <a:latin typeface="Arial" charset="0"/>
                <a:ea typeface="+mn-ea"/>
                <a:cs typeface="+mn-cs"/>
              </a:rPr>
              <a:t> in several fixed layers. </a:t>
            </a:r>
          </a:p>
          <a:p>
            <a:r>
              <a:rPr lang="en-US" sz="1200" kern="1200" dirty="0" smtClean="0">
                <a:solidFill>
                  <a:schemeClr val="tx1"/>
                </a:solidFill>
                <a:effectLst/>
                <a:latin typeface="Arial" charset="0"/>
                <a:ea typeface="+mn-ea"/>
                <a:cs typeface="+mn-cs"/>
              </a:rPr>
              <a:t>This layered nature is also caused by the interruptions to the System Management Mode.</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Let’s focus on the following </a:t>
            </a:r>
            <a:r>
              <a:rPr lang="en-US" sz="1200" u="sng" kern="1200" dirty="0" smtClean="0">
                <a:solidFill>
                  <a:schemeClr val="tx1"/>
                </a:solidFill>
                <a:effectLst/>
                <a:latin typeface="Arial" charset="0"/>
                <a:ea typeface="+mn-ea"/>
                <a:cs typeface="+mn-cs"/>
              </a:rPr>
              <a:t>“I </a:t>
            </a:r>
            <a:r>
              <a:rPr lang="en-US" sz="1200" u="sng" kern="1200" dirty="0" err="1" smtClean="0">
                <a:solidFill>
                  <a:schemeClr val="tx1"/>
                </a:solidFill>
                <a:effectLst/>
                <a:latin typeface="Arial" charset="0"/>
                <a:ea typeface="+mn-ea"/>
                <a:cs typeface="+mn-cs"/>
              </a:rPr>
              <a:t>Ee</a:t>
            </a:r>
            <a:r>
              <a:rPr lang="en-US" sz="1200" u="sng" kern="1200" dirty="0" smtClean="0">
                <a:solidFill>
                  <a:schemeClr val="tx1"/>
                </a:solidFill>
                <a:effectLst/>
                <a:latin typeface="Arial" charset="0"/>
                <a:ea typeface="+mn-ea"/>
                <a:cs typeface="+mn-cs"/>
              </a:rPr>
              <a:t> </a:t>
            </a:r>
            <a:r>
              <a:rPr lang="en-US" sz="1200" u="sng" kern="1200" dirty="0" err="1" smtClean="0">
                <a:solidFill>
                  <a:schemeClr val="tx1"/>
                </a:solidFill>
                <a:effectLst/>
                <a:latin typeface="Arial" charset="0"/>
                <a:ea typeface="+mn-ea"/>
                <a:cs typeface="+mn-cs"/>
              </a:rPr>
              <a:t>Tee”characteristics</a:t>
            </a:r>
            <a:r>
              <a:rPr lang="en-US" sz="1200" kern="1200" dirty="0" smtClean="0">
                <a:solidFill>
                  <a:schemeClr val="tx1"/>
                </a:solidFill>
                <a:effectLst/>
                <a:latin typeface="Arial" charset="0"/>
                <a:ea typeface="+mn-ea"/>
                <a:cs typeface="+mn-cs"/>
              </a:rPr>
              <a:t>: average value and variability indexes {INDISIZ}, such as the </a:t>
            </a:r>
            <a:r>
              <a:rPr lang="en-US" sz="1200" u="sng" kern="1200" dirty="0" smtClean="0">
                <a:solidFill>
                  <a:schemeClr val="tx1"/>
                </a:solidFill>
                <a:effectLst/>
                <a:latin typeface="Arial" charset="0"/>
                <a:ea typeface="+mn-ea"/>
                <a:cs typeface="+mn-cs"/>
              </a:rPr>
              <a:t>number of layers</a:t>
            </a:r>
            <a:r>
              <a:rPr lang="en-US" sz="1200" kern="1200" dirty="0" smtClean="0">
                <a:solidFill>
                  <a:schemeClr val="tx1"/>
                </a:solidFill>
                <a:effectLst/>
                <a:latin typeface="Arial" charset="0"/>
                <a:ea typeface="+mn-ea"/>
                <a:cs typeface="+mn-cs"/>
              </a:rPr>
              <a:t>, </a:t>
            </a:r>
            <a:r>
              <a:rPr lang="en-US" sz="1200" u="sng" kern="1200" dirty="0" smtClean="0">
                <a:solidFill>
                  <a:schemeClr val="tx1"/>
                </a:solidFill>
                <a:effectLst/>
                <a:latin typeface="Arial" charset="0"/>
                <a:ea typeface="+mn-ea"/>
                <a:cs typeface="+mn-cs"/>
              </a:rPr>
              <a:t>variance</a:t>
            </a:r>
            <a:r>
              <a:rPr lang="en-US" sz="1200" kern="1200" dirty="0" smtClean="0">
                <a:solidFill>
                  <a:schemeClr val="tx1"/>
                </a:solidFill>
                <a:effectLst/>
                <a:latin typeface="Arial" charset="0"/>
                <a:ea typeface="+mn-ea"/>
                <a:cs typeface="+mn-cs"/>
              </a:rPr>
              <a:t> and </a:t>
            </a:r>
            <a:r>
              <a:rPr lang="en-US" sz="1200" u="sng" kern="1200" dirty="0" smtClean="0">
                <a:solidFill>
                  <a:schemeClr val="tx1"/>
                </a:solidFill>
                <a:effectLst/>
                <a:latin typeface="Arial" charset="0"/>
                <a:ea typeface="+mn-ea"/>
                <a:cs typeface="+mn-cs"/>
              </a:rPr>
              <a:t>fourth order moment</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After a hypervisor is loaded all these statistics are increased in comparison with a no-hypervisor case.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44</a:t>
            </a:fld>
            <a:endParaRPr lang="ru-RU"/>
          </a:p>
        </p:txBody>
      </p:sp>
    </p:spTree>
    <p:extLst>
      <p:ext uri="{BB962C8B-B14F-4D97-AF65-F5344CB8AC3E}">
        <p14:creationId xmlns:p14="http://schemas.microsoft.com/office/powerpoint/2010/main" val="3937797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We remember that a hypervisor can reduce </a:t>
            </a:r>
            <a:r>
              <a:rPr lang="en-US" sz="1200" u="sng" kern="1200" dirty="0" smtClean="0">
                <a:solidFill>
                  <a:schemeClr val="tx1"/>
                </a:solidFill>
                <a:effectLst/>
                <a:latin typeface="Arial" charset="0"/>
                <a:ea typeface="+mn-ea"/>
                <a:cs typeface="+mn-cs"/>
              </a:rPr>
              <a:t>the average value</a:t>
            </a:r>
            <a:r>
              <a:rPr lang="en-US" sz="1200" kern="1200" dirty="0" smtClean="0">
                <a:solidFill>
                  <a:schemeClr val="tx1"/>
                </a:solidFill>
                <a:effectLst/>
                <a:latin typeface="Arial" charset="0"/>
                <a:ea typeface="+mn-ea"/>
                <a:cs typeface="+mn-cs"/>
              </a:rPr>
              <a:t> by </a:t>
            </a:r>
            <a:r>
              <a:rPr lang="en-US" sz="1200" u="sng" kern="1200" dirty="0" smtClean="0">
                <a:solidFill>
                  <a:schemeClr val="tx1"/>
                </a:solidFill>
                <a:effectLst/>
                <a:latin typeface="Arial" charset="0"/>
                <a:ea typeface="+mn-ea"/>
                <a:cs typeface="+mn-cs"/>
              </a:rPr>
              <a:t>time cheating</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In this situation, we have to apply only variability indexes as a possible </a:t>
            </a:r>
            <a:r>
              <a:rPr lang="en-US" sz="1200" u="sng" kern="1200" dirty="0" smtClean="0">
                <a:solidFill>
                  <a:schemeClr val="tx1"/>
                </a:solidFill>
                <a:effectLst/>
                <a:latin typeface="Arial" charset="0"/>
                <a:ea typeface="+mn-ea"/>
                <a:cs typeface="+mn-cs"/>
              </a:rPr>
              <a:t>way</a:t>
            </a:r>
            <a:r>
              <a:rPr lang="en-US" sz="1200" kern="1200" dirty="0" smtClean="0">
                <a:solidFill>
                  <a:schemeClr val="tx1"/>
                </a:solidFill>
                <a:effectLst/>
                <a:latin typeface="Arial" charset="0"/>
                <a:ea typeface="+mn-ea"/>
                <a:cs typeface="+mn-cs"/>
              </a:rPr>
              <a:t> for detection. </a:t>
            </a:r>
          </a:p>
          <a:p>
            <a:r>
              <a:rPr lang="en-US" sz="1200" kern="1200" dirty="0" smtClean="0">
                <a:solidFill>
                  <a:schemeClr val="tx1"/>
                </a:solidFill>
                <a:effectLst/>
                <a:latin typeface="Arial" charset="0"/>
                <a:ea typeface="+mn-ea"/>
                <a:cs typeface="+mn-cs"/>
              </a:rPr>
              <a:t>Let’s check these three ideas about random nature with layers and variability indexes.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45</a:t>
            </a:fld>
            <a:endParaRPr lang="ru-RU"/>
          </a:p>
        </p:txBody>
      </p:sp>
    </p:spTree>
    <p:extLst>
      <p:ext uri="{BB962C8B-B14F-4D97-AF65-F5344CB8AC3E}">
        <p14:creationId xmlns:p14="http://schemas.microsoft.com/office/powerpoint/2010/main" val="3937797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experiment was done in the following way.</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46</a:t>
            </a:fld>
            <a:endParaRPr lang="ru-RU"/>
          </a:p>
        </p:txBody>
      </p:sp>
    </p:spTree>
    <p:extLst>
      <p:ext uri="{BB962C8B-B14F-4D97-AF65-F5344CB8AC3E}">
        <p14:creationId xmlns:p14="http://schemas.microsoft.com/office/powerpoint/2010/main" val="2662570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First, I use a tiny {TA-INY} hypervisor with minimum functionality. It has </a:t>
            </a:r>
            <a:r>
              <a:rPr lang="en-US" sz="1200" u="sng" kern="1200" dirty="0" smtClean="0">
                <a:solidFill>
                  <a:schemeClr val="tx1"/>
                </a:solidFill>
                <a:effectLst/>
                <a:latin typeface="Arial" charset="0"/>
                <a:ea typeface="+mn-ea"/>
                <a:cs typeface="+mn-cs"/>
              </a:rPr>
              <a:t>basic functions</a:t>
            </a:r>
            <a:r>
              <a:rPr lang="en-US" sz="1200" kern="1200" dirty="0" smtClean="0">
                <a:solidFill>
                  <a:schemeClr val="tx1"/>
                </a:solidFill>
                <a:effectLst/>
                <a:latin typeface="Arial" charset="0"/>
                <a:ea typeface="+mn-ea"/>
                <a:cs typeface="+mn-cs"/>
              </a:rPr>
              <a:t> and </a:t>
            </a:r>
            <a:r>
              <a:rPr lang="en-US" sz="1200" u="sng" kern="1200" dirty="0" smtClean="0">
                <a:solidFill>
                  <a:schemeClr val="tx1"/>
                </a:solidFill>
                <a:effectLst/>
                <a:latin typeface="Arial" charset="0"/>
                <a:ea typeface="+mn-ea"/>
                <a:cs typeface="+mn-cs"/>
              </a:rPr>
              <a:t>time cheating</a:t>
            </a:r>
            <a:r>
              <a:rPr lang="en-US" sz="1200" kern="1200" dirty="0" smtClean="0">
                <a:solidFill>
                  <a:schemeClr val="tx1"/>
                </a:solidFill>
                <a:effectLst/>
                <a:latin typeface="Arial" charset="0"/>
                <a:ea typeface="+mn-ea"/>
                <a:cs typeface="+mn-cs"/>
              </a:rPr>
              <a:t>. This is the most complicated case for detection. </a:t>
            </a:r>
          </a:p>
          <a:p>
            <a:r>
              <a:rPr lang="en-US" sz="1200" kern="1200" dirty="0" smtClean="0">
                <a:solidFill>
                  <a:schemeClr val="tx1"/>
                </a:solidFill>
                <a:effectLst/>
                <a:latin typeface="Arial" charset="0"/>
                <a:ea typeface="+mn-ea"/>
                <a:cs typeface="+mn-cs"/>
              </a:rPr>
              <a:t>Next, you can see the source code fragment for measuring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a:t>
            </a:r>
          </a:p>
          <a:p>
            <a:r>
              <a:rPr lang="en-US" sz="1200" kern="1200" dirty="0" smtClean="0">
                <a:solidFill>
                  <a:schemeClr val="tx1"/>
                </a:solidFill>
                <a:effectLst/>
                <a:latin typeface="Arial" charset="0"/>
                <a:ea typeface="+mn-ea"/>
                <a:cs typeface="+mn-cs"/>
              </a:rPr>
              <a:t>The inner loop runs one thousand (1000) times and measures time, after that I suspended this driver for a two‑second delay to make observations {ABZERVATIONZ} independent. </a:t>
            </a:r>
          </a:p>
          <a:p>
            <a:r>
              <a:rPr lang="en-US" sz="1200" kern="1200" dirty="0" smtClean="0">
                <a:solidFill>
                  <a:schemeClr val="tx1"/>
                </a:solidFill>
                <a:effectLst/>
                <a:latin typeface="Arial" charset="0"/>
                <a:ea typeface="+mn-ea"/>
                <a:cs typeface="+mn-cs"/>
              </a:rPr>
              <a:t>The outer loop runs ten (10) times. As a result, I got a matrix with one thousand (1000) by ten (10).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47</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Here you can see the example of this matrix for no hypervisor case.</a:t>
            </a:r>
          </a:p>
          <a:p>
            <a:r>
              <a:rPr lang="en-US" sz="1200" kern="1200" dirty="0" smtClean="0">
                <a:solidFill>
                  <a:schemeClr val="tx1"/>
                </a:solidFill>
                <a:effectLst/>
                <a:latin typeface="Arial" charset="0"/>
                <a:ea typeface="+mn-ea"/>
                <a:cs typeface="+mn-cs"/>
              </a:rPr>
              <a:t>Such matrices were measured for both {BO-UTH} situations without a hypervisor and with a hidden one. </a:t>
            </a:r>
          </a:p>
          <a:p>
            <a:r>
              <a:rPr lang="en-US" sz="1200" kern="1200" dirty="0" smtClean="0">
                <a:solidFill>
                  <a:schemeClr val="tx1"/>
                </a:solidFill>
                <a:effectLst/>
                <a:latin typeface="Arial" charset="0"/>
                <a:ea typeface="+mn-ea"/>
                <a:cs typeface="+mn-cs"/>
              </a:rPr>
              <a:t>To make it clear let me show fragments of columns with the help of a “scatter plot”.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48</a:t>
            </a:fld>
            <a:endParaRPr lang="ru-RU"/>
          </a:p>
        </p:txBody>
      </p:sp>
    </p:spTree>
    <p:extLst>
      <p:ext uri="{BB962C8B-B14F-4D97-AF65-F5344CB8AC3E}">
        <p14:creationId xmlns:p14="http://schemas.microsoft.com/office/powerpoint/2010/main" val="2124878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Here you can see scatter plots for two mentioned cases.</a:t>
            </a:r>
          </a:p>
          <a:p>
            <a:r>
              <a:rPr lang="en-US" sz="1200" kern="1200" dirty="0" smtClean="0">
                <a:solidFill>
                  <a:schemeClr val="tx1"/>
                </a:solidFill>
                <a:effectLst/>
                <a:latin typeface="Arial" charset="0"/>
                <a:ea typeface="+mn-ea"/>
                <a:cs typeface="+mn-cs"/>
              </a:rPr>
              <a:t>This is the plot for the case with no hypervisor, and here is the plot with one hidden hypervisor. </a:t>
            </a:r>
          </a:p>
          <a:p>
            <a:r>
              <a:rPr lang="en-US" sz="1200" kern="1200" dirty="0" smtClean="0">
                <a:solidFill>
                  <a:schemeClr val="tx1"/>
                </a:solidFill>
                <a:effectLst/>
                <a:latin typeface="Arial" charset="0"/>
                <a:ea typeface="+mn-ea"/>
                <a:cs typeface="+mn-cs"/>
              </a:rPr>
              <a:t>Each point on the plot represents a value from the column. Numbers of experiments are on the x-axis. </a:t>
            </a:r>
          </a:p>
          <a:p>
            <a:r>
              <a:rPr lang="en-US" sz="1200" kern="1200" dirty="0" smtClean="0">
                <a:solidFill>
                  <a:schemeClr val="tx1"/>
                </a:solidFill>
                <a:effectLst/>
                <a:latin typeface="Arial" charset="0"/>
                <a:ea typeface="+mn-ea"/>
                <a:cs typeface="+mn-cs"/>
              </a:rPr>
              <a:t>The y-axis shows the </a:t>
            </a:r>
            <a:r>
              <a:rPr lang="en-US" sz="1200" u="sng" kern="1200" dirty="0" smtClean="0">
                <a:solidFill>
                  <a:schemeClr val="tx1"/>
                </a:solidFill>
                <a:effectLst/>
                <a:latin typeface="Arial" charset="0"/>
                <a:ea typeface="+mn-ea"/>
                <a:cs typeface="+mn-cs"/>
              </a:rPr>
              <a:t>execution {EX-SECUTION} time</a:t>
            </a:r>
            <a:r>
              <a:rPr lang="en-US" sz="1200" kern="1200" dirty="0" smtClean="0">
                <a:solidFill>
                  <a:schemeClr val="tx1"/>
                </a:solidFill>
                <a:effectLst/>
                <a:latin typeface="Arial" charset="0"/>
                <a:ea typeface="+mn-ea"/>
                <a:cs typeface="+mn-cs"/>
              </a:rPr>
              <a:t> in CPU ticks or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values. </a:t>
            </a:r>
          </a:p>
          <a:p>
            <a:r>
              <a:rPr lang="en-US" sz="1200" kern="1200" dirty="0" smtClean="0">
                <a:solidFill>
                  <a:schemeClr val="tx1"/>
                </a:solidFill>
                <a:effectLst/>
                <a:latin typeface="Arial" charset="0"/>
                <a:ea typeface="+mn-ea"/>
                <a:cs typeface="+mn-cs"/>
              </a:rPr>
              <a:t>Let’s compare the average values of these two plots.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49</a:t>
            </a:fld>
            <a:endParaRPr lang="ru-RU"/>
          </a:p>
        </p:txBody>
      </p:sp>
    </p:spTree>
    <p:extLst>
      <p:ext uri="{BB962C8B-B14F-4D97-AF65-F5344CB8AC3E}">
        <p14:creationId xmlns:p14="http://schemas.microsoft.com/office/powerpoint/2010/main" val="2623371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Here you can see the details of different computer modes. Each of these modes can have backdoor. </a:t>
            </a:r>
          </a:p>
          <a:p>
            <a:r>
              <a:rPr lang="en-US" sz="1200" kern="1200" dirty="0" smtClean="0">
                <a:solidFill>
                  <a:schemeClr val="tx1"/>
                </a:solidFill>
                <a:effectLst/>
                <a:latin typeface="Arial" charset="0"/>
                <a:ea typeface="+mn-ea"/>
                <a:cs typeface="+mn-cs"/>
              </a:rPr>
              <a:t>At the last conference in Virginia one year ago, I discussed kernel mode rootkits; it was the upper deck.</a:t>
            </a:r>
          </a:p>
          <a:p>
            <a:r>
              <a:rPr lang="en-US" sz="1200" kern="1200" dirty="0" smtClean="0">
                <a:solidFill>
                  <a:schemeClr val="tx1"/>
                </a:solidFill>
                <a:effectLst/>
                <a:latin typeface="Arial" charset="0"/>
                <a:ea typeface="+mn-ea"/>
                <a:cs typeface="+mn-cs"/>
              </a:rPr>
              <a:t>Now we are going deeper. </a:t>
            </a:r>
          </a:p>
          <a:p>
            <a:r>
              <a:rPr lang="en-US" sz="1200" kern="1200" dirty="0" smtClean="0">
                <a:solidFill>
                  <a:schemeClr val="tx1"/>
                </a:solidFill>
                <a:effectLst/>
                <a:latin typeface="Arial" charset="0"/>
                <a:ea typeface="+mn-ea"/>
                <a:cs typeface="+mn-cs"/>
              </a:rPr>
              <a:t>Today I’ll tell you about the detection of new suspicious software… about hypervisors.</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5</a:t>
            </a:fld>
            <a:endParaRPr lang="ru-RU"/>
          </a:p>
        </p:txBody>
      </p:sp>
    </p:spTree>
    <p:extLst>
      <p:ext uri="{BB962C8B-B14F-4D97-AF65-F5344CB8AC3E}">
        <p14:creationId xmlns:p14="http://schemas.microsoft.com/office/powerpoint/2010/main" val="1502204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We can see that due to time cheating the average values of these two cases are the same. </a:t>
            </a:r>
          </a:p>
          <a:p>
            <a:r>
              <a:rPr lang="en-US" sz="1200" kern="1200" dirty="0" smtClean="0">
                <a:solidFill>
                  <a:schemeClr val="tx1"/>
                </a:solidFill>
                <a:effectLst/>
                <a:latin typeface="Arial" charset="0"/>
                <a:ea typeface="+mn-ea"/>
                <a:cs typeface="+mn-cs"/>
              </a:rPr>
              <a:t>The average is about two thousand and seven (2007). </a:t>
            </a:r>
          </a:p>
          <a:p>
            <a:r>
              <a:rPr lang="en-US" sz="1200" kern="1200" dirty="0" smtClean="0">
                <a:solidFill>
                  <a:schemeClr val="tx1"/>
                </a:solidFill>
                <a:effectLst/>
                <a:latin typeface="Arial" charset="0"/>
                <a:ea typeface="+mn-ea"/>
                <a:cs typeface="+mn-cs"/>
              </a:rPr>
              <a:t>As a result, existing time based detection method does not work.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50</a:t>
            </a:fld>
            <a:endParaRPr lang="ru-RU"/>
          </a:p>
        </p:txBody>
      </p:sp>
    </p:spTree>
    <p:extLst>
      <p:ext uri="{BB962C8B-B14F-4D97-AF65-F5344CB8AC3E}">
        <p14:creationId xmlns:p14="http://schemas.microsoft.com/office/powerpoint/2010/main" val="2623371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However, something is different. Let’s focus on the structures of </a:t>
            </a:r>
            <a:r>
              <a:rPr lang="en-US" sz="1200" u="sng" kern="1200" dirty="0" smtClean="0">
                <a:solidFill>
                  <a:schemeClr val="tx1"/>
                </a:solidFill>
                <a:effectLst/>
                <a:latin typeface="Arial" charset="0"/>
                <a:ea typeface="+mn-ea"/>
                <a:cs typeface="+mn-cs"/>
              </a:rPr>
              <a:t>these plots</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Without a hypervisor, a set of points consists of few horizontal layers. There are just 4 layers and no jumps.  With one hypervisor present, a set of points consists of several layers with a lot of jumps.</a:t>
            </a:r>
          </a:p>
          <a:p>
            <a:r>
              <a:rPr lang="en-US" sz="1200" kern="1200" dirty="0" smtClean="0">
                <a:solidFill>
                  <a:schemeClr val="tx1"/>
                </a:solidFill>
                <a:effectLst/>
                <a:latin typeface="Arial" charset="0"/>
                <a:ea typeface="+mn-ea"/>
                <a:cs typeface="+mn-cs"/>
              </a:rPr>
              <a:t>All these plots in both {BO-UTH} cases have a layered structure.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51</a:t>
            </a:fld>
            <a:endParaRPr lang="ru-RU"/>
          </a:p>
        </p:txBody>
      </p:sp>
    </p:spTree>
    <p:extLst>
      <p:ext uri="{BB962C8B-B14F-4D97-AF65-F5344CB8AC3E}">
        <p14:creationId xmlns:p14="http://schemas.microsoft.com/office/powerpoint/2010/main" val="991691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Moreover, we can see that after a hypervisor has been loaded, </a:t>
            </a:r>
            <a:r>
              <a:rPr lang="en-US" sz="1200" u="sng" kern="1200" dirty="0" smtClean="0">
                <a:solidFill>
                  <a:schemeClr val="tx1"/>
                </a:solidFill>
                <a:effectLst/>
                <a:latin typeface="Arial" charset="0"/>
                <a:ea typeface="+mn-ea"/>
                <a:cs typeface="+mn-cs"/>
              </a:rPr>
              <a:t>the number of layers</a:t>
            </a:r>
            <a:r>
              <a:rPr lang="en-US" sz="1200" kern="1200" dirty="0" smtClean="0">
                <a:solidFill>
                  <a:schemeClr val="tx1"/>
                </a:solidFill>
                <a:effectLst/>
                <a:latin typeface="Arial" charset="0"/>
                <a:ea typeface="+mn-ea"/>
                <a:cs typeface="+mn-cs"/>
              </a:rPr>
              <a:t> has grown three-fold. </a:t>
            </a:r>
          </a:p>
          <a:p>
            <a:r>
              <a:rPr lang="en-US" sz="1200" kern="1200" dirty="0" smtClean="0">
                <a:solidFill>
                  <a:schemeClr val="tx1"/>
                </a:solidFill>
                <a:effectLst/>
                <a:latin typeface="Arial" charset="0"/>
                <a:ea typeface="+mn-ea"/>
                <a:cs typeface="+mn-cs"/>
              </a:rPr>
              <a:t>Also, a variance has increased {INCRI-ST} five-fold. </a:t>
            </a:r>
          </a:p>
          <a:p>
            <a:r>
              <a:rPr lang="en-US" sz="1200" kern="1200" dirty="0" smtClean="0">
                <a:solidFill>
                  <a:schemeClr val="tx1"/>
                </a:solidFill>
                <a:effectLst/>
                <a:latin typeface="Arial" charset="0"/>
                <a:ea typeface="+mn-ea"/>
                <a:cs typeface="+mn-cs"/>
              </a:rPr>
              <a:t>We see that all variability indexes are increased {INCRI-ST} so they can be used for detection.</a:t>
            </a:r>
          </a:p>
          <a:p>
            <a:r>
              <a:rPr lang="en-US" sz="1200" kern="1200" dirty="0" smtClean="0">
                <a:solidFill>
                  <a:schemeClr val="tx1"/>
                </a:solidFill>
                <a:effectLst/>
                <a:latin typeface="Arial" charset="0"/>
                <a:ea typeface="+mn-ea"/>
                <a:cs typeface="+mn-cs"/>
              </a:rPr>
              <a:t>Perfect!</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52</a:t>
            </a:fld>
            <a:endParaRPr lang="ru-RU"/>
          </a:p>
        </p:txBody>
      </p:sp>
    </p:spTree>
    <p:extLst>
      <p:ext uri="{BB962C8B-B14F-4D97-AF65-F5344CB8AC3E}">
        <p14:creationId xmlns:p14="http://schemas.microsoft.com/office/powerpoint/2010/main" val="756966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We can conclude that all my theoretical {THIO-</a:t>
            </a:r>
            <a:r>
              <a:rPr lang="en-US" sz="1200" kern="1200" dirty="0" err="1" smtClean="0">
                <a:solidFill>
                  <a:schemeClr val="tx1"/>
                </a:solidFill>
                <a:effectLst/>
                <a:latin typeface="Arial" charset="0"/>
                <a:ea typeface="+mn-ea"/>
                <a:cs typeface="+mn-cs"/>
              </a:rPr>
              <a:t>retical</a:t>
            </a:r>
            <a:r>
              <a:rPr lang="en-US" sz="1200" kern="1200" dirty="0" smtClean="0">
                <a:solidFill>
                  <a:schemeClr val="tx1"/>
                </a:solidFill>
                <a:effectLst/>
                <a:latin typeface="Arial" charset="0"/>
                <a:ea typeface="+mn-ea"/>
                <a:cs typeface="+mn-cs"/>
              </a:rPr>
              <a:t>} principles have been confirmed by experiments. </a:t>
            </a:r>
          </a:p>
          <a:p>
            <a:r>
              <a:rPr lang="en-US" sz="1200" kern="1200" dirty="0" smtClean="0">
                <a:solidFill>
                  <a:schemeClr val="tx1"/>
                </a:solidFill>
                <a:effectLst/>
                <a:latin typeface="Arial" charset="0"/>
                <a:ea typeface="+mn-ea"/>
                <a:cs typeface="+mn-cs"/>
              </a:rPr>
              <a:t>In particular,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is a random variable, whose spread increases after the loading of a hypervisor. </a:t>
            </a:r>
          </a:p>
          <a:p>
            <a:r>
              <a:rPr lang="en-US" sz="1200" kern="1200" dirty="0" smtClean="0">
                <a:solidFill>
                  <a:schemeClr val="tx1"/>
                </a:solidFill>
                <a:effectLst/>
                <a:latin typeface="Arial" charset="0"/>
                <a:ea typeface="+mn-ea"/>
                <a:cs typeface="+mn-cs"/>
              </a:rPr>
              <a:t>Now we are focusing on three types of statistics: number of layers, variance and fourth (4</a:t>
            </a:r>
            <a:r>
              <a:rPr lang="en-US" sz="1200" kern="1200" baseline="30000" dirty="0" smtClean="0">
                <a:solidFill>
                  <a:schemeClr val="tx1"/>
                </a:solidFill>
                <a:effectLst/>
                <a:latin typeface="Arial" charset="0"/>
                <a:ea typeface="+mn-ea"/>
                <a:cs typeface="+mn-cs"/>
              </a:rPr>
              <a:t>th</a:t>
            </a:r>
            <a:r>
              <a:rPr lang="en-US" sz="1200" kern="1200" dirty="0" smtClean="0">
                <a:solidFill>
                  <a:schemeClr val="tx1"/>
                </a:solidFill>
                <a:effectLst/>
                <a:latin typeface="Arial" charset="0"/>
                <a:ea typeface="+mn-ea"/>
                <a:cs typeface="+mn-cs"/>
              </a:rPr>
              <a:t>-) order moment. </a:t>
            </a:r>
          </a:p>
          <a:p>
            <a:r>
              <a:rPr lang="en-US" sz="1200" kern="1200" dirty="0" smtClean="0">
                <a:solidFill>
                  <a:schemeClr val="tx1"/>
                </a:solidFill>
                <a:effectLst/>
                <a:latin typeface="Arial" charset="0"/>
                <a:ea typeface="+mn-ea"/>
                <a:cs typeface="+mn-cs"/>
              </a:rPr>
              <a:t>To detect a hypervisor we need to compare samples in both {BO-UTH} cases without and with a hypervisor.       But it isn’t so easy! Let’s look at the reasons.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53</a:t>
            </a:fld>
            <a:endParaRPr lang="ru-RU"/>
          </a:p>
        </p:txBody>
      </p:sp>
    </p:spTree>
    <p:extLst>
      <p:ext uri="{BB962C8B-B14F-4D97-AF65-F5344CB8AC3E}">
        <p14:creationId xmlns:p14="http://schemas.microsoft.com/office/powerpoint/2010/main" val="3402204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My experiments {I-</a:t>
            </a:r>
            <a:r>
              <a:rPr lang="en-US" sz="1200" kern="1200" dirty="0" err="1" smtClean="0">
                <a:solidFill>
                  <a:schemeClr val="tx1"/>
                </a:solidFill>
                <a:effectLst/>
                <a:latin typeface="Arial" charset="0"/>
                <a:ea typeface="+mn-ea"/>
                <a:cs typeface="+mn-cs"/>
              </a:rPr>
              <a:t>KSPERiments</a:t>
            </a:r>
            <a:r>
              <a:rPr lang="en-US" sz="1200" kern="1200" dirty="0" smtClean="0">
                <a:solidFill>
                  <a:schemeClr val="tx1"/>
                </a:solidFill>
                <a:effectLst/>
                <a:latin typeface="Arial" charset="0"/>
                <a:ea typeface="+mn-ea"/>
                <a:cs typeface="+mn-cs"/>
              </a:rPr>
              <a:t>} show that, apart from the layered {LAYYED} nature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samples also include partial deviation and other </a:t>
            </a:r>
            <a:r>
              <a:rPr lang="en-US" sz="1200" u="sng" kern="1200" dirty="0" err="1" smtClean="0">
                <a:solidFill>
                  <a:schemeClr val="tx1"/>
                </a:solidFill>
                <a:effectLst/>
                <a:latin typeface="Arial" charset="0"/>
                <a:ea typeface="+mn-ea"/>
                <a:cs typeface="+mn-cs"/>
              </a:rPr>
              <a:t>anómalies</a:t>
            </a:r>
            <a:r>
              <a:rPr lang="en-US" sz="1200" kern="1200" dirty="0" smtClean="0">
                <a:solidFill>
                  <a:schemeClr val="tx1"/>
                </a:solidFill>
                <a:effectLst/>
                <a:latin typeface="Arial" charset="0"/>
                <a:ea typeface="+mn-ea"/>
                <a:cs typeface="+mn-cs"/>
              </a:rPr>
              <a:t>, like </a:t>
            </a:r>
            <a:r>
              <a:rPr lang="en-US" sz="1200" u="sng" kern="1200" dirty="0" smtClean="0">
                <a:solidFill>
                  <a:schemeClr val="tx1"/>
                </a:solidFill>
                <a:effectLst/>
                <a:latin typeface="Arial" charset="0"/>
                <a:ea typeface="+mn-ea"/>
                <a:cs typeface="+mn-cs"/>
              </a:rPr>
              <a:t>noise</a:t>
            </a:r>
            <a:r>
              <a:rPr lang="en-US" sz="1200" kern="1200" dirty="0" smtClean="0">
                <a:solidFill>
                  <a:schemeClr val="tx1"/>
                </a:solidFill>
                <a:effectLst/>
                <a:latin typeface="Arial" charset="0"/>
                <a:ea typeface="+mn-ea"/>
                <a:cs typeface="+mn-cs"/>
              </a:rPr>
              <a:t> which significantly change variability indexes, so that they cease {SEASE} to be useful for detection. </a:t>
            </a:r>
          </a:p>
          <a:p>
            <a:r>
              <a:rPr lang="en-US" sz="1200" kern="1200" dirty="0" smtClean="0">
                <a:solidFill>
                  <a:schemeClr val="tx1"/>
                </a:solidFill>
                <a:effectLst/>
                <a:latin typeface="Arial" charset="0"/>
                <a:ea typeface="+mn-ea"/>
                <a:cs typeface="+mn-cs"/>
              </a:rPr>
              <a:t>In addition, our analysis shows that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is not normally </a:t>
            </a:r>
            <a:r>
              <a:rPr lang="en-US" sz="1200" kern="1200" dirty="0" err="1" smtClean="0">
                <a:solidFill>
                  <a:schemeClr val="tx1"/>
                </a:solidFill>
                <a:effectLst/>
                <a:latin typeface="Arial" charset="0"/>
                <a:ea typeface="+mn-ea"/>
                <a:cs typeface="+mn-cs"/>
              </a:rPr>
              <a:t>distríbuted</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Let’s think which of the statistical tests are applicable in our situation.</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54</a:t>
            </a:fld>
            <a:endParaRPr lang="ru-RU"/>
          </a:p>
        </p:txBody>
      </p:sp>
    </p:spTree>
    <p:extLst>
      <p:ext uri="{BB962C8B-B14F-4D97-AF65-F5344CB8AC3E}">
        <p14:creationId xmlns:p14="http://schemas.microsoft.com/office/powerpoint/2010/main" val="3426572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First, we cannot use classical statistical or parametric tests, for example, Student’s t-tests, because all of them require normal distribution. </a:t>
            </a:r>
          </a:p>
          <a:p>
            <a:r>
              <a:rPr lang="en-US" sz="1200" kern="1200" dirty="0" smtClean="0">
                <a:solidFill>
                  <a:schemeClr val="tx1"/>
                </a:solidFill>
                <a:effectLst/>
                <a:latin typeface="Arial" charset="0"/>
                <a:ea typeface="+mn-ea"/>
                <a:cs typeface="+mn-cs"/>
              </a:rPr>
              <a:t>Non-parametric tests are possible. But, our experiments show that these tests, for example a Wilcoxon test, are not precise enough for our experimental data.</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55</a:t>
            </a:fld>
            <a:endParaRPr lang="ru-RU"/>
          </a:p>
        </p:txBody>
      </p:sp>
    </p:spTree>
    <p:extLst>
      <p:ext uri="{BB962C8B-B14F-4D97-AF65-F5344CB8AC3E}">
        <p14:creationId xmlns:p14="http://schemas.microsoft.com/office/powerpoint/2010/main" val="3610414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To compare these samples I use </a:t>
            </a:r>
            <a:r>
              <a:rPr lang="en-US" sz="1200" u="sng" kern="1200" dirty="0" smtClean="0">
                <a:solidFill>
                  <a:schemeClr val="tx1"/>
                </a:solidFill>
                <a:effectLst/>
                <a:latin typeface="Arial" charset="0"/>
                <a:ea typeface="+mn-ea"/>
                <a:cs typeface="+mn-cs"/>
              </a:rPr>
              <a:t>another non-classical method</a:t>
            </a:r>
            <a:r>
              <a:rPr lang="en-US" sz="1200" kern="1200" dirty="0" smtClean="0">
                <a:solidFill>
                  <a:schemeClr val="tx1"/>
                </a:solidFill>
                <a:effectLst/>
                <a:latin typeface="Arial" charset="0"/>
                <a:ea typeface="+mn-ea"/>
                <a:cs typeface="+mn-cs"/>
              </a:rPr>
              <a:t>, which was introduced by Mark </a:t>
            </a:r>
            <a:r>
              <a:rPr lang="en-US" sz="1200" kern="1200" dirty="0" err="1" smtClean="0">
                <a:solidFill>
                  <a:schemeClr val="tx1"/>
                </a:solidFill>
                <a:effectLst/>
                <a:latin typeface="Arial" charset="0"/>
                <a:ea typeface="+mn-ea"/>
                <a:cs typeface="+mn-cs"/>
              </a:rPr>
              <a:t>Kornfeld</a:t>
            </a:r>
            <a:r>
              <a:rPr lang="en-US" sz="1200" kern="1200" dirty="0" smtClean="0">
                <a:solidFill>
                  <a:schemeClr val="tx1"/>
                </a:solidFill>
                <a:effectLst/>
                <a:latin typeface="Arial" charset="0"/>
                <a:ea typeface="+mn-ea"/>
                <a:cs typeface="+mn-cs"/>
              </a:rPr>
              <a:t> in Russian and later by Johann {</a:t>
            </a:r>
            <a:r>
              <a:rPr lang="en-US" sz="1200" kern="1200" dirty="0" err="1" smtClean="0">
                <a:solidFill>
                  <a:schemeClr val="tx1"/>
                </a:solidFill>
                <a:effectLst/>
                <a:latin typeface="Arial" charset="0"/>
                <a:ea typeface="+mn-ea"/>
                <a:cs typeface="+mn-cs"/>
              </a:rPr>
              <a:t>Yo</a:t>
            </a:r>
            <a:r>
              <a:rPr lang="en-US" sz="1200" kern="1200" dirty="0" smtClean="0">
                <a:solidFill>
                  <a:schemeClr val="tx1"/>
                </a:solidFill>
                <a:effectLst/>
                <a:latin typeface="Arial" charset="0"/>
                <a:ea typeface="+mn-ea"/>
                <a:cs typeface="+mn-cs"/>
              </a:rPr>
              <a:t>-HANN} </a:t>
            </a:r>
            <a:r>
              <a:rPr lang="en-US" sz="1200" kern="1200" dirty="0" err="1" smtClean="0">
                <a:solidFill>
                  <a:schemeClr val="tx1"/>
                </a:solidFill>
                <a:effectLst/>
                <a:latin typeface="Arial" charset="0"/>
                <a:ea typeface="+mn-ea"/>
                <a:cs typeface="+mn-cs"/>
              </a:rPr>
              <a:t>Strellen</a:t>
            </a:r>
            <a:r>
              <a:rPr lang="en-US" sz="1200" kern="1200" dirty="0" smtClean="0">
                <a:solidFill>
                  <a:schemeClr val="tx1"/>
                </a:solidFill>
                <a:effectLst/>
                <a:latin typeface="Arial" charset="0"/>
                <a:ea typeface="+mn-ea"/>
                <a:cs typeface="+mn-cs"/>
              </a:rPr>
              <a:t> in English.   Using this method the </a:t>
            </a:r>
            <a:r>
              <a:rPr lang="en-US" sz="1200" u="sng" kern="1200" dirty="0" smtClean="0">
                <a:solidFill>
                  <a:schemeClr val="tx1"/>
                </a:solidFill>
                <a:effectLst/>
                <a:latin typeface="Arial" charset="0"/>
                <a:ea typeface="+mn-ea"/>
                <a:cs typeface="+mn-cs"/>
              </a:rPr>
              <a:t>confidence interval</a:t>
            </a:r>
            <a:r>
              <a:rPr lang="en-US" sz="1200" kern="1200" dirty="0" smtClean="0">
                <a:solidFill>
                  <a:schemeClr val="tx1"/>
                </a:solidFill>
                <a:effectLst/>
                <a:latin typeface="Arial" charset="0"/>
                <a:ea typeface="+mn-ea"/>
                <a:cs typeface="+mn-cs"/>
              </a:rPr>
              <a:t> is calculated {CAL-KJU-LATED} as the interval between the minimum and maximum values. Here is the corresponding </a:t>
            </a:r>
            <a:r>
              <a:rPr lang="en-US" sz="1200" u="sng" kern="1200" dirty="0" smtClean="0">
                <a:solidFill>
                  <a:schemeClr val="tx1"/>
                </a:solidFill>
                <a:effectLst/>
                <a:latin typeface="Arial" charset="0"/>
                <a:ea typeface="+mn-ea"/>
                <a:cs typeface="+mn-cs"/>
              </a:rPr>
              <a:t>confidence level</a:t>
            </a:r>
            <a:r>
              <a:rPr lang="en-US" sz="1200" kern="1200" dirty="0" smtClean="0">
                <a:solidFill>
                  <a:schemeClr val="tx1"/>
                </a:solidFill>
                <a:effectLst/>
                <a:latin typeface="Arial" charset="0"/>
                <a:ea typeface="+mn-ea"/>
                <a:cs typeface="+mn-cs"/>
              </a:rPr>
              <a:t>.   Let’s use this method.</a:t>
            </a:r>
          </a:p>
          <a:p>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56</a:t>
            </a:fld>
            <a:endParaRPr lang="ru-RU"/>
          </a:p>
        </p:txBody>
      </p:sp>
    </p:spTree>
    <p:extLst>
      <p:ext uri="{BB962C8B-B14F-4D97-AF65-F5344CB8AC3E}">
        <p14:creationId xmlns:p14="http://schemas.microsoft.com/office/powerpoint/2010/main" val="3610414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First, I measured “I </a:t>
            </a:r>
            <a:r>
              <a:rPr lang="en-US" sz="1200" kern="1200" dirty="0" err="1" smtClean="0">
                <a:solidFill>
                  <a:schemeClr val="tx1"/>
                </a:solidFill>
                <a:effectLst/>
                <a:latin typeface="Arial" charset="0"/>
                <a:ea typeface="+mn-ea"/>
                <a:cs typeface="+mn-cs"/>
              </a:rPr>
              <a:t>Ee</a:t>
            </a:r>
            <a:r>
              <a:rPr lang="en-US" sz="1200" kern="1200" dirty="0" smtClean="0">
                <a:solidFill>
                  <a:schemeClr val="tx1"/>
                </a:solidFill>
                <a:effectLst/>
                <a:latin typeface="Arial" charset="0"/>
                <a:ea typeface="+mn-ea"/>
                <a:cs typeface="+mn-cs"/>
              </a:rPr>
              <a:t> Tee” for two situations: without a hypervisor and with it. </a:t>
            </a:r>
          </a:p>
          <a:p>
            <a:r>
              <a:rPr lang="en-US" sz="1200" kern="1200" dirty="0" smtClean="0">
                <a:solidFill>
                  <a:schemeClr val="tx1"/>
                </a:solidFill>
                <a:effectLst/>
                <a:latin typeface="Arial" charset="0"/>
                <a:ea typeface="+mn-ea"/>
                <a:cs typeface="+mn-cs"/>
              </a:rPr>
              <a:t>Then I calculated statistic value, for example, variance according to the matrixes columns {CALOMS}.</a:t>
            </a:r>
          </a:p>
          <a:p>
            <a:r>
              <a:rPr lang="en-US" sz="1200" kern="1200" dirty="0" smtClean="0">
                <a:solidFill>
                  <a:schemeClr val="tx1"/>
                </a:solidFill>
                <a:effectLst/>
                <a:latin typeface="Arial" charset="0"/>
                <a:ea typeface="+mn-ea"/>
                <a:cs typeface="+mn-cs"/>
              </a:rPr>
              <a:t>After that, I compared these variation intervals with eac</a:t>
            </a:r>
            <a:r>
              <a:rPr lang="en-US" sz="1200" i="0" u="sng" kern="1200" dirty="0" smtClean="0">
                <a:solidFill>
                  <a:schemeClr val="tx1"/>
                </a:solidFill>
                <a:effectLst/>
                <a:latin typeface="Arial" charset="0"/>
                <a:ea typeface="+mn-ea"/>
                <a:cs typeface="+mn-cs"/>
              </a:rPr>
              <a:t>h o</a:t>
            </a:r>
            <a:r>
              <a:rPr lang="en-US" sz="1200" kern="1200" dirty="0" smtClean="0">
                <a:solidFill>
                  <a:schemeClr val="tx1"/>
                </a:solidFill>
                <a:effectLst/>
                <a:latin typeface="Arial" charset="0"/>
                <a:ea typeface="+mn-ea"/>
                <a:cs typeface="+mn-cs"/>
              </a:rPr>
              <a:t>ther: blue and red intervals.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57</a:t>
            </a:fld>
            <a:endParaRPr lang="ru-RU"/>
          </a:p>
        </p:txBody>
      </p:sp>
    </p:spTree>
    <p:extLst>
      <p:ext uri="{BB962C8B-B14F-4D97-AF65-F5344CB8AC3E}">
        <p14:creationId xmlns:p14="http://schemas.microsoft.com/office/powerpoint/2010/main" val="8948574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As a result, I </a:t>
            </a:r>
            <a:r>
              <a:rPr lang="en-US" sz="1200" u="sng" kern="1200" dirty="0" smtClean="0">
                <a:solidFill>
                  <a:schemeClr val="tx1"/>
                </a:solidFill>
                <a:effectLst/>
                <a:latin typeface="Arial" charset="0"/>
                <a:ea typeface="+mn-ea"/>
                <a:cs typeface="+mn-cs"/>
              </a:rPr>
              <a:t>found out</a:t>
            </a:r>
            <a:r>
              <a:rPr lang="en-US" sz="1200" kern="1200" dirty="0" smtClean="0">
                <a:solidFill>
                  <a:schemeClr val="tx1"/>
                </a:solidFill>
                <a:effectLst/>
                <a:latin typeface="Arial" charset="0"/>
                <a:ea typeface="+mn-ea"/>
                <a:cs typeface="+mn-cs"/>
              </a:rPr>
              <a:t> that the variation intervals overlap so much, that I could not get the threshold value to detect a hypervisor.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58</a:t>
            </a:fld>
            <a:endParaRPr lang="ru-RU"/>
          </a:p>
        </p:txBody>
      </p:sp>
    </p:spTree>
    <p:extLst>
      <p:ext uri="{BB962C8B-B14F-4D97-AF65-F5344CB8AC3E}">
        <p14:creationId xmlns:p14="http://schemas.microsoft.com/office/powerpoint/2010/main" val="4185905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What are the reasons for this data fluctuation? </a:t>
            </a:r>
          </a:p>
          <a:p>
            <a:r>
              <a:rPr lang="en-US" sz="1200" kern="1200" dirty="0" smtClean="0">
                <a:solidFill>
                  <a:schemeClr val="tx1"/>
                </a:solidFill>
                <a:effectLst/>
                <a:latin typeface="Arial" charset="0"/>
                <a:ea typeface="+mn-ea"/>
                <a:cs typeface="+mn-cs"/>
              </a:rPr>
              <a:t>We need to understand why the calculated statistics are so different.</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59</a:t>
            </a:fld>
            <a:endParaRPr lang="ru-RU"/>
          </a:p>
        </p:txBody>
      </p:sp>
    </p:spTree>
    <p:extLst>
      <p:ext uri="{BB962C8B-B14F-4D97-AF65-F5344CB8AC3E}">
        <p14:creationId xmlns:p14="http://schemas.microsoft.com/office/powerpoint/2010/main" val="283401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All right, we all have laptops and {u-Z-e} use them for v</a:t>
            </a:r>
            <a:r>
              <a:rPr lang="en-US" sz="1200" u="sng" kern="1200" dirty="0" smtClean="0">
                <a:solidFill>
                  <a:schemeClr val="tx1"/>
                </a:solidFill>
                <a:effectLst/>
                <a:latin typeface="Arial" charset="0"/>
                <a:ea typeface="+mn-ea"/>
                <a:cs typeface="+mn-cs"/>
              </a:rPr>
              <a:t>a</a:t>
            </a:r>
            <a:r>
              <a:rPr lang="en-US" sz="1200" kern="1200" dirty="0" smtClean="0">
                <a:solidFill>
                  <a:schemeClr val="tx1"/>
                </a:solidFill>
                <a:effectLst/>
                <a:latin typeface="Arial" charset="0"/>
                <a:ea typeface="+mn-ea"/>
                <a:cs typeface="+mn-cs"/>
              </a:rPr>
              <a:t>rious purposes. </a:t>
            </a:r>
          </a:p>
          <a:p>
            <a:r>
              <a:rPr lang="en-US" sz="1200" kern="1200" dirty="0" smtClean="0">
                <a:solidFill>
                  <a:schemeClr val="tx1"/>
                </a:solidFill>
                <a:effectLst/>
                <a:latin typeface="Arial" charset="0"/>
                <a:ea typeface="+mn-ea"/>
                <a:cs typeface="+mn-cs"/>
              </a:rPr>
              <a:t>Of course, any laptop could be infected.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a:t>
            </a:fld>
            <a:endParaRPr lang="ru-RU"/>
          </a:p>
        </p:txBody>
      </p:sp>
    </p:spTree>
    <p:extLst>
      <p:ext uri="{BB962C8B-B14F-4D97-AF65-F5344CB8AC3E}">
        <p14:creationId xmlns:p14="http://schemas.microsoft.com/office/powerpoint/2010/main" val="4257627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answer this question I repeatedly made scatter plots and now show you typical anomalies.</a:t>
            </a:r>
          </a:p>
          <a:p>
            <a:r>
              <a:rPr lang="en-US" sz="1200" kern="1200" dirty="0" smtClean="0">
                <a:solidFill>
                  <a:schemeClr val="tx1"/>
                </a:solidFill>
                <a:effectLst/>
                <a:latin typeface="Arial" charset="0"/>
                <a:ea typeface="+mn-ea"/>
                <a:cs typeface="+mn-cs"/>
              </a:rPr>
              <a:t>{</a:t>
            </a:r>
            <a:r>
              <a:rPr lang="en-US" sz="1200" i="1" kern="1200" dirty="0" smtClean="0">
                <a:solidFill>
                  <a:schemeClr val="tx1"/>
                </a:solidFill>
                <a:effectLst/>
                <a:latin typeface="Arial" charset="0"/>
                <a:ea typeface="+mn-ea"/>
                <a:cs typeface="+mn-cs"/>
              </a:rPr>
              <a:t>magnify up-left</a:t>
            </a:r>
            <a:r>
              <a:rPr lang="en-US" sz="1200" kern="1200" dirty="0" smtClean="0">
                <a:solidFill>
                  <a:schemeClr val="tx1"/>
                </a:solidFill>
                <a:effectLst/>
                <a:latin typeface="Arial" charset="0"/>
                <a:ea typeface="+mn-ea"/>
                <a:cs typeface="+mn-cs"/>
              </a:rPr>
              <a:t>} We see that this scatter plot includes a </a:t>
            </a:r>
            <a:r>
              <a:rPr lang="en-US" sz="1200" u="sng" kern="1200" dirty="0" smtClean="0">
                <a:solidFill>
                  <a:schemeClr val="tx1"/>
                </a:solidFill>
                <a:effectLst/>
                <a:latin typeface="Arial" charset="0"/>
                <a:ea typeface="+mn-ea"/>
                <a:cs typeface="+mn-cs"/>
              </a:rPr>
              <a:t>high outlier</a:t>
            </a:r>
            <a:r>
              <a:rPr lang="en-US" sz="1200" kern="1200" dirty="0" smtClean="0">
                <a:solidFill>
                  <a:schemeClr val="tx1"/>
                </a:solidFill>
                <a:effectLst/>
                <a:latin typeface="Arial" charset="0"/>
                <a:ea typeface="+mn-ea"/>
                <a:cs typeface="+mn-cs"/>
              </a:rPr>
              <a:t> {OUTLAE} apart from basic layers. </a:t>
            </a:r>
          </a:p>
          <a:p>
            <a:r>
              <a:rPr lang="en-US" sz="1200" kern="1200" dirty="0" smtClean="0">
                <a:solidFill>
                  <a:schemeClr val="tx1"/>
                </a:solidFill>
                <a:effectLst/>
                <a:latin typeface="Arial" charset="0"/>
                <a:ea typeface="+mn-ea"/>
                <a:cs typeface="+mn-cs"/>
              </a:rPr>
              <a:t>Also, the plot includes one jump. </a:t>
            </a:r>
          </a:p>
          <a:p>
            <a:r>
              <a:rPr lang="en-US" sz="1200" kern="1200" dirty="0" smtClean="0">
                <a:solidFill>
                  <a:schemeClr val="tx1"/>
                </a:solidFill>
                <a:effectLst/>
                <a:latin typeface="Arial" charset="0"/>
                <a:ea typeface="+mn-ea"/>
                <a:cs typeface="+mn-cs"/>
              </a:rPr>
              <a:t>{</a:t>
            </a:r>
            <a:r>
              <a:rPr lang="en-US" sz="1200" i="1" kern="1200" dirty="0" smtClean="0">
                <a:solidFill>
                  <a:schemeClr val="tx1"/>
                </a:solidFill>
                <a:effectLst/>
                <a:latin typeface="Arial" charset="0"/>
                <a:ea typeface="+mn-ea"/>
                <a:cs typeface="+mn-cs"/>
              </a:rPr>
              <a:t>magnify up-right </a:t>
            </a:r>
            <a:r>
              <a:rPr lang="en-US" sz="1200" kern="1200" dirty="0" smtClean="0">
                <a:solidFill>
                  <a:schemeClr val="tx1"/>
                </a:solidFill>
                <a:effectLst/>
                <a:latin typeface="Arial" charset="0"/>
                <a:ea typeface="+mn-ea"/>
                <a:cs typeface="+mn-cs"/>
              </a:rPr>
              <a:t>} This is an example of </a:t>
            </a:r>
            <a:r>
              <a:rPr lang="en-US" sz="1200" u="sng" kern="1200" dirty="0" smtClean="0">
                <a:solidFill>
                  <a:schemeClr val="tx1"/>
                </a:solidFill>
                <a:effectLst/>
                <a:latin typeface="Arial" charset="0"/>
                <a:ea typeface="+mn-ea"/>
                <a:cs typeface="+mn-cs"/>
              </a:rPr>
              <a:t>high outliers</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a:t>
            </a:r>
            <a:r>
              <a:rPr lang="en-US" sz="1200" i="1" kern="1200" dirty="0" smtClean="0">
                <a:solidFill>
                  <a:schemeClr val="tx1"/>
                </a:solidFill>
                <a:effectLst/>
                <a:latin typeface="Arial" charset="0"/>
                <a:ea typeface="+mn-ea"/>
                <a:cs typeface="+mn-cs"/>
              </a:rPr>
              <a:t>magnify left-down</a:t>
            </a:r>
            <a:r>
              <a:rPr lang="en-US" sz="1200" kern="1200" dirty="0" smtClean="0">
                <a:solidFill>
                  <a:schemeClr val="tx1"/>
                </a:solidFill>
                <a:effectLst/>
                <a:latin typeface="Arial" charset="0"/>
                <a:ea typeface="+mn-ea"/>
                <a:cs typeface="+mn-cs"/>
              </a:rPr>
              <a:t>} And this is an example of </a:t>
            </a:r>
            <a:r>
              <a:rPr lang="en-US" sz="1200" u="sng" kern="1200" dirty="0" smtClean="0">
                <a:solidFill>
                  <a:schemeClr val="tx1"/>
                </a:solidFill>
                <a:effectLst/>
                <a:latin typeface="Arial" charset="0"/>
                <a:ea typeface="+mn-ea"/>
                <a:cs typeface="+mn-cs"/>
              </a:rPr>
              <a:t>low frequency values</a:t>
            </a:r>
            <a:r>
              <a:rPr lang="en-US" sz="1200" kern="1200" dirty="0" smtClean="0">
                <a:solidFill>
                  <a:schemeClr val="tx1"/>
                </a:solidFill>
                <a:effectLst/>
                <a:latin typeface="Arial" charset="0"/>
                <a:ea typeface="+mn-ea"/>
                <a:cs typeface="+mn-cs"/>
              </a:rPr>
              <a:t>.</a:t>
            </a:r>
          </a:p>
          <a:p>
            <a:r>
              <a:rPr lang="en-US" sz="1200" kern="1200" dirty="0" smtClean="0">
                <a:solidFill>
                  <a:schemeClr val="tx1"/>
                </a:solidFill>
                <a:effectLst/>
                <a:latin typeface="Arial" charset="0"/>
                <a:ea typeface="+mn-ea"/>
                <a:cs typeface="+mn-cs"/>
              </a:rPr>
              <a:t>All these anomalies considerably influence the variance and the other statistics. </a:t>
            </a:r>
          </a:p>
          <a:p>
            <a:r>
              <a:rPr lang="en-US" sz="1200" kern="1200" dirty="0" smtClean="0">
                <a:solidFill>
                  <a:schemeClr val="tx1"/>
                </a:solidFill>
                <a:effectLst/>
                <a:latin typeface="Arial" charset="0"/>
                <a:ea typeface="+mn-ea"/>
                <a:cs typeface="+mn-cs"/>
              </a:rPr>
              <a:t>As a result, I cannot calculate the appropriate {APRO-UPRIAT} threshold values.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60</a:t>
            </a:fld>
            <a:endParaRPr lang="ru-RU"/>
          </a:p>
        </p:txBody>
      </p:sp>
    </p:spTree>
    <p:extLst>
      <p:ext uri="{BB962C8B-B14F-4D97-AF65-F5344CB8AC3E}">
        <p14:creationId xmlns:p14="http://schemas.microsoft.com/office/powerpoint/2010/main" val="33014749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Let’s look at how to reduce the influence of these anomalies.</a:t>
            </a:r>
          </a:p>
          <a:p>
            <a:r>
              <a:rPr lang="en-US" sz="1200" kern="1200" dirty="0" smtClean="0">
                <a:solidFill>
                  <a:schemeClr val="tx1"/>
                </a:solidFill>
                <a:effectLst/>
                <a:latin typeface="Arial" charset="0"/>
                <a:ea typeface="+mn-ea"/>
                <a:cs typeface="+mn-cs"/>
              </a:rPr>
              <a:t>To remove outliers and low frequency values I applied filtration. </a:t>
            </a:r>
          </a:p>
          <a:p>
            <a:r>
              <a:rPr lang="en-US" sz="1200" kern="1200" dirty="0" smtClean="0">
                <a:solidFill>
                  <a:schemeClr val="tx1"/>
                </a:solidFill>
                <a:effectLst/>
                <a:latin typeface="Arial" charset="0"/>
                <a:ea typeface="+mn-ea"/>
                <a:cs typeface="+mn-cs"/>
              </a:rPr>
              <a:t>As a result, all values whose frequency is lower than 2, 5 or 10% are deleted. </a:t>
            </a:r>
          </a:p>
          <a:p>
            <a:r>
              <a:rPr lang="en-US" sz="1200" kern="1200" dirty="0" smtClean="0">
                <a:solidFill>
                  <a:schemeClr val="tx1"/>
                </a:solidFill>
                <a:effectLst/>
                <a:latin typeface="Arial" charset="0"/>
                <a:ea typeface="+mn-ea"/>
                <a:cs typeface="+mn-cs"/>
              </a:rPr>
              <a:t>Here is the original plot with one outlier and jump. The corresponding variance is about </a:t>
            </a:r>
            <a:r>
              <a:rPr lang="en-US" sz="1200" u="sng" kern="1200" dirty="0" smtClean="0">
                <a:solidFill>
                  <a:schemeClr val="tx1"/>
                </a:solidFill>
                <a:effectLst/>
                <a:latin typeface="Arial" charset="0"/>
                <a:ea typeface="+mn-ea"/>
                <a:cs typeface="+mn-cs"/>
              </a:rPr>
              <a:t>half a million</a:t>
            </a:r>
            <a:r>
              <a:rPr lang="en-US" sz="1200" kern="1200" dirty="0" smtClean="0">
                <a:solidFill>
                  <a:schemeClr val="tx1"/>
                </a:solidFill>
                <a:effectLst/>
                <a:latin typeface="Arial" charset="0"/>
                <a:ea typeface="+mn-ea"/>
                <a:cs typeface="+mn-cs"/>
              </a:rPr>
              <a:t>.</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61</a:t>
            </a:fld>
            <a:endParaRPr lang="ru-RU"/>
          </a:p>
        </p:txBody>
      </p:sp>
    </p:spTree>
    <p:extLst>
      <p:ext uri="{BB962C8B-B14F-4D97-AF65-F5344CB8AC3E}">
        <p14:creationId xmlns:p14="http://schemas.microsoft.com/office/powerpoint/2010/main" val="24453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After the filtration,   one outlier {OUTLI-YA} was deleted, and variance became about one hundred thousand.  You see the difference. </a:t>
            </a:r>
          </a:p>
          <a:p>
            <a:r>
              <a:rPr lang="en-US" sz="1200" kern="1200" dirty="0" smtClean="0">
                <a:solidFill>
                  <a:schemeClr val="tx1"/>
                </a:solidFill>
                <a:effectLst/>
                <a:latin typeface="Arial" charset="0"/>
                <a:ea typeface="+mn-ea"/>
                <a:cs typeface="+mn-cs"/>
              </a:rPr>
              <a:t>Let’s move on to the jump.</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62</a:t>
            </a:fld>
            <a:endParaRPr lang="ru-RU"/>
          </a:p>
        </p:txBody>
      </p:sp>
    </p:spTree>
    <p:extLst>
      <p:ext uri="{BB962C8B-B14F-4D97-AF65-F5344CB8AC3E}">
        <p14:creationId xmlns:p14="http://schemas.microsoft.com/office/powerpoint/2010/main" val="2445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correct each jump I calculated the statistic values, for example variance, before and after the jump. Next, I added these values using their section lengths. In other words, I </a:t>
            </a:r>
            <a:r>
              <a:rPr lang="en-US" sz="1200" u="sng" kern="1200" dirty="0" smtClean="0">
                <a:solidFill>
                  <a:schemeClr val="tx1"/>
                </a:solidFill>
                <a:effectLst/>
                <a:latin typeface="Arial" charset="0"/>
                <a:ea typeface="+mn-ea"/>
                <a:cs typeface="+mn-cs"/>
              </a:rPr>
              <a:t>averaged out</a:t>
            </a:r>
            <a:r>
              <a:rPr lang="en-US" sz="1200" kern="1200" dirty="0" smtClean="0">
                <a:solidFill>
                  <a:schemeClr val="tx1"/>
                </a:solidFill>
                <a:effectLst/>
                <a:latin typeface="Arial" charset="0"/>
                <a:ea typeface="+mn-ea"/>
                <a:cs typeface="+mn-cs"/>
              </a:rPr>
              <a:t> the statistic before </a:t>
            </a:r>
            <a:r>
              <a:rPr lang="en-US" sz="1200" u="sng" kern="1200" dirty="0" smtClean="0">
                <a:solidFill>
                  <a:schemeClr val="tx1"/>
                </a:solidFill>
                <a:effectLst/>
                <a:latin typeface="Arial" charset="0"/>
                <a:ea typeface="+mn-ea"/>
                <a:cs typeface="+mn-cs"/>
              </a:rPr>
              <a:t>and after the jump</a:t>
            </a:r>
            <a:r>
              <a:rPr lang="en-US" sz="1200" kern="1200" dirty="0" smtClean="0">
                <a:solidFill>
                  <a:schemeClr val="tx1"/>
                </a:solidFill>
                <a:effectLst/>
                <a:latin typeface="Arial" charset="0"/>
                <a:ea typeface="+mn-ea"/>
                <a:cs typeface="+mn-cs"/>
              </a:rPr>
              <a:t>.</a:t>
            </a:r>
          </a:p>
          <a:p>
            <a:r>
              <a:rPr lang="en-US" sz="1200" kern="1200" dirty="0" smtClean="0">
                <a:solidFill>
                  <a:schemeClr val="tx1"/>
                </a:solidFill>
                <a:effectLst/>
                <a:latin typeface="Arial" charset="0"/>
                <a:ea typeface="+mn-ea"/>
                <a:cs typeface="+mn-cs"/>
              </a:rPr>
              <a:t>Finally, the variance is a bit more than a hundred. </a:t>
            </a:r>
          </a:p>
          <a:p>
            <a:r>
              <a:rPr lang="en-US" sz="1200" kern="1200" dirty="0" smtClean="0">
                <a:solidFill>
                  <a:schemeClr val="tx1"/>
                </a:solidFill>
                <a:effectLst/>
                <a:latin typeface="Arial" charset="0"/>
                <a:ea typeface="+mn-ea"/>
                <a:cs typeface="+mn-cs"/>
              </a:rPr>
              <a:t>These measures significantly helped me to </a:t>
            </a:r>
            <a:r>
              <a:rPr lang="en-US" sz="1200" u="sng" kern="1200" dirty="0" smtClean="0">
                <a:solidFill>
                  <a:schemeClr val="tx1"/>
                </a:solidFill>
                <a:effectLst/>
                <a:latin typeface="Arial" charset="0"/>
                <a:ea typeface="+mn-ea"/>
                <a:cs typeface="+mn-cs"/>
              </a:rPr>
              <a:t>stabilize</a:t>
            </a:r>
            <a:r>
              <a:rPr lang="en-US" sz="1200" kern="1200" dirty="0" smtClean="0">
                <a:solidFill>
                  <a:schemeClr val="tx1"/>
                </a:solidFill>
                <a:effectLst/>
                <a:latin typeface="Arial" charset="0"/>
                <a:ea typeface="+mn-ea"/>
                <a:cs typeface="+mn-cs"/>
              </a:rPr>
              <a:t> statistics and their </a:t>
            </a:r>
            <a:r>
              <a:rPr lang="en-US" sz="1200" u="sng" kern="1200" dirty="0" smtClean="0">
                <a:solidFill>
                  <a:schemeClr val="tx1"/>
                </a:solidFill>
                <a:effectLst/>
                <a:latin typeface="Arial" charset="0"/>
                <a:ea typeface="+mn-ea"/>
                <a:cs typeface="+mn-cs"/>
              </a:rPr>
              <a:t>variation intervals</a:t>
            </a:r>
            <a:r>
              <a:rPr lang="en-US" sz="1200" kern="1200" dirty="0" smtClean="0">
                <a:solidFill>
                  <a:schemeClr val="tx1"/>
                </a:solidFill>
                <a:effectLst/>
                <a:latin typeface="Arial" charset="0"/>
                <a:ea typeface="+mn-ea"/>
                <a:cs typeface="+mn-cs"/>
              </a:rPr>
              <a:t>.</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63</a:t>
            </a:fld>
            <a:endParaRPr lang="ru-RU"/>
          </a:p>
        </p:txBody>
      </p:sp>
    </p:spTree>
    <p:extLst>
      <p:ext uri="{BB962C8B-B14F-4D97-AF65-F5344CB8AC3E}">
        <p14:creationId xmlns:p14="http://schemas.microsoft.com/office/powerpoint/2010/main" val="244536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 decided to test these ideas every day and do more experiments.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64</a:t>
            </a:fld>
            <a:endParaRPr lang="ru-RU"/>
          </a:p>
        </p:txBody>
      </p:sp>
    </p:spTree>
    <p:extLst>
      <p:ext uri="{BB962C8B-B14F-4D97-AF65-F5344CB8AC3E}">
        <p14:creationId xmlns:p14="http://schemas.microsoft.com/office/powerpoint/2010/main" val="40431179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Here you can see variation intervals for both cases: without and with a hypervisor, which were calculated during three days. Day first, second and third.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65</a:t>
            </a:fld>
            <a:endParaRPr lang="ru-RU"/>
          </a:p>
        </p:txBody>
      </p:sp>
    </p:spTree>
    <p:extLst>
      <p:ext uri="{BB962C8B-B14F-4D97-AF65-F5344CB8AC3E}">
        <p14:creationId xmlns:p14="http://schemas.microsoft.com/office/powerpoint/2010/main" val="11158022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a:t>
            </a:r>
            <a:r>
              <a:rPr lang="en-US" sz="1200" u="sng" kern="1200" dirty="0" smtClean="0">
                <a:solidFill>
                  <a:schemeClr val="tx1"/>
                </a:solidFill>
                <a:effectLst/>
                <a:latin typeface="Arial" charset="0"/>
                <a:ea typeface="+mn-ea"/>
                <a:cs typeface="+mn-cs"/>
              </a:rPr>
              <a:t>point is</a:t>
            </a:r>
            <a:r>
              <a:rPr lang="en-US" sz="1200" kern="1200" dirty="0" smtClean="0">
                <a:solidFill>
                  <a:schemeClr val="tx1"/>
                </a:solidFill>
                <a:effectLst/>
                <a:latin typeface="Arial" charset="0"/>
                <a:ea typeface="+mn-ea"/>
                <a:cs typeface="+mn-cs"/>
              </a:rPr>
              <a:t> that I received </a:t>
            </a:r>
            <a:r>
              <a:rPr lang="en-US" sz="1200" u="sng" kern="1200" dirty="0" smtClean="0">
                <a:solidFill>
                  <a:schemeClr val="tx1"/>
                </a:solidFill>
                <a:effectLst/>
                <a:latin typeface="Arial" charset="0"/>
                <a:ea typeface="+mn-ea"/>
                <a:cs typeface="+mn-cs"/>
              </a:rPr>
              <a:t>different variation intervals</a:t>
            </a:r>
            <a:r>
              <a:rPr lang="en-US" sz="1200" kern="1200" dirty="0" smtClean="0">
                <a:solidFill>
                  <a:schemeClr val="tx1"/>
                </a:solidFill>
                <a:effectLst/>
                <a:latin typeface="Arial" charset="0"/>
                <a:ea typeface="+mn-ea"/>
                <a:cs typeface="+mn-cs"/>
              </a:rPr>
              <a:t> on </a:t>
            </a:r>
            <a:r>
              <a:rPr lang="en-US" sz="1200" u="sng" kern="1200" dirty="0" smtClean="0">
                <a:solidFill>
                  <a:schemeClr val="tx1"/>
                </a:solidFill>
                <a:effectLst/>
                <a:latin typeface="Arial" charset="0"/>
                <a:ea typeface="+mn-ea"/>
                <a:cs typeface="+mn-cs"/>
              </a:rPr>
              <a:t>different days</a:t>
            </a:r>
            <a:r>
              <a:rPr lang="en-US" sz="1200" kern="1200" dirty="0" smtClean="0">
                <a:solidFill>
                  <a:schemeClr val="tx1"/>
                </a:solidFill>
                <a:effectLst/>
                <a:latin typeface="Arial" charset="0"/>
                <a:ea typeface="+mn-ea"/>
                <a:cs typeface="+mn-cs"/>
              </a:rPr>
              <a:t>.</a:t>
            </a:r>
          </a:p>
          <a:p>
            <a:r>
              <a:rPr lang="en-US" sz="1200" kern="1200" dirty="0" smtClean="0">
                <a:solidFill>
                  <a:schemeClr val="tx1"/>
                </a:solidFill>
                <a:effectLst/>
                <a:latin typeface="Arial" charset="0"/>
                <a:ea typeface="+mn-ea"/>
                <a:cs typeface="+mn-cs"/>
              </a:rPr>
              <a:t>So it seemed impossible to get the appropriate threshold values to detect a hypervisor.</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66</a:t>
            </a:fld>
            <a:endParaRPr lang="ru-RU"/>
          </a:p>
        </p:txBody>
      </p:sp>
    </p:spTree>
    <p:extLst>
      <p:ext uri="{BB962C8B-B14F-4D97-AF65-F5344CB8AC3E}">
        <p14:creationId xmlns:p14="http://schemas.microsoft.com/office/powerpoint/2010/main" val="13764281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Now let’s move on to the question – how to overcome this lack of repeatability?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67</a:t>
            </a:fld>
            <a:endParaRPr lang="ru-RU"/>
          </a:p>
        </p:txBody>
      </p:sp>
    </p:spTree>
    <p:extLst>
      <p:ext uri="{BB962C8B-B14F-4D97-AF65-F5344CB8AC3E}">
        <p14:creationId xmlns:p14="http://schemas.microsoft.com/office/powerpoint/2010/main" val="3426796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 tackled this issue by using a two-step way to calculate new statistics. First, I calculated, for example, variance, for each column in the matrix and achieved a set of values </a:t>
            </a:r>
            <a:r>
              <a:rPr lang="en-US" sz="1200" kern="1200" dirty="0" err="1" smtClean="0">
                <a:solidFill>
                  <a:schemeClr val="tx1"/>
                </a:solidFill>
                <a:effectLst/>
                <a:latin typeface="Arial" charset="0"/>
                <a:ea typeface="+mn-ea"/>
                <a:cs typeface="+mn-cs"/>
              </a:rPr>
              <a:t>Vee</a:t>
            </a:r>
            <a:r>
              <a:rPr lang="en-US" sz="1200" kern="1200" dirty="0" smtClean="0">
                <a:solidFill>
                  <a:schemeClr val="tx1"/>
                </a:solidFill>
                <a:effectLst/>
                <a:latin typeface="Arial" charset="0"/>
                <a:ea typeface="+mn-ea"/>
                <a:cs typeface="+mn-cs"/>
              </a:rPr>
              <a:t>‑one (V1), </a:t>
            </a:r>
            <a:r>
              <a:rPr lang="en-US" sz="1200" kern="1200" dirty="0" err="1" smtClean="0">
                <a:solidFill>
                  <a:schemeClr val="tx1"/>
                </a:solidFill>
                <a:effectLst/>
                <a:latin typeface="Arial" charset="0"/>
                <a:ea typeface="+mn-ea"/>
                <a:cs typeface="+mn-cs"/>
              </a:rPr>
              <a:t>Vee</a:t>
            </a:r>
            <a:r>
              <a:rPr lang="en-US" sz="1200" kern="1200" dirty="0" smtClean="0">
                <a:solidFill>
                  <a:schemeClr val="tx1"/>
                </a:solidFill>
                <a:effectLst/>
                <a:latin typeface="Arial" charset="0"/>
                <a:ea typeface="+mn-ea"/>
                <a:cs typeface="+mn-cs"/>
              </a:rPr>
              <a:t>‑two (V2) and so on </a:t>
            </a:r>
            <a:r>
              <a:rPr lang="en-US" sz="1200" kern="1200" dirty="0" err="1" smtClean="0">
                <a:solidFill>
                  <a:schemeClr val="tx1"/>
                </a:solidFill>
                <a:effectLst/>
                <a:latin typeface="Arial" charset="0"/>
                <a:ea typeface="+mn-ea"/>
                <a:cs typeface="+mn-cs"/>
              </a:rPr>
              <a:t>Vee</a:t>
            </a:r>
            <a:r>
              <a:rPr lang="en-US" sz="1200" kern="1200" dirty="0" smtClean="0">
                <a:solidFill>
                  <a:schemeClr val="tx1"/>
                </a:solidFill>
                <a:effectLst/>
                <a:latin typeface="Arial" charset="0"/>
                <a:ea typeface="+mn-ea"/>
                <a:cs typeface="+mn-cs"/>
              </a:rPr>
              <a:t>‑ten (V10), which I considered {CONSIDED} as a “new sample”. </a:t>
            </a:r>
          </a:p>
          <a:p>
            <a:r>
              <a:rPr lang="en-US" sz="1200" kern="1200" dirty="0" smtClean="0">
                <a:solidFill>
                  <a:schemeClr val="tx1"/>
                </a:solidFill>
                <a:effectLst/>
                <a:latin typeface="Arial" charset="0"/>
                <a:ea typeface="+mn-ea"/>
                <a:cs typeface="+mn-cs"/>
              </a:rPr>
              <a:t>Second step was to calculate the statistics of this new sample. Here “</a:t>
            </a:r>
            <a:r>
              <a:rPr lang="en-US" sz="1200" kern="1200" dirty="0" err="1" smtClean="0">
                <a:solidFill>
                  <a:schemeClr val="tx1"/>
                </a:solidFill>
                <a:effectLst/>
                <a:latin typeface="Arial" charset="0"/>
                <a:ea typeface="+mn-ea"/>
                <a:cs typeface="+mn-cs"/>
              </a:rPr>
              <a:t>Vee</a:t>
            </a:r>
            <a:r>
              <a:rPr lang="en-US" sz="1200" kern="1200" dirty="0" smtClean="0">
                <a:solidFill>
                  <a:schemeClr val="tx1"/>
                </a:solidFill>
                <a:effectLst/>
                <a:latin typeface="Arial" charset="0"/>
                <a:ea typeface="+mn-ea"/>
                <a:cs typeface="+mn-cs"/>
              </a:rPr>
              <a:t>-bar” was the average of this new sample. As a result overlapping of </a:t>
            </a:r>
            <a:r>
              <a:rPr lang="en-US" sz="1200" u="sng" kern="1200" dirty="0" smtClean="0">
                <a:solidFill>
                  <a:schemeClr val="tx1"/>
                </a:solidFill>
                <a:effectLst/>
                <a:latin typeface="Arial" charset="0"/>
                <a:ea typeface="+mn-ea"/>
                <a:cs typeface="+mn-cs"/>
              </a:rPr>
              <a:t>new statistics intervals</a:t>
            </a:r>
            <a:r>
              <a:rPr lang="en-US" sz="1200" kern="1200" dirty="0" smtClean="0">
                <a:solidFill>
                  <a:schemeClr val="tx1"/>
                </a:solidFill>
                <a:effectLst/>
                <a:latin typeface="Arial" charset="0"/>
                <a:ea typeface="+mn-ea"/>
                <a:cs typeface="+mn-cs"/>
              </a:rPr>
              <a:t> was seriously reduced. </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Another idea was to repeat measurements within 10 days. </a:t>
            </a:r>
          </a:p>
          <a:p>
            <a:r>
              <a:rPr lang="en-US" sz="1200" kern="1200" dirty="0" smtClean="0">
                <a:solidFill>
                  <a:schemeClr val="tx1"/>
                </a:solidFill>
                <a:effectLst/>
                <a:latin typeface="Arial" charset="0"/>
                <a:ea typeface="+mn-ea"/>
                <a:cs typeface="+mn-cs"/>
              </a:rPr>
              <a:t>This period was enough to stabilize variation intervals. </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These two approaches were sufficient to get appropriate threshold values. It looked like a success.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68</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But, what can we do if variation intervals keep overlapping? Look at the green flag. </a:t>
            </a:r>
          </a:p>
          <a:p>
            <a:r>
              <a:rPr lang="en-US" sz="1200" kern="1200" dirty="0" smtClean="0">
                <a:solidFill>
                  <a:schemeClr val="tx1"/>
                </a:solidFill>
                <a:effectLst/>
                <a:latin typeface="Arial" charset="0"/>
                <a:ea typeface="+mn-ea"/>
                <a:cs typeface="+mn-cs"/>
              </a:rPr>
              <a:t>If the calculated value is in the overlapping part it is impossible to detect a hypervisor precisely.</a:t>
            </a:r>
          </a:p>
          <a:p>
            <a:r>
              <a:rPr lang="en-US" sz="1200" kern="1200" dirty="0" smtClean="0">
                <a:solidFill>
                  <a:schemeClr val="tx1"/>
                </a:solidFill>
                <a:effectLst/>
                <a:latin typeface="Arial" charset="0"/>
                <a:ea typeface="+mn-ea"/>
                <a:cs typeface="+mn-cs"/>
              </a:rPr>
              <a:t>What should we do in this situation?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69</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remove malware we use an antivirus and </a:t>
            </a:r>
            <a:r>
              <a:rPr lang="en-US" sz="1200" u="sng" kern="1200" dirty="0" smtClean="0">
                <a:solidFill>
                  <a:schemeClr val="tx1"/>
                </a:solidFill>
                <a:effectLst/>
                <a:latin typeface="Arial" charset="0"/>
                <a:ea typeface="+mn-ea"/>
                <a:cs typeface="+mn-cs"/>
              </a:rPr>
              <a:t>we expect that</a:t>
            </a:r>
            <a:r>
              <a:rPr lang="en-US" sz="1200" kern="1200" dirty="0" smtClean="0">
                <a:solidFill>
                  <a:schemeClr val="tx1"/>
                </a:solidFill>
                <a:effectLst/>
                <a:latin typeface="Arial" charset="0"/>
                <a:ea typeface="+mn-ea"/>
                <a:cs typeface="+mn-cs"/>
              </a:rPr>
              <a:t> this antivirus works properly.</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a:t>
            </a:fld>
            <a:endParaRPr lang="ru-RU"/>
          </a:p>
        </p:txBody>
      </p:sp>
    </p:spTree>
    <p:extLst>
      <p:ext uri="{BB962C8B-B14F-4D97-AF65-F5344CB8AC3E}">
        <p14:creationId xmlns:p14="http://schemas.microsoft.com/office/powerpoint/2010/main" val="42576273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first idea was to repeat “I </a:t>
            </a:r>
            <a:r>
              <a:rPr lang="en-US" sz="1200" kern="1200" dirty="0" err="1" smtClean="0">
                <a:solidFill>
                  <a:schemeClr val="tx1"/>
                </a:solidFill>
                <a:effectLst/>
                <a:latin typeface="Arial" charset="0"/>
                <a:ea typeface="+mn-ea"/>
                <a:cs typeface="+mn-cs"/>
              </a:rPr>
              <a:t>Eee</a:t>
            </a:r>
            <a:r>
              <a:rPr lang="en-US" sz="1200" kern="1200" dirty="0" smtClean="0">
                <a:solidFill>
                  <a:schemeClr val="tx1"/>
                </a:solidFill>
                <a:effectLst/>
                <a:latin typeface="Arial" charset="0"/>
                <a:ea typeface="+mn-ea"/>
                <a:cs typeface="+mn-cs"/>
              </a:rPr>
              <a:t> Tee” measurements and recalculate statistics. </a:t>
            </a:r>
          </a:p>
          <a:p>
            <a:r>
              <a:rPr lang="en-US" sz="1200" kern="1200" dirty="0" smtClean="0">
                <a:solidFill>
                  <a:schemeClr val="tx1"/>
                </a:solidFill>
                <a:effectLst/>
                <a:latin typeface="Arial" charset="0"/>
                <a:ea typeface="+mn-ea"/>
                <a:cs typeface="+mn-cs"/>
              </a:rPr>
              <a:t>Here you can see the probabilities of errors of the first and second kinds {KA-INDS}.</a:t>
            </a:r>
          </a:p>
          <a:p>
            <a:r>
              <a:rPr lang="en-US" sz="1200" kern="1200" dirty="0" smtClean="0">
                <a:solidFill>
                  <a:schemeClr val="tx1"/>
                </a:solidFill>
                <a:effectLst/>
                <a:latin typeface="Arial" charset="0"/>
                <a:ea typeface="+mn-ea"/>
                <a:cs typeface="+mn-cs"/>
              </a:rPr>
              <a:t>The thing was that because this overlapping part is really small, the probability of repeating this negative situation is quite low. It is highly unlikely that the calculated value occurs in the overlapping part again because of the multiplication rule for independent events. </a:t>
            </a:r>
          </a:p>
          <a:p>
            <a:r>
              <a:rPr lang="en-US" sz="1200" kern="1200" dirty="0" smtClean="0">
                <a:solidFill>
                  <a:schemeClr val="tx1"/>
                </a:solidFill>
                <a:effectLst/>
                <a:latin typeface="Arial" charset="0"/>
                <a:ea typeface="+mn-ea"/>
                <a:cs typeface="+mn-cs"/>
              </a:rPr>
              <a:t>Let’s join all the previous steps to calculate the threshold values.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70</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first step was to obtain the data for ten days. I got five matrixes every day for each case: without a hypervisor and with my tiny {TA-INY} hypervisor. All in all I obtained fifty matrixes for each case. </a:t>
            </a:r>
          </a:p>
          <a:p>
            <a:r>
              <a:rPr lang="en-US" sz="1200" kern="1200" dirty="0" smtClean="0">
                <a:solidFill>
                  <a:schemeClr val="tx1"/>
                </a:solidFill>
                <a:effectLst/>
                <a:latin typeface="Arial" charset="0"/>
                <a:ea typeface="+mn-ea"/>
                <a:cs typeface="+mn-cs"/>
              </a:rPr>
              <a:t>Next was to </a:t>
            </a:r>
            <a:r>
              <a:rPr lang="en-US" sz="1200" u="sng" kern="1200" dirty="0" smtClean="0">
                <a:solidFill>
                  <a:schemeClr val="tx1"/>
                </a:solidFill>
                <a:effectLst/>
                <a:latin typeface="Arial" charset="0"/>
                <a:ea typeface="+mn-ea"/>
                <a:cs typeface="+mn-cs"/>
              </a:rPr>
              <a:t>calculate</a:t>
            </a:r>
            <a:r>
              <a:rPr lang="en-US" sz="1200" kern="1200" dirty="0" smtClean="0">
                <a:solidFill>
                  <a:schemeClr val="tx1"/>
                </a:solidFill>
                <a:effectLst/>
                <a:latin typeface="Arial" charset="0"/>
                <a:ea typeface="+mn-ea"/>
                <a:cs typeface="+mn-cs"/>
              </a:rPr>
              <a:t> statistics using a two-step way.</a:t>
            </a:r>
          </a:p>
          <a:p>
            <a:r>
              <a:rPr lang="en-US" sz="1200" kern="1200" dirty="0" smtClean="0">
                <a:solidFill>
                  <a:schemeClr val="tx1"/>
                </a:solidFill>
                <a:effectLst/>
                <a:latin typeface="Arial" charset="0"/>
                <a:ea typeface="+mn-ea"/>
                <a:cs typeface="+mn-cs"/>
              </a:rPr>
              <a:t>The final step was to calculate threshold values. The results are in the table.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71</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This is the table with threshold values.</a:t>
            </a:r>
          </a:p>
          <a:p>
            <a:r>
              <a:rPr lang="en-US" sz="1200" kern="1200" dirty="0" smtClean="0">
                <a:solidFill>
                  <a:schemeClr val="tx1"/>
                </a:solidFill>
                <a:effectLst/>
                <a:latin typeface="Arial" charset="0"/>
                <a:ea typeface="+mn-ea"/>
                <a:cs typeface="+mn-cs"/>
              </a:rPr>
              <a:t>If the calculated number of layers is “5”, so it is smaller than threshold “7” and </a:t>
            </a:r>
            <a:r>
              <a:rPr lang="en-US" sz="1200" u="sng" kern="1200" dirty="0" smtClean="0">
                <a:solidFill>
                  <a:schemeClr val="tx1"/>
                </a:solidFill>
                <a:effectLst/>
                <a:latin typeface="Arial" charset="0"/>
                <a:ea typeface="+mn-ea"/>
                <a:cs typeface="+mn-cs"/>
              </a:rPr>
              <a:t>it means</a:t>
            </a:r>
            <a:r>
              <a:rPr lang="en-US" sz="1200" kern="1200" dirty="0" smtClean="0">
                <a:solidFill>
                  <a:schemeClr val="tx1"/>
                </a:solidFill>
                <a:effectLst/>
                <a:latin typeface="Arial" charset="0"/>
                <a:ea typeface="+mn-ea"/>
                <a:cs typeface="+mn-cs"/>
              </a:rPr>
              <a:t> there is </a:t>
            </a:r>
            <a:r>
              <a:rPr lang="en-US" sz="1200" u="sng" kern="1200" dirty="0" smtClean="0">
                <a:solidFill>
                  <a:schemeClr val="tx1"/>
                </a:solidFill>
                <a:effectLst/>
                <a:latin typeface="Arial" charset="0"/>
                <a:ea typeface="+mn-ea"/>
                <a:cs typeface="+mn-cs"/>
              </a:rPr>
              <a:t>no hypervisor</a:t>
            </a:r>
            <a:r>
              <a:rPr lang="en-US" sz="1200" kern="1200" dirty="0" smtClean="0">
                <a:solidFill>
                  <a:schemeClr val="tx1"/>
                </a:solidFill>
                <a:effectLst/>
                <a:latin typeface="Arial" charset="0"/>
                <a:ea typeface="+mn-ea"/>
                <a:cs typeface="+mn-cs"/>
              </a:rPr>
              <a:t>.   If the calculated number of layers is bigger than “8”, it means</a:t>
            </a:r>
            <a:r>
              <a:rPr lang="en-US" sz="1200" i="1" kern="120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that at least one hypervisor is present. </a:t>
            </a:r>
          </a:p>
          <a:p>
            <a:r>
              <a:rPr lang="en-US" sz="1200" kern="1200" dirty="0" smtClean="0">
                <a:solidFill>
                  <a:schemeClr val="tx1"/>
                </a:solidFill>
                <a:effectLst/>
                <a:latin typeface="Arial" charset="0"/>
                <a:ea typeface="+mn-ea"/>
                <a:cs typeface="+mn-cs"/>
              </a:rPr>
              <a:t>The complete table with threshold values is in my paper.</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72</a:t>
            </a:fld>
            <a:endParaRPr lang="ru-RU"/>
          </a:p>
        </p:txBody>
      </p:sp>
    </p:spTree>
    <p:extLst>
      <p:ext uri="{BB962C8B-B14F-4D97-AF65-F5344CB8AC3E}">
        <p14:creationId xmlns:p14="http://schemas.microsoft.com/office/powerpoint/2010/main" val="3409618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Let’s sum up all previous ideas to formulate how to detect a stealthy hypervisor.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73</a:t>
            </a:fld>
            <a:endParaRPr lang="ru-RU"/>
          </a:p>
        </p:txBody>
      </p:sp>
    </p:spTree>
    <p:extLst>
      <p:ext uri="{BB962C8B-B14F-4D97-AF65-F5344CB8AC3E}">
        <p14:creationId xmlns:p14="http://schemas.microsoft.com/office/powerpoint/2010/main" val="3986885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First is to guarantee that there is no hypervisor in BIOS by </a:t>
            </a:r>
            <a:r>
              <a:rPr lang="en-US" sz="1200" kern="1200" dirty="0" err="1" smtClean="0">
                <a:solidFill>
                  <a:schemeClr val="tx1"/>
                </a:solidFill>
                <a:effectLst/>
                <a:latin typeface="Arial" charset="0"/>
                <a:ea typeface="+mn-ea"/>
                <a:cs typeface="+mn-cs"/>
              </a:rPr>
              <a:t>reflashing</a:t>
            </a:r>
            <a:r>
              <a:rPr lang="en-US" sz="1200" kern="1200" dirty="0" smtClean="0">
                <a:solidFill>
                  <a:schemeClr val="tx1"/>
                </a:solidFill>
                <a:effectLst/>
                <a:latin typeface="Arial" charset="0"/>
                <a:ea typeface="+mn-ea"/>
                <a:cs typeface="+mn-cs"/>
              </a:rPr>
              <a:t> it.</a:t>
            </a:r>
          </a:p>
          <a:p>
            <a:r>
              <a:rPr lang="en-US" sz="1200" kern="1200" dirty="0" smtClean="0">
                <a:solidFill>
                  <a:schemeClr val="tx1"/>
                </a:solidFill>
                <a:effectLst/>
                <a:latin typeface="Arial" charset="0"/>
                <a:ea typeface="+mn-ea"/>
                <a:cs typeface="+mn-cs"/>
              </a:rPr>
              <a:t>Next is reinstall operating system, which is downloaded from the official sources.</a:t>
            </a:r>
          </a:p>
          <a:p>
            <a:r>
              <a:rPr lang="en-US" sz="1200" kern="1200" dirty="0" smtClean="0">
                <a:solidFill>
                  <a:schemeClr val="tx1"/>
                </a:solidFill>
                <a:effectLst/>
                <a:latin typeface="Arial" charset="0"/>
                <a:ea typeface="+mn-ea"/>
                <a:cs typeface="+mn-cs"/>
              </a:rPr>
              <a:t>The first two steps look like performing a factory data reset in computers.</a:t>
            </a:r>
          </a:p>
          <a:p>
            <a:r>
              <a:rPr lang="en-US" sz="1200" kern="1200" dirty="0" smtClean="0">
                <a:solidFill>
                  <a:schemeClr val="tx1"/>
                </a:solidFill>
                <a:effectLst/>
                <a:latin typeface="Arial" charset="0"/>
                <a:ea typeface="+mn-ea"/>
                <a:cs typeface="+mn-cs"/>
              </a:rPr>
              <a:t>Next is to calculate threshold values from the no hypervisor case.</a:t>
            </a:r>
          </a:p>
          <a:p>
            <a:r>
              <a:rPr lang="en-US" sz="1200" kern="1200" dirty="0" smtClean="0">
                <a:solidFill>
                  <a:schemeClr val="tx1"/>
                </a:solidFill>
                <a:effectLst/>
                <a:latin typeface="Arial" charset="0"/>
                <a:ea typeface="+mn-ea"/>
                <a:cs typeface="+mn-cs"/>
              </a:rPr>
              <a:t>After that install supplementary software and monitor messages about a hypervisor presence.</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74</a:t>
            </a:fld>
            <a:endParaRPr lang="ru-RU"/>
          </a:p>
        </p:txBody>
      </p:sp>
    </p:spTree>
    <p:extLst>
      <p:ext uri="{BB962C8B-B14F-4D97-AF65-F5344CB8AC3E}">
        <p14:creationId xmlns:p14="http://schemas.microsoft.com/office/powerpoint/2010/main" val="2796799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You can say, all right Igor, but your head is in the clouds. </a:t>
            </a:r>
          </a:p>
          <a:p>
            <a:r>
              <a:rPr lang="en-US" sz="1200" kern="1200" dirty="0" smtClean="0">
                <a:solidFill>
                  <a:schemeClr val="tx1"/>
                </a:solidFill>
                <a:effectLst/>
                <a:latin typeface="Arial" charset="0"/>
                <a:ea typeface="+mn-ea"/>
                <a:cs typeface="+mn-cs"/>
              </a:rPr>
              <a:t>The first two steps are good only for crazy computer experts. They are not appropriate for everyday life.</a:t>
            </a:r>
          </a:p>
          <a:p>
            <a:r>
              <a:rPr lang="en-US" sz="1200" kern="1200" dirty="0" smtClean="0">
                <a:solidFill>
                  <a:schemeClr val="tx1"/>
                </a:solidFill>
                <a:effectLst/>
                <a:latin typeface="Arial" charset="0"/>
                <a:ea typeface="+mn-ea"/>
                <a:cs typeface="+mn-cs"/>
              </a:rPr>
              <a:t>Yes, you are absolutely right. Let’s keep both {BO-UTH} feet on the ground. </a:t>
            </a:r>
          </a:p>
          <a:p>
            <a:r>
              <a:rPr lang="en-US" sz="1200" kern="1200" dirty="0" smtClean="0">
                <a:solidFill>
                  <a:schemeClr val="tx1"/>
                </a:solidFill>
                <a:effectLst/>
                <a:latin typeface="Arial" charset="0"/>
                <a:ea typeface="+mn-ea"/>
                <a:cs typeface="+mn-cs"/>
              </a:rPr>
              <a:t>How to make it </a:t>
            </a:r>
            <a:r>
              <a:rPr lang="en-US" sz="1200" kern="1200" dirty="0" err="1" smtClean="0">
                <a:solidFill>
                  <a:schemeClr val="tx1"/>
                </a:solidFill>
                <a:effectLst/>
                <a:latin typeface="Arial" charset="0"/>
                <a:ea typeface="+mn-ea"/>
                <a:cs typeface="+mn-cs"/>
              </a:rPr>
              <a:t>userfriendly</a:t>
            </a:r>
            <a:r>
              <a:rPr lang="en-US" sz="1200" kern="1200" smtClean="0">
                <a:solidFill>
                  <a:schemeClr val="tx1"/>
                </a:solidFill>
                <a:effectLst/>
                <a:latin typeface="Arial"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75</a:t>
            </a:fld>
            <a:endParaRPr lang="ru-RU"/>
          </a:p>
        </p:txBody>
      </p:sp>
    </p:spTree>
    <p:extLst>
      <p:ext uri="{BB962C8B-B14F-4D97-AF65-F5344CB8AC3E}">
        <p14:creationId xmlns:p14="http://schemas.microsoft.com/office/powerpoint/2010/main" val="28125241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Now I have the basis to guarantee no hypervisor presence in the running computer just by checking the structure of the scatter plot.  </a:t>
            </a:r>
          </a:p>
          <a:p>
            <a:r>
              <a:rPr lang="en-US" sz="1200" kern="1200" dirty="0" smtClean="0">
                <a:solidFill>
                  <a:schemeClr val="tx1"/>
                </a:solidFill>
                <a:effectLst/>
                <a:latin typeface="Arial" charset="0"/>
                <a:ea typeface="+mn-ea"/>
                <a:cs typeface="+mn-cs"/>
              </a:rPr>
              <a:t>The details are in the paper.</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76</a:t>
            </a:fld>
            <a:endParaRPr lang="ru-RU"/>
          </a:p>
        </p:txBody>
      </p:sp>
    </p:spTree>
    <p:extLst>
      <p:ext uri="{BB962C8B-B14F-4D97-AF65-F5344CB8AC3E}">
        <p14:creationId xmlns:p14="http://schemas.microsoft.com/office/powerpoint/2010/main" val="39616975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Here you can see the architecture of this detection system.</a:t>
            </a:r>
          </a:p>
          <a:p>
            <a:r>
              <a:rPr lang="en-US" sz="1200" kern="1200" dirty="0" smtClean="0">
                <a:solidFill>
                  <a:schemeClr val="tx1"/>
                </a:solidFill>
                <a:effectLst/>
                <a:latin typeface="Arial" charset="0"/>
                <a:ea typeface="+mn-ea"/>
                <a:cs typeface="+mn-cs"/>
              </a:rPr>
              <a:t>At the preliminary stage, I use “measure IET” block, tiny hypervisor, block for calculating statistics and getting thresholds. </a:t>
            </a:r>
          </a:p>
          <a:p>
            <a:r>
              <a:rPr lang="en-US" sz="1200" kern="1200" dirty="0" smtClean="0">
                <a:solidFill>
                  <a:schemeClr val="tx1"/>
                </a:solidFill>
                <a:effectLst/>
                <a:latin typeface="Arial" charset="0"/>
                <a:ea typeface="+mn-ea"/>
                <a:cs typeface="+mn-cs"/>
              </a:rPr>
              <a:t>At the operational stage, I calculate statistics and compare their values with thresholds. </a:t>
            </a:r>
          </a:p>
          <a:p>
            <a:r>
              <a:rPr lang="en-US" sz="1200" kern="1200" dirty="0" smtClean="0">
                <a:solidFill>
                  <a:schemeClr val="tx1"/>
                </a:solidFill>
                <a:effectLst/>
                <a:latin typeface="Arial" charset="0"/>
                <a:ea typeface="+mn-ea"/>
                <a:cs typeface="+mn-cs"/>
              </a:rPr>
              <a:t>This detection system is developed using Cee + + and MATLAB, the source code is free &amp; available here.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77</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Experiments {</a:t>
            </a:r>
            <a:r>
              <a:rPr lang="en-US" sz="1200" kern="1200" dirty="0" err="1" smtClean="0">
                <a:solidFill>
                  <a:schemeClr val="tx1"/>
                </a:solidFill>
                <a:effectLst/>
                <a:latin typeface="Arial" charset="0"/>
                <a:ea typeface="+mn-ea"/>
                <a:cs typeface="+mn-cs"/>
              </a:rPr>
              <a:t>IkspErimens</a:t>
            </a:r>
            <a:r>
              <a:rPr lang="en-US" sz="1200" kern="1200" dirty="0" smtClean="0">
                <a:solidFill>
                  <a:schemeClr val="tx1"/>
                </a:solidFill>
                <a:effectLst/>
                <a:latin typeface="Arial" charset="0"/>
                <a:ea typeface="+mn-ea"/>
                <a:cs typeface="+mn-cs"/>
              </a:rPr>
              <a:t>} proved that this detects any hidden hypervisor, as well as 2 nested ones. Here you can see cases, which were considered. There are hypervisors based on drivers and BIOS-based ones. Detection system works well on both {BO-UTH} CPUs: on Intel and AMD.</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78</a:t>
            </a:fld>
            <a:endParaRPr lang="ru-RU"/>
          </a:p>
        </p:txBody>
      </p:sp>
    </p:spTree>
    <p:extLst>
      <p:ext uri="{BB962C8B-B14F-4D97-AF65-F5344CB8AC3E}">
        <p14:creationId xmlns:p14="http://schemas.microsoft.com/office/powerpoint/2010/main" val="2468052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As a conclusion, I’d like to highlight all the challenges which I faced and how I dealt with them. </a:t>
            </a:r>
          </a:p>
          <a:p>
            <a:r>
              <a:rPr lang="en-US" sz="1200" b="1" u="sng" kern="1200" dirty="0" smtClean="0">
                <a:solidFill>
                  <a:schemeClr val="tx1"/>
                </a:solidFill>
                <a:effectLst/>
                <a:latin typeface="Arial" charset="0"/>
                <a:ea typeface="+mn-ea"/>
                <a:cs typeface="+mn-cs"/>
              </a:rPr>
              <a:t>First</a:t>
            </a:r>
            <a:r>
              <a:rPr lang="en-US" sz="1200" kern="1200" dirty="0" smtClean="0">
                <a:solidFill>
                  <a:schemeClr val="tx1"/>
                </a:solidFill>
                <a:effectLst/>
                <a:latin typeface="Arial" charset="0"/>
                <a:ea typeface="+mn-ea"/>
                <a:cs typeface="+mn-cs"/>
              </a:rPr>
              <a:t>, a stealthy hypervisor uses time cheating to prevent its detection. I have solved {SOLVD} this by using variability indexes. </a:t>
            </a:r>
            <a:r>
              <a:rPr lang="en-US" sz="1200" b="1" u="sng" kern="1200" dirty="0" smtClean="0">
                <a:solidFill>
                  <a:schemeClr val="tx1"/>
                </a:solidFill>
                <a:effectLst/>
                <a:latin typeface="Arial" charset="0"/>
                <a:ea typeface="+mn-ea"/>
                <a:cs typeface="+mn-cs"/>
              </a:rPr>
              <a:t>Second</a:t>
            </a:r>
            <a:r>
              <a:rPr lang="en-US" sz="1200" kern="1200" dirty="0" smtClean="0">
                <a:solidFill>
                  <a:schemeClr val="tx1"/>
                </a:solidFill>
                <a:effectLst/>
                <a:latin typeface="Arial" charset="0"/>
                <a:ea typeface="+mn-ea"/>
                <a:cs typeface="+mn-cs"/>
              </a:rPr>
              <a:t> is the data fluctuation and noise values. I solved them by applying filtration, calculating statistics using two-step way and repeating measurements. </a:t>
            </a:r>
            <a:r>
              <a:rPr lang="en-US" sz="1200" b="1" u="sng" kern="1200" dirty="0" smtClean="0">
                <a:solidFill>
                  <a:schemeClr val="tx1"/>
                </a:solidFill>
                <a:effectLst/>
                <a:latin typeface="Arial" charset="0"/>
                <a:ea typeface="+mn-ea"/>
                <a:cs typeface="+mn-cs"/>
              </a:rPr>
              <a:t>One more thing</a:t>
            </a:r>
            <a:r>
              <a:rPr lang="en-US" sz="1200" kern="1200" dirty="0" smtClean="0">
                <a:solidFill>
                  <a:schemeClr val="tx1"/>
                </a:solidFill>
                <a:effectLst/>
                <a:latin typeface="Arial" charset="0"/>
                <a:ea typeface="+mn-ea"/>
                <a:cs typeface="+mn-cs"/>
              </a:rPr>
              <a:t>, there were no appropriate methods to compare samples. I used the </a:t>
            </a:r>
            <a:r>
              <a:rPr lang="en-US" sz="1200" kern="1200" dirty="0" err="1" smtClean="0">
                <a:solidFill>
                  <a:schemeClr val="tx1"/>
                </a:solidFill>
                <a:effectLst/>
                <a:latin typeface="Arial" charset="0"/>
                <a:ea typeface="+mn-ea"/>
                <a:cs typeface="+mn-cs"/>
              </a:rPr>
              <a:t>Kornfeld</a:t>
            </a:r>
            <a:r>
              <a:rPr lang="en-US" sz="1200" kern="1200" dirty="0" smtClean="0">
                <a:solidFill>
                  <a:schemeClr val="tx1"/>
                </a:solidFill>
                <a:effectLst/>
                <a:latin typeface="Arial" charset="0"/>
                <a:ea typeface="+mn-ea"/>
                <a:cs typeface="+mn-cs"/>
              </a:rPr>
              <a:t> method for solving this task. </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79</a:t>
            </a:fld>
            <a:endParaRPr lang="ru-RU"/>
          </a:p>
        </p:txBody>
      </p:sp>
    </p:spTree>
    <p:extLst>
      <p:ext uri="{BB962C8B-B14F-4D97-AF65-F5344CB8AC3E}">
        <p14:creationId xmlns:p14="http://schemas.microsoft.com/office/powerpoint/2010/main" val="95995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This is the basic scheme of how computers work. </a:t>
            </a:r>
          </a:p>
          <a:p>
            <a:r>
              <a:rPr lang="en-US" sz="1200" kern="1200" dirty="0" smtClean="0">
                <a:solidFill>
                  <a:schemeClr val="tx1"/>
                </a:solidFill>
                <a:effectLst/>
                <a:latin typeface="Arial" charset="0"/>
                <a:ea typeface="+mn-ea"/>
                <a:cs typeface="+mn-cs"/>
              </a:rPr>
              <a:t>All these software apps are run by the operating system, which is above {E-B-A-V} the hardware.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8</a:t>
            </a:fld>
            <a:endParaRPr lang="ru-RU"/>
          </a:p>
        </p:txBody>
      </p:sp>
    </p:spTree>
    <p:extLst>
      <p:ext uri="{BB962C8B-B14F-4D97-AF65-F5344CB8AC3E}">
        <p14:creationId xmlns:p14="http://schemas.microsoft.com/office/powerpoint/2010/main" val="42576273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a nutshell, in this paper I presented a statistical ruler for hypervisors. This is the first software system, which can detect a stealthy hypervisor and calculate several nested ones even under countermeasures.</a:t>
            </a:r>
          </a:p>
          <a:p>
            <a:r>
              <a:rPr lang="en-US" sz="1200" kern="1200" dirty="0" smtClean="0">
                <a:solidFill>
                  <a:schemeClr val="tx1"/>
                </a:solidFill>
                <a:effectLst/>
                <a:latin typeface="Arial" charset="0"/>
                <a:ea typeface="+mn-ea"/>
                <a:cs typeface="+mn-cs"/>
              </a:rPr>
              <a:t>If you are interested I can show how it works, it will take about twenty minutes.</a:t>
            </a:r>
          </a:p>
          <a:p>
            <a:r>
              <a:rPr lang="en-US" sz="1200" kern="1200" dirty="0" smtClean="0">
                <a:solidFill>
                  <a:schemeClr val="tx1"/>
                </a:solidFill>
                <a:effectLst/>
                <a:latin typeface="Arial" charset="0"/>
                <a:ea typeface="+mn-ea"/>
                <a:cs typeface="+mn-cs"/>
              </a:rPr>
              <a:t>Thank you.</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80</a:t>
            </a:fld>
            <a:endParaRPr lang="ru-RU"/>
          </a:p>
        </p:txBody>
      </p:sp>
    </p:spTree>
    <p:extLst>
      <p:ext uri="{BB962C8B-B14F-4D97-AF65-F5344CB8AC3E}">
        <p14:creationId xmlns:p14="http://schemas.microsoft.com/office/powerpoint/2010/main" val="25688874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81</a:t>
            </a:fld>
            <a:endParaRPr lang="ru-RU"/>
          </a:p>
        </p:txBody>
      </p:sp>
    </p:spTree>
    <p:extLst>
      <p:ext uri="{BB962C8B-B14F-4D97-AF65-F5344CB8AC3E}">
        <p14:creationId xmlns:p14="http://schemas.microsoft.com/office/powerpoint/2010/main" val="15511353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You can see the meaning of the type I and II errors and how to calculate them.</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83</a:t>
            </a:fld>
            <a:endParaRPr lang="ru-RU"/>
          </a:p>
        </p:txBody>
      </p:sp>
    </p:spTree>
    <p:extLst>
      <p:ext uri="{BB962C8B-B14F-4D97-AF65-F5344CB8AC3E}">
        <p14:creationId xmlns:p14="http://schemas.microsoft.com/office/powerpoint/2010/main" val="15596461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84</a:t>
            </a:fld>
            <a:endParaRPr lang="ru-RU"/>
          </a:p>
        </p:txBody>
      </p:sp>
    </p:spTree>
    <p:extLst>
      <p:ext uri="{BB962C8B-B14F-4D97-AF65-F5344CB8AC3E}">
        <p14:creationId xmlns:p14="http://schemas.microsoft.com/office/powerpoint/2010/main" val="40688126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85</a:t>
            </a:fld>
            <a:endParaRPr lang="ru-RU"/>
          </a:p>
        </p:txBody>
      </p:sp>
    </p:spTree>
    <p:extLst>
      <p:ext uri="{BB962C8B-B14F-4D97-AF65-F5344CB8AC3E}">
        <p14:creationId xmlns:p14="http://schemas.microsoft.com/office/powerpoint/2010/main" val="37831952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confidence intervals method was introduced by </a:t>
            </a:r>
            <a:r>
              <a:rPr lang="en-US" sz="1200" kern="1200" dirty="0" err="1" smtClean="0">
                <a:solidFill>
                  <a:schemeClr val="tx1"/>
                </a:solidFill>
                <a:effectLst/>
                <a:latin typeface="Arial" charset="0"/>
                <a:ea typeface="+mn-ea"/>
                <a:cs typeface="+mn-cs"/>
              </a:rPr>
              <a:t>Kornfeld</a:t>
            </a:r>
            <a:r>
              <a:rPr lang="en-US" sz="1200" kern="1200" dirty="0" smtClean="0">
                <a:solidFill>
                  <a:schemeClr val="tx1"/>
                </a:solidFill>
                <a:effectLst/>
                <a:latin typeface="Arial" charset="0"/>
                <a:ea typeface="+mn-ea"/>
                <a:cs typeface="+mn-cs"/>
              </a:rPr>
              <a:t> in Russian and later by </a:t>
            </a:r>
            <a:r>
              <a:rPr lang="en-US" sz="1200" kern="1200" dirty="0" err="1" smtClean="0">
                <a:solidFill>
                  <a:schemeClr val="tx1"/>
                </a:solidFill>
                <a:effectLst/>
                <a:latin typeface="Arial" charset="0"/>
                <a:ea typeface="+mn-ea"/>
                <a:cs typeface="+mn-cs"/>
              </a:rPr>
              <a:t>Strellen</a:t>
            </a:r>
            <a:r>
              <a:rPr lang="en-US" sz="1200" kern="1200" dirty="0" smtClean="0">
                <a:solidFill>
                  <a:schemeClr val="tx1"/>
                </a:solidFill>
                <a:effectLst/>
                <a:latin typeface="Arial" charset="0"/>
                <a:ea typeface="+mn-ea"/>
                <a:cs typeface="+mn-cs"/>
              </a:rPr>
              <a:t> in English. This is just the comparison of </a:t>
            </a:r>
            <a:r>
              <a:rPr lang="en-US" sz="1200" kern="1200" dirty="0" err="1" smtClean="0">
                <a:solidFill>
                  <a:schemeClr val="tx1"/>
                </a:solidFill>
                <a:effectLst/>
                <a:latin typeface="Arial" charset="0"/>
                <a:ea typeface="+mn-ea"/>
                <a:cs typeface="+mn-cs"/>
              </a:rPr>
              <a:t>Kornfeld</a:t>
            </a:r>
            <a:r>
              <a:rPr lang="en-US" sz="1200" kern="1200" dirty="0" smtClean="0">
                <a:solidFill>
                  <a:schemeClr val="tx1"/>
                </a:solidFill>
                <a:effectLst/>
                <a:latin typeface="Arial" charset="0"/>
                <a:ea typeface="+mn-ea"/>
                <a:cs typeface="+mn-cs"/>
              </a:rPr>
              <a:t> and </a:t>
            </a:r>
            <a:r>
              <a:rPr lang="en-US" sz="1200" kern="1200" dirty="0" err="1" smtClean="0">
                <a:solidFill>
                  <a:schemeClr val="tx1"/>
                </a:solidFill>
                <a:effectLst/>
                <a:latin typeface="Arial" charset="0"/>
                <a:ea typeface="+mn-ea"/>
                <a:cs typeface="+mn-cs"/>
              </a:rPr>
              <a:t>Strellen</a:t>
            </a:r>
            <a:r>
              <a:rPr lang="en-US" sz="1200" kern="1200" dirty="0" smtClean="0">
                <a:solidFill>
                  <a:schemeClr val="tx1"/>
                </a:solidFill>
                <a:effectLst/>
                <a:latin typeface="Arial" charset="0"/>
                <a:ea typeface="+mn-ea"/>
                <a:cs typeface="+mn-cs"/>
              </a:rPr>
              <a:t> ideas.</a:t>
            </a:r>
          </a:p>
          <a:p>
            <a:r>
              <a:rPr lang="en-US" sz="1200" kern="1200" dirty="0" smtClean="0">
                <a:solidFill>
                  <a:schemeClr val="tx1"/>
                </a:solidFill>
                <a:effectLst/>
                <a:latin typeface="Arial" charset="0"/>
                <a:ea typeface="+mn-ea"/>
                <a:cs typeface="+mn-cs"/>
              </a:rPr>
              <a:t>You can see the similar formulas and results: </a:t>
            </a:r>
            <a:r>
              <a:rPr lang="en-US" sz="1200" kern="1200" dirty="0" err="1" smtClean="0">
                <a:solidFill>
                  <a:schemeClr val="tx1"/>
                </a:solidFill>
                <a:effectLst/>
                <a:latin typeface="Arial" charset="0"/>
                <a:ea typeface="+mn-ea"/>
                <a:cs typeface="+mn-cs"/>
              </a:rPr>
              <a:t>Kornfeld</a:t>
            </a:r>
            <a:r>
              <a:rPr lang="en-US" sz="1200" kern="1200" dirty="0" smtClean="0">
                <a:solidFill>
                  <a:schemeClr val="tx1"/>
                </a:solidFill>
                <a:effectLst/>
                <a:latin typeface="Arial" charset="0"/>
                <a:ea typeface="+mn-ea"/>
                <a:cs typeface="+mn-cs"/>
              </a:rPr>
              <a:t> sorts sample values by ascending, that is why X1 is the minimum and </a:t>
            </a:r>
            <a:r>
              <a:rPr lang="en-US" sz="1200" kern="1200" dirty="0" err="1" smtClean="0">
                <a:solidFill>
                  <a:schemeClr val="tx1"/>
                </a:solidFill>
                <a:effectLst/>
                <a:latin typeface="Arial" charset="0"/>
                <a:ea typeface="+mn-ea"/>
                <a:cs typeface="+mn-cs"/>
              </a:rPr>
              <a:t>Xn</a:t>
            </a:r>
            <a:r>
              <a:rPr lang="en-US" sz="1200" kern="1200" dirty="0" smtClean="0">
                <a:solidFill>
                  <a:schemeClr val="tx1"/>
                </a:solidFill>
                <a:effectLst/>
                <a:latin typeface="Arial" charset="0"/>
                <a:ea typeface="+mn-ea"/>
                <a:cs typeface="+mn-cs"/>
              </a:rPr>
              <a:t> is the maximum. </a:t>
            </a:r>
            <a:r>
              <a:rPr lang="en-US" sz="1200" kern="1200" dirty="0" err="1" smtClean="0">
                <a:solidFill>
                  <a:schemeClr val="tx1"/>
                </a:solidFill>
                <a:effectLst/>
                <a:latin typeface="Arial" charset="0"/>
                <a:ea typeface="+mn-ea"/>
                <a:cs typeface="+mn-cs"/>
              </a:rPr>
              <a:t>Strellen</a:t>
            </a:r>
            <a:r>
              <a:rPr lang="en-US" sz="1200" kern="1200" dirty="0" smtClean="0">
                <a:solidFill>
                  <a:schemeClr val="tx1"/>
                </a:solidFill>
                <a:effectLst/>
                <a:latin typeface="Arial" charset="0"/>
                <a:ea typeface="+mn-ea"/>
                <a:cs typeface="+mn-cs"/>
              </a:rPr>
              <a:t> gets straight the maximum and the minimum.</a:t>
            </a:r>
          </a:p>
          <a:p>
            <a:r>
              <a:rPr lang="en-US" sz="1200" kern="1200" dirty="0" smtClean="0">
                <a:solidFill>
                  <a:schemeClr val="tx1"/>
                </a:solidFill>
                <a:effectLst/>
                <a:latin typeface="Arial" charset="0"/>
                <a:ea typeface="+mn-ea"/>
                <a:cs typeface="+mn-cs"/>
              </a:rPr>
              <a:t>Formulas with the confidence intervals are the same.</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86</a:t>
            </a:fld>
            <a:endParaRPr lang="ru-RU"/>
          </a:p>
        </p:txBody>
      </p:sp>
    </p:spTree>
    <p:extLst>
      <p:ext uri="{BB962C8B-B14F-4D97-AF65-F5344CB8AC3E}">
        <p14:creationId xmlns:p14="http://schemas.microsoft.com/office/powerpoint/2010/main" val="21374774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87</a:t>
            </a:fld>
            <a:endParaRPr lang="ru-RU"/>
          </a:p>
        </p:txBody>
      </p:sp>
    </p:spTree>
    <p:extLst>
      <p:ext uri="{BB962C8B-B14F-4D97-AF65-F5344CB8AC3E}">
        <p14:creationId xmlns:p14="http://schemas.microsoft.com/office/powerpoint/2010/main" val="16646398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Here you can see the reasons of interruption to System Management Mode, there are signals from Thermal Sensor, RTC alarm, using USB devices instead of COM, like COM keyboard and mouse.</a:t>
            </a:r>
            <a:endParaRPr lang="en-US" dirty="0"/>
          </a:p>
        </p:txBody>
      </p:sp>
      <p:sp>
        <p:nvSpPr>
          <p:cNvPr id="4" name="Slide Number Placeholder 3"/>
          <p:cNvSpPr>
            <a:spLocks noGrp="1"/>
          </p:cNvSpPr>
          <p:nvPr>
            <p:ph type="sldNum" sz="quarter" idx="10"/>
          </p:nvPr>
        </p:nvSpPr>
        <p:spPr/>
        <p:txBody>
          <a:bodyPr/>
          <a:lstStyle/>
          <a:p>
            <a:fld id="{854644CD-5E38-47C8-BB68-ECD398C92431}" type="slidenum">
              <a:rPr lang="ru-RU" smtClean="0"/>
              <a:pPr/>
              <a:t>88</a:t>
            </a:fld>
            <a:endParaRPr lang="ru-RU"/>
          </a:p>
        </p:txBody>
      </p:sp>
    </p:spTree>
    <p:extLst>
      <p:ext uri="{BB962C8B-B14F-4D97-AF65-F5344CB8AC3E}">
        <p14:creationId xmlns:p14="http://schemas.microsoft.com/office/powerpoint/2010/main" val="11158912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These are the ways how to debug a hypervisor.</a:t>
            </a:r>
          </a:p>
          <a:p>
            <a:pPr marL="228600" lvl="0" indent="-228600">
              <a:buFont typeface="+mj-lt"/>
              <a:buAutoNum type="arabicPeriod"/>
            </a:pPr>
            <a:r>
              <a:rPr lang="en-US" sz="1200" kern="1200" dirty="0" smtClean="0">
                <a:solidFill>
                  <a:schemeClr val="tx1"/>
                </a:solidFill>
                <a:effectLst/>
                <a:latin typeface="Arial" charset="0"/>
                <a:ea typeface="+mn-ea"/>
                <a:cs typeface="+mn-cs"/>
              </a:rPr>
              <a:t>To debug a hypervisor driver we can use </a:t>
            </a:r>
            <a:r>
              <a:rPr lang="en-US" sz="1200" kern="1200" dirty="0" err="1" smtClean="0">
                <a:solidFill>
                  <a:schemeClr val="tx1"/>
                </a:solidFill>
                <a:effectLst/>
                <a:latin typeface="Arial" charset="0"/>
                <a:ea typeface="+mn-ea"/>
                <a:cs typeface="+mn-cs"/>
              </a:rPr>
              <a:t>Vmware</a:t>
            </a:r>
            <a:r>
              <a:rPr lang="en-US" sz="1200" kern="1200" dirty="0" smtClean="0">
                <a:solidFill>
                  <a:schemeClr val="tx1"/>
                </a:solidFill>
                <a:effectLst/>
                <a:latin typeface="Arial" charset="0"/>
                <a:ea typeface="+mn-ea"/>
                <a:cs typeface="+mn-cs"/>
              </a:rPr>
              <a:t> with kernel debugger </a:t>
            </a:r>
            <a:r>
              <a:rPr lang="en-US" sz="1200" kern="1200" dirty="0" err="1" smtClean="0">
                <a:solidFill>
                  <a:schemeClr val="tx1"/>
                </a:solidFill>
                <a:effectLst/>
                <a:latin typeface="Arial" charset="0"/>
                <a:ea typeface="+mn-ea"/>
                <a:cs typeface="+mn-cs"/>
              </a:rPr>
              <a:t>WinDbg</a:t>
            </a:r>
            <a:r>
              <a:rPr lang="en-US" sz="1200" kern="1200" dirty="0" smtClean="0">
                <a:solidFill>
                  <a:schemeClr val="tx1"/>
                </a:solidFill>
                <a:effectLst/>
                <a:latin typeface="Arial" charset="0"/>
                <a:ea typeface="+mn-ea"/>
                <a:cs typeface="+mn-cs"/>
              </a:rPr>
              <a:t>.</a:t>
            </a:r>
          </a:p>
          <a:p>
            <a:pPr marL="228600" lvl="0" indent="-228600">
              <a:buFont typeface="+mj-lt"/>
              <a:buAutoNum type="arabicPeriod"/>
            </a:pPr>
            <a:r>
              <a:rPr lang="en-US" sz="1200" kern="1200" dirty="0" smtClean="0">
                <a:solidFill>
                  <a:schemeClr val="tx1"/>
                </a:solidFill>
                <a:effectLst/>
                <a:latin typeface="Arial" charset="0"/>
                <a:ea typeface="+mn-ea"/>
                <a:cs typeface="+mn-cs"/>
              </a:rPr>
              <a:t>We can also apply hardware emulator </a:t>
            </a:r>
            <a:r>
              <a:rPr lang="en-US" sz="1200" kern="1200" dirty="0" err="1" smtClean="0">
                <a:solidFill>
                  <a:schemeClr val="tx1"/>
                </a:solidFill>
                <a:effectLst/>
                <a:latin typeface="Arial" charset="0"/>
                <a:ea typeface="+mn-ea"/>
                <a:cs typeface="+mn-cs"/>
              </a:rPr>
              <a:t>Bochs</a:t>
            </a:r>
            <a:r>
              <a:rPr lang="en-US" sz="1200" kern="1200" dirty="0" smtClean="0">
                <a:solidFill>
                  <a:schemeClr val="tx1"/>
                </a:solidFill>
                <a:effectLst/>
                <a:latin typeface="Arial" charset="0"/>
                <a:ea typeface="+mn-ea"/>
                <a:cs typeface="+mn-cs"/>
              </a:rPr>
              <a:t> ("box") or AMD </a:t>
            </a:r>
            <a:r>
              <a:rPr lang="en-US" sz="1200" kern="1200" dirty="0" err="1" smtClean="0">
                <a:solidFill>
                  <a:schemeClr val="tx1"/>
                </a:solidFill>
                <a:effectLst/>
                <a:latin typeface="Arial" charset="0"/>
                <a:ea typeface="+mn-ea"/>
                <a:cs typeface="+mn-cs"/>
              </a:rPr>
              <a:t>SimNow</a:t>
            </a:r>
            <a:r>
              <a:rPr lang="en-US" sz="1200" kern="1200" dirty="0" smtClean="0">
                <a:solidFill>
                  <a:schemeClr val="tx1"/>
                </a:solidFill>
                <a:effectLst/>
                <a:latin typeface="Arial" charset="0"/>
                <a:ea typeface="+mn-ea"/>
                <a:cs typeface="+mn-cs"/>
              </a:rPr>
              <a:t> and their own debuggers.</a:t>
            </a:r>
          </a:p>
          <a:p>
            <a:pPr marL="228600" lvl="0" indent="-228600">
              <a:buFont typeface="+mj-lt"/>
              <a:buAutoNum type="arabicPeriod"/>
            </a:pPr>
            <a:r>
              <a:rPr lang="en-US" sz="1200" kern="1200" dirty="0" smtClean="0">
                <a:solidFill>
                  <a:schemeClr val="tx1"/>
                </a:solidFill>
                <a:effectLst/>
                <a:latin typeface="Arial" charset="0"/>
                <a:ea typeface="+mn-ea"/>
                <a:cs typeface="+mn-cs"/>
              </a:rPr>
              <a:t>It is possible to use classical approach with </a:t>
            </a:r>
            <a:r>
              <a:rPr lang="en-US" sz="1200" kern="1200" dirty="0" err="1" smtClean="0">
                <a:solidFill>
                  <a:schemeClr val="tx1"/>
                </a:solidFill>
                <a:effectLst/>
                <a:latin typeface="Arial" charset="0"/>
                <a:ea typeface="+mn-ea"/>
                <a:cs typeface="+mn-cs"/>
              </a:rPr>
              <a:t>DbgPrint</a:t>
            </a:r>
            <a:r>
              <a:rPr lang="en-US" sz="1200" kern="1200" dirty="0" smtClean="0">
                <a:solidFill>
                  <a:schemeClr val="tx1"/>
                </a:solidFill>
                <a:effectLst/>
                <a:latin typeface="Arial" charset="0"/>
                <a:ea typeface="+mn-ea"/>
                <a:cs typeface="+mn-cs"/>
              </a:rPr>
              <a:t> messages and </a:t>
            </a:r>
            <a:r>
              <a:rPr lang="en-US" sz="1200" kern="1200" dirty="0" err="1" smtClean="0">
                <a:solidFill>
                  <a:schemeClr val="tx1"/>
                </a:solidFill>
                <a:effectLst/>
                <a:latin typeface="Arial" charset="0"/>
                <a:ea typeface="+mn-ea"/>
                <a:cs typeface="+mn-cs"/>
              </a:rPr>
              <a:t>DbgView</a:t>
            </a:r>
            <a:r>
              <a:rPr lang="en-US" sz="1200" kern="1200" dirty="0" smtClean="0">
                <a:solidFill>
                  <a:schemeClr val="tx1"/>
                </a:solidFill>
                <a:effectLst/>
                <a:latin typeface="Arial" charset="0"/>
                <a:ea typeface="+mn-ea"/>
                <a:cs typeface="+mn-cs"/>
              </a:rPr>
              <a:t> to collect it. This approach is appropriate more for demonstration not for debugging. </a:t>
            </a:r>
          </a:p>
          <a:p>
            <a:pPr marL="228600" lvl="0" indent="-228600">
              <a:buFont typeface="+mj-lt"/>
              <a:buAutoNum type="arabicPeriod"/>
            </a:pPr>
            <a:r>
              <a:rPr lang="en-US" sz="1200" kern="1200" dirty="0" smtClean="0">
                <a:solidFill>
                  <a:schemeClr val="tx1"/>
                </a:solidFill>
                <a:effectLst/>
                <a:latin typeface="Arial" charset="0"/>
                <a:ea typeface="+mn-ea"/>
                <a:cs typeface="+mn-cs"/>
              </a:rPr>
              <a:t>Another approach which is used in </a:t>
            </a:r>
            <a:r>
              <a:rPr lang="en-US" sz="1200" kern="1200" dirty="0" err="1" smtClean="0">
                <a:solidFill>
                  <a:schemeClr val="tx1"/>
                </a:solidFill>
                <a:effectLst/>
                <a:latin typeface="Arial" charset="0"/>
                <a:ea typeface="+mn-ea"/>
                <a:cs typeface="+mn-cs"/>
              </a:rPr>
              <a:t>BluePill</a:t>
            </a:r>
            <a:r>
              <a:rPr lang="en-US" sz="1200" kern="1200" dirty="0" smtClean="0">
                <a:solidFill>
                  <a:schemeClr val="tx1"/>
                </a:solidFill>
                <a:effectLst/>
                <a:latin typeface="Arial" charset="0"/>
                <a:ea typeface="+mn-ea"/>
                <a:cs typeface="+mn-cs"/>
              </a:rPr>
              <a:t> is to send debug messages to COM port.</a:t>
            </a:r>
          </a:p>
          <a:p>
            <a:pPr marL="228600" indent="-228600">
              <a:buFont typeface="+mj-lt"/>
              <a:buAutoNum type="arabicPeriod"/>
            </a:pPr>
            <a:r>
              <a:rPr lang="en-US" sz="1200" kern="1200" dirty="0" smtClean="0">
                <a:solidFill>
                  <a:schemeClr val="tx1"/>
                </a:solidFill>
                <a:effectLst/>
                <a:latin typeface="Arial" charset="0"/>
                <a:ea typeface="+mn-ea"/>
                <a:cs typeface="+mn-cs"/>
              </a:rPr>
              <a:t>The last method is to use “Debug PCI Card” to see, for example POST BIOS messages.</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89</a:t>
            </a:fld>
            <a:endParaRPr lang="ru-RU"/>
          </a:p>
        </p:txBody>
      </p:sp>
    </p:spTree>
    <p:extLst>
      <p:ext uri="{BB962C8B-B14F-4D97-AF65-F5344CB8AC3E}">
        <p14:creationId xmlns:p14="http://schemas.microsoft.com/office/powerpoint/2010/main" val="292794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But the situation is changing: the vast majority of computers which have been sold in the last 10 years definitely have a CPU — a processor with “hardware virtualization technology {T-E-K-</a:t>
            </a:r>
            <a:r>
              <a:rPr lang="en-US" sz="1200" kern="1200" dirty="0" err="1" smtClean="0">
                <a:solidFill>
                  <a:schemeClr val="tx1"/>
                </a:solidFill>
                <a:effectLst/>
                <a:latin typeface="Arial" charset="0"/>
                <a:ea typeface="+mn-ea"/>
                <a:cs typeface="+mn-cs"/>
              </a:rPr>
              <a:t>nologi</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For Intel processors this technology is called VT-X, and for AMD processors it’s called AMD-V.</a:t>
            </a:r>
          </a:p>
          <a:p>
            <a:r>
              <a:rPr lang="en-US" sz="1200" kern="1200" dirty="0" smtClean="0">
                <a:solidFill>
                  <a:schemeClr val="tx1"/>
                </a:solidFill>
                <a:effectLst/>
                <a:latin typeface="Arial" charset="0"/>
                <a:ea typeface="+mn-ea"/>
                <a:cs typeface="+mn-cs"/>
              </a:rPr>
              <a:t>Today we will focus on Intel processors, but all my ideas work well on AMD CPU as well.</a:t>
            </a:r>
          </a:p>
          <a:p>
            <a:r>
              <a:rPr lang="en-US" sz="1200" kern="1200" dirty="0" smtClean="0">
                <a:solidFill>
                  <a:schemeClr val="tx1"/>
                </a:solidFill>
                <a:effectLst/>
                <a:latin typeface="Arial" charset="0"/>
                <a:ea typeface="+mn-ea"/>
                <a:cs typeface="+mn-cs"/>
              </a:rPr>
              <a:t>Hardware virtualization technology provides a mechanism to put </a:t>
            </a:r>
            <a:r>
              <a:rPr lang="en-US" sz="1200" b="1" u="sng" kern="1200" dirty="0" smtClean="0">
                <a:solidFill>
                  <a:schemeClr val="tx1"/>
                </a:solidFill>
                <a:effectLst/>
                <a:latin typeface="Arial" charset="0"/>
                <a:ea typeface="+mn-ea"/>
                <a:cs typeface="+mn-cs"/>
              </a:rPr>
              <a:t>an</a:t>
            </a:r>
            <a:r>
              <a:rPr lang="en-US" sz="1200" kern="1200" dirty="0" smtClean="0">
                <a:solidFill>
                  <a:schemeClr val="tx1"/>
                </a:solidFill>
                <a:effectLst/>
                <a:latin typeface="Arial" charset="0"/>
                <a:ea typeface="+mn-ea"/>
                <a:cs typeface="+mn-cs"/>
              </a:rPr>
              <a:t> intermediary between the operating system and the hardware.</a:t>
            </a:r>
            <a:endParaRPr lang="en-US" dirty="0"/>
          </a:p>
        </p:txBody>
      </p:sp>
      <p:sp>
        <p:nvSpPr>
          <p:cNvPr id="4" name="Номер слайда 3"/>
          <p:cNvSpPr>
            <a:spLocks noGrp="1"/>
          </p:cNvSpPr>
          <p:nvPr>
            <p:ph type="sldNum" sz="quarter" idx="10"/>
          </p:nvPr>
        </p:nvSpPr>
        <p:spPr/>
        <p:txBody>
          <a:bodyPr/>
          <a:lstStyle/>
          <a:p>
            <a:fld id="{854644CD-5E38-47C8-BB68-ECD398C92431}" type="slidenum">
              <a:rPr lang="ru-RU" smtClean="0"/>
              <a:pPr/>
              <a:t>9</a:t>
            </a:fld>
            <a:endParaRPr lang="ru-RU"/>
          </a:p>
        </p:txBody>
      </p:sp>
    </p:spTree>
    <p:extLst>
      <p:ext uri="{BB962C8B-B14F-4D97-AF65-F5344CB8AC3E}">
        <p14:creationId xmlns:p14="http://schemas.microsoft.com/office/powerpoint/2010/main" val="4257627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255" name="Rectangle 135"/>
          <p:cNvSpPr>
            <a:spLocks noGrp="1" noChangeArrowheads="1"/>
          </p:cNvSpPr>
          <p:nvPr>
            <p:ph type="ctrTitle" sz="quarter"/>
          </p:nvPr>
        </p:nvSpPr>
        <p:spPr>
          <a:xfrm>
            <a:off x="685800" y="1412875"/>
            <a:ext cx="7772400" cy="3311525"/>
          </a:xfrm>
        </p:spPr>
        <p:txBody>
          <a:bodyPr/>
          <a:lstStyle>
            <a:lvl1pPr>
              <a:defRPr>
                <a:solidFill>
                  <a:srgbClr val="CCCCFF"/>
                </a:solidFill>
              </a:defRPr>
            </a:lvl1pPr>
          </a:lstStyle>
          <a:p>
            <a:pPr lvl="0"/>
            <a:r>
              <a:rPr lang="ru-RU" noProof="0" smtClean="0"/>
              <a:t>Образец заголовка</a:t>
            </a:r>
          </a:p>
        </p:txBody>
      </p:sp>
      <p:sp>
        <p:nvSpPr>
          <p:cNvPr id="5256" name="Rectangle 136"/>
          <p:cNvSpPr>
            <a:spLocks noGrp="1" noChangeArrowheads="1"/>
          </p:cNvSpPr>
          <p:nvPr>
            <p:ph type="subTitle" sz="quarter" idx="1"/>
          </p:nvPr>
        </p:nvSpPr>
        <p:spPr>
          <a:xfrm>
            <a:off x="0" y="5084763"/>
            <a:ext cx="9144000" cy="1320800"/>
          </a:xfrm>
        </p:spPr>
        <p:txBody>
          <a:bodyPr/>
          <a:lstStyle>
            <a:lvl1pPr marL="0" indent="0" algn="ctr">
              <a:buFont typeface="Arial" charset="0"/>
              <a:buNone/>
              <a:defRPr sz="2400">
                <a:solidFill>
                  <a:srgbClr val="FFFFFF"/>
                </a:solidFill>
              </a:defRPr>
            </a:lvl1pPr>
          </a:lstStyle>
          <a:p>
            <a:pPr lvl="0"/>
            <a:r>
              <a:rPr lang="ru-RU" noProof="0" smtClean="0"/>
              <a:t>Образец подзаголовка</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fld id="{C37F8C71-637C-494F-A650-A78CA6F4DA2A}" type="slidenum">
              <a:rPr lang="ru-RU"/>
              <a:pPr/>
              <a:t>‹#›</a:t>
            </a:fld>
            <a:endParaRPr lang="ru-RU"/>
          </a:p>
        </p:txBody>
      </p:sp>
    </p:spTree>
    <p:extLst>
      <p:ext uri="{BB962C8B-B14F-4D97-AF65-F5344CB8AC3E}">
        <p14:creationId xmlns:p14="http://schemas.microsoft.com/office/powerpoint/2010/main" val="120078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96075" y="301625"/>
            <a:ext cx="2124075" cy="579437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323850" y="301625"/>
            <a:ext cx="6219825" cy="57943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fld id="{FFDC308C-CB71-424C-91B8-80A3B55A1A15}" type="slidenum">
              <a:rPr lang="ru-RU"/>
              <a:pPr/>
              <a:t>‹#›</a:t>
            </a:fld>
            <a:endParaRPr lang="ru-RU"/>
          </a:p>
        </p:txBody>
      </p:sp>
    </p:spTree>
    <p:extLst>
      <p:ext uri="{BB962C8B-B14F-4D97-AF65-F5344CB8AC3E}">
        <p14:creationId xmlns:p14="http://schemas.microsoft.com/office/powerpoint/2010/main" val="1197207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9330" name="Group 1026"/>
          <p:cNvGrpSpPr>
            <a:grpSpLocks/>
          </p:cNvGrpSpPr>
          <p:nvPr/>
        </p:nvGrpSpPr>
        <p:grpSpPr bwMode="auto">
          <a:xfrm>
            <a:off x="-3175" y="2438400"/>
            <a:ext cx="9147175" cy="1063625"/>
            <a:chOff x="-2" y="1536"/>
            <a:chExt cx="5762" cy="670"/>
          </a:xfrm>
        </p:grpSpPr>
        <p:grpSp>
          <p:nvGrpSpPr>
            <p:cNvPr id="99331" name="Group 1027"/>
            <p:cNvGrpSpPr>
              <a:grpSpLocks/>
            </p:cNvGrpSpPr>
            <p:nvPr/>
          </p:nvGrpSpPr>
          <p:grpSpPr bwMode="auto">
            <a:xfrm flipH="1">
              <a:off x="-2" y="1562"/>
              <a:ext cx="5762" cy="638"/>
              <a:chOff x="-2" y="1562"/>
              <a:chExt cx="5762" cy="638"/>
            </a:xfrm>
          </p:grpSpPr>
          <p:sp>
            <p:nvSpPr>
              <p:cNvPr id="99332" name="Freeform 1028"/>
              <p:cNvSpPr>
                <a:spLocks/>
              </p:cNvSpPr>
              <p:nvPr/>
            </p:nvSpPr>
            <p:spPr bwMode="ltGray">
              <a:xfrm rot="-5400000">
                <a:off x="2559" y="-993"/>
                <a:ext cx="624" cy="5745"/>
              </a:xfrm>
              <a:custGeom>
                <a:avLst/>
                <a:gdLst>
                  <a:gd name="T0" fmla="*/ 0 w 1000"/>
                  <a:gd name="T1" fmla="*/ 0 h 720"/>
                  <a:gd name="T2" fmla="*/ 0 w 1000"/>
                  <a:gd name="T3" fmla="*/ 720 h 720"/>
                  <a:gd name="T4" fmla="*/ 1000 w 1000"/>
                  <a:gd name="T5" fmla="*/ 720 h 720"/>
                  <a:gd name="T6" fmla="*/ 1000 w 1000"/>
                  <a:gd name="T7" fmla="*/ 0 h 720"/>
                  <a:gd name="T8" fmla="*/ 0 w 1000"/>
                  <a:gd name="T9" fmla="*/ 0 h 720"/>
                </a:gdLst>
                <a:ahLst/>
                <a:cxnLst>
                  <a:cxn ang="0">
                    <a:pos x="T0" y="T1"/>
                  </a:cxn>
                  <a:cxn ang="0">
                    <a:pos x="T2" y="T3"/>
                  </a:cxn>
                  <a:cxn ang="0">
                    <a:pos x="T4" y="T5"/>
                  </a:cxn>
                  <a:cxn ang="0">
                    <a:pos x="T6" y="T7"/>
                  </a:cxn>
                  <a:cxn ang="0">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33" name="Freeform 1029"/>
              <p:cNvSpPr>
                <a:spLocks/>
              </p:cNvSpPr>
              <p:nvPr/>
            </p:nvSpPr>
            <p:spPr bwMode="ltGray">
              <a:xfrm rot="-5400000">
                <a:off x="1323" y="1669"/>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34" name="Freeform 1030"/>
              <p:cNvSpPr>
                <a:spLocks/>
              </p:cNvSpPr>
              <p:nvPr/>
            </p:nvSpPr>
            <p:spPr bwMode="ltGray">
              <a:xfrm rot="-5400000">
                <a:off x="982" y="1669"/>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35" name="Freeform 1031"/>
              <p:cNvSpPr>
                <a:spLocks/>
              </p:cNvSpPr>
              <p:nvPr/>
            </p:nvSpPr>
            <p:spPr bwMode="ltGray">
              <a:xfrm rot="-5400000">
                <a:off x="-57" y="1752"/>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36" name="Freeform 1032"/>
              <p:cNvSpPr>
                <a:spLocks/>
              </p:cNvSpPr>
              <p:nvPr/>
            </p:nvSpPr>
            <p:spPr bwMode="ltGray">
              <a:xfrm rot="-5400000">
                <a:off x="664" y="1733"/>
                <a:ext cx="624" cy="294"/>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37" name="Freeform 1033"/>
              <p:cNvSpPr>
                <a:spLocks/>
              </p:cNvSpPr>
              <p:nvPr/>
            </p:nvSpPr>
            <p:spPr bwMode="ltGray">
              <a:xfrm rot="-5400000">
                <a:off x="442" y="1699"/>
                <a:ext cx="624" cy="362"/>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38" name="Freeform 1034"/>
              <p:cNvSpPr>
                <a:spLocks/>
              </p:cNvSpPr>
              <p:nvPr/>
            </p:nvSpPr>
            <p:spPr bwMode="ltGray">
              <a:xfrm rot="-5400000">
                <a:off x="156" y="1726"/>
                <a:ext cx="632" cy="315"/>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39" name="Freeform 1035"/>
              <p:cNvSpPr>
                <a:spLocks/>
              </p:cNvSpPr>
              <p:nvPr/>
            </p:nvSpPr>
            <p:spPr bwMode="ltGray">
              <a:xfrm rot="-5400000">
                <a:off x="3211" y="1664"/>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0" name="Freeform 1036"/>
              <p:cNvSpPr>
                <a:spLocks/>
              </p:cNvSpPr>
              <p:nvPr/>
            </p:nvSpPr>
            <p:spPr bwMode="ltGray">
              <a:xfrm rot="-5400000">
                <a:off x="2870" y="1664"/>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1" name="Freeform 1037"/>
              <p:cNvSpPr>
                <a:spLocks/>
              </p:cNvSpPr>
              <p:nvPr/>
            </p:nvSpPr>
            <p:spPr bwMode="ltGray">
              <a:xfrm rot="-5400000">
                <a:off x="1830" y="1747"/>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2" name="Freeform 1038"/>
              <p:cNvSpPr>
                <a:spLocks/>
              </p:cNvSpPr>
              <p:nvPr/>
            </p:nvSpPr>
            <p:spPr bwMode="ltGray">
              <a:xfrm rot="-5400000">
                <a:off x="2551" y="1728"/>
                <a:ext cx="624" cy="294"/>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3" name="Freeform 1039"/>
              <p:cNvSpPr>
                <a:spLocks/>
              </p:cNvSpPr>
              <p:nvPr/>
            </p:nvSpPr>
            <p:spPr bwMode="ltGray">
              <a:xfrm rot="-5400000">
                <a:off x="2330" y="1694"/>
                <a:ext cx="624" cy="361"/>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4" name="Freeform 1040"/>
              <p:cNvSpPr>
                <a:spLocks/>
              </p:cNvSpPr>
              <p:nvPr/>
            </p:nvSpPr>
            <p:spPr bwMode="ltGray">
              <a:xfrm rot="-5400000">
                <a:off x="2043" y="1721"/>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5" name="Freeform 1041"/>
              <p:cNvSpPr>
                <a:spLocks/>
              </p:cNvSpPr>
              <p:nvPr/>
            </p:nvSpPr>
            <p:spPr bwMode="ltGray">
              <a:xfrm rot="-5400000">
                <a:off x="4077" y="1669"/>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6" name="Freeform 1042"/>
              <p:cNvSpPr>
                <a:spLocks/>
              </p:cNvSpPr>
              <p:nvPr/>
            </p:nvSpPr>
            <p:spPr bwMode="ltGray">
              <a:xfrm rot="-5400000">
                <a:off x="3736" y="1669"/>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7" name="Freeform 1043"/>
              <p:cNvSpPr>
                <a:spLocks/>
              </p:cNvSpPr>
              <p:nvPr/>
            </p:nvSpPr>
            <p:spPr bwMode="ltGray">
              <a:xfrm rot="-5400000">
                <a:off x="4584" y="1747"/>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8" name="Freeform 1044"/>
              <p:cNvSpPr>
                <a:spLocks/>
              </p:cNvSpPr>
              <p:nvPr/>
            </p:nvSpPr>
            <p:spPr bwMode="ltGray">
              <a:xfrm>
                <a:off x="5469" y="1562"/>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Lst>
                <a:ahLst/>
                <a:cxnLst>
                  <a:cxn ang="0">
                    <a:pos x="T0" y="T1"/>
                  </a:cxn>
                  <a:cxn ang="0">
                    <a:pos x="T2" y="T3"/>
                  </a:cxn>
                  <a:cxn ang="0">
                    <a:pos x="T4" y="T5"/>
                  </a:cxn>
                  <a:cxn ang="0">
                    <a:pos x="T6" y="T7"/>
                  </a:cxn>
                  <a:cxn ang="0">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49" name="Freeform 1045"/>
              <p:cNvSpPr>
                <a:spLocks/>
              </p:cNvSpPr>
              <p:nvPr/>
            </p:nvSpPr>
            <p:spPr bwMode="ltGray">
              <a:xfrm rot="-5400000">
                <a:off x="5084" y="1694"/>
                <a:ext cx="624" cy="361"/>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9350" name="Freeform 1046"/>
              <p:cNvSpPr>
                <a:spLocks/>
              </p:cNvSpPr>
              <p:nvPr/>
            </p:nvSpPr>
            <p:spPr bwMode="ltGray">
              <a:xfrm rot="-5400000">
                <a:off x="4797" y="1721"/>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grpSp>
        <p:sp>
          <p:nvSpPr>
            <p:cNvPr id="99351" name="Freeform 1047"/>
            <p:cNvSpPr>
              <a:spLocks/>
            </p:cNvSpPr>
            <p:nvPr/>
          </p:nvSpPr>
          <p:spPr bwMode="ltGray">
            <a:xfrm flipH="1">
              <a:off x="-2" y="1536"/>
              <a:ext cx="5762" cy="412"/>
            </a:xfrm>
            <a:custGeom>
              <a:avLst/>
              <a:gdLst>
                <a:gd name="T0" fmla="*/ 0 w 5762"/>
                <a:gd name="T1" fmla="*/ 196 h 385"/>
                <a:gd name="T2" fmla="*/ 5762 w 5762"/>
                <a:gd name="T3" fmla="*/ 188 h 385"/>
                <a:gd name="T4" fmla="*/ 5762 w 5762"/>
                <a:gd name="T5" fmla="*/ 4 h 385"/>
                <a:gd name="T6" fmla="*/ 0 w 5762"/>
                <a:gd name="T7" fmla="*/ 0 h 385"/>
                <a:gd name="T8" fmla="*/ 0 w 5762"/>
                <a:gd name="T9" fmla="*/ 196 h 385"/>
              </a:gdLst>
              <a:ahLst/>
              <a:cxnLst>
                <a:cxn ang="0">
                  <a:pos x="T0" y="T1"/>
                </a:cxn>
                <a:cxn ang="0">
                  <a:pos x="T2" y="T3"/>
                </a:cxn>
                <a:cxn ang="0">
                  <a:pos x="T4" y="T5"/>
                </a:cxn>
                <a:cxn ang="0">
                  <a:pos x="T6" y="T7"/>
                </a:cxn>
                <a:cxn ang="0">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5400000" scaled="1"/>
            </a:gradFill>
            <a:ln>
              <a:noFill/>
            </a:ln>
            <a:effectLst/>
            <a:extLst>
              <a:ext uri="{91240B29-F687-4F45-9708-019B960494DF}">
                <a14:hiddenLine xmlns:a14="http://schemas.microsoft.com/office/drawing/2010/main" w="9525" cap="flat">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smtClean="0">
                <a:solidFill>
                  <a:srgbClr val="000000"/>
                </a:solidFill>
                <a:latin typeface="Times New Roman" charset="0"/>
              </a:endParaRPr>
            </a:p>
          </p:txBody>
        </p:sp>
        <p:sp>
          <p:nvSpPr>
            <p:cNvPr id="99352" name="Freeform 1048"/>
            <p:cNvSpPr>
              <a:spLocks/>
            </p:cNvSpPr>
            <p:nvPr/>
          </p:nvSpPr>
          <p:spPr bwMode="ltGray">
            <a:xfrm flipH="1">
              <a:off x="-2" y="2017"/>
              <a:ext cx="5761" cy="189"/>
            </a:xfrm>
            <a:custGeom>
              <a:avLst/>
              <a:gdLst>
                <a:gd name="T0" fmla="*/ 0 w 5761"/>
                <a:gd name="T1" fmla="*/ 28 h 189"/>
                <a:gd name="T2" fmla="*/ 5761 w 5761"/>
                <a:gd name="T3" fmla="*/ 0 h 189"/>
                <a:gd name="T4" fmla="*/ 5761 w 5761"/>
                <a:gd name="T5" fmla="*/ 189 h 189"/>
                <a:gd name="T6" fmla="*/ 1 w 5761"/>
                <a:gd name="T7" fmla="*/ 189 h 189"/>
                <a:gd name="T8" fmla="*/ 0 w 5761"/>
                <a:gd name="T9" fmla="*/ 28 h 189"/>
              </a:gdLst>
              <a:ahLst/>
              <a:cxnLst>
                <a:cxn ang="0">
                  <a:pos x="T0" y="T1"/>
                </a:cxn>
                <a:cxn ang="0">
                  <a:pos x="T2" y="T3"/>
                </a:cxn>
                <a:cxn ang="0">
                  <a:pos x="T4" y="T5"/>
                </a:cxn>
                <a:cxn ang="0">
                  <a:pos x="T6" y="T7"/>
                </a:cxn>
                <a:cxn ang="0">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5400000" scaled="1"/>
            </a:gradFill>
            <a:ln>
              <a:noFill/>
            </a:ln>
            <a:effectLst/>
            <a:extLst>
              <a:ext uri="{91240B29-F687-4F45-9708-019B960494DF}">
                <a14:hiddenLine xmlns:a14="http://schemas.microsoft.com/office/drawing/2010/main" w="9525" cap="flat">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smtClean="0">
                <a:solidFill>
                  <a:srgbClr val="000000"/>
                </a:solidFill>
                <a:latin typeface="Times New Roman" charset="0"/>
              </a:endParaRPr>
            </a:p>
          </p:txBody>
        </p:sp>
      </p:grpSp>
      <p:sp>
        <p:nvSpPr>
          <p:cNvPr id="99353" name="Rectangle 1049"/>
          <p:cNvSpPr>
            <a:spLocks noGrp="1" noChangeArrowheads="1"/>
          </p:cNvSpPr>
          <p:nvPr>
            <p:ph type="ctrTitle"/>
          </p:nvPr>
        </p:nvSpPr>
        <p:spPr>
          <a:xfrm>
            <a:off x="1173163" y="198438"/>
            <a:ext cx="7772400" cy="2286000"/>
          </a:xfrm>
        </p:spPr>
        <p:txBody>
          <a:bodyPr anchor="b">
            <a:spAutoFit/>
          </a:bodyPr>
          <a:lstStyle>
            <a:lvl1pPr>
              <a:defRPr sz="7200"/>
            </a:lvl1pPr>
          </a:lstStyle>
          <a:p>
            <a:pPr lvl="0"/>
            <a:r>
              <a:rPr lang="fr-FR" noProof="0" smtClean="0"/>
              <a:t>Cliquez pour modifier le style du titre du masque</a:t>
            </a:r>
          </a:p>
        </p:txBody>
      </p:sp>
      <p:sp>
        <p:nvSpPr>
          <p:cNvPr id="99354" name="Rectangle 1050"/>
          <p:cNvSpPr>
            <a:spLocks noGrp="1" noChangeArrowheads="1"/>
          </p:cNvSpPr>
          <p:nvPr>
            <p:ph type="subTitle" idx="1"/>
          </p:nvPr>
        </p:nvSpPr>
        <p:spPr>
          <a:xfrm>
            <a:off x="1166813" y="3886200"/>
            <a:ext cx="6400800" cy="1752600"/>
          </a:xfrm>
        </p:spPr>
        <p:txBody>
          <a:bodyPr/>
          <a:lstStyle>
            <a:lvl1pPr marL="0" indent="0">
              <a:buFont typeface="Wingdings" pitchFamily="2" charset="2"/>
              <a:buNone/>
              <a:defRPr sz="4000"/>
            </a:lvl1pPr>
          </a:lstStyle>
          <a:p>
            <a:pPr lvl="0"/>
            <a:r>
              <a:rPr lang="fr-FR" noProof="0" smtClean="0"/>
              <a:t>Cliquez pour modifier le style des sous-titres du masque</a:t>
            </a:r>
          </a:p>
        </p:txBody>
      </p:sp>
      <p:sp>
        <p:nvSpPr>
          <p:cNvPr id="99355" name="Rectangle 1051"/>
          <p:cNvSpPr>
            <a:spLocks noGrp="1" noChangeArrowheads="1"/>
          </p:cNvSpPr>
          <p:nvPr>
            <p:ph type="dt" sz="half" idx="2"/>
          </p:nvPr>
        </p:nvSpPr>
        <p:spPr>
          <a:xfrm>
            <a:off x="1166813" y="6248400"/>
            <a:ext cx="1905000" cy="457200"/>
          </a:xfrm>
        </p:spPr>
        <p:txBody>
          <a:bodyPr/>
          <a:lstStyle>
            <a:lvl1pPr>
              <a:defRPr>
                <a:solidFill>
                  <a:srgbClr val="000000"/>
                </a:solidFill>
              </a:defRPr>
            </a:lvl1pPr>
          </a:lstStyle>
          <a:p>
            <a:endParaRPr lang="fr-FR"/>
          </a:p>
        </p:txBody>
      </p:sp>
      <p:sp>
        <p:nvSpPr>
          <p:cNvPr id="99356" name="Rectangle 1052"/>
          <p:cNvSpPr>
            <a:spLocks noGrp="1" noChangeArrowheads="1"/>
          </p:cNvSpPr>
          <p:nvPr>
            <p:ph type="ftr" sz="quarter" idx="3"/>
          </p:nvPr>
        </p:nvSpPr>
        <p:spPr/>
        <p:txBody>
          <a:bodyPr/>
          <a:lstStyle>
            <a:lvl1pPr>
              <a:defRPr>
                <a:solidFill>
                  <a:srgbClr val="000000"/>
                </a:solidFill>
              </a:defRPr>
            </a:lvl1pPr>
          </a:lstStyle>
          <a:p>
            <a:endParaRPr lang="fr-FR"/>
          </a:p>
        </p:txBody>
      </p:sp>
      <p:sp>
        <p:nvSpPr>
          <p:cNvPr id="99357" name="Rectangle 1053"/>
          <p:cNvSpPr>
            <a:spLocks noGrp="1" noChangeArrowheads="1"/>
          </p:cNvSpPr>
          <p:nvPr>
            <p:ph type="sldNum" sz="quarter" idx="4"/>
          </p:nvPr>
        </p:nvSpPr>
        <p:spPr/>
        <p:txBody>
          <a:bodyPr/>
          <a:lstStyle>
            <a:lvl1pPr>
              <a:defRPr>
                <a:solidFill>
                  <a:srgbClr val="000000"/>
                </a:solidFill>
              </a:defRPr>
            </a:lvl1pPr>
          </a:lstStyle>
          <a:p>
            <a:fld id="{298835C1-B135-4D09-B4B3-EE908D5AAA59}" type="slidenum">
              <a:rPr lang="fr-FR"/>
              <a:pPr/>
              <a:t>‹#›</a:t>
            </a:fld>
            <a:endParaRPr lang="fr-FR"/>
          </a:p>
        </p:txBody>
      </p:sp>
    </p:spTree>
    <p:extLst>
      <p:ext uri="{BB962C8B-B14F-4D97-AF65-F5344CB8AC3E}">
        <p14:creationId xmlns:p14="http://schemas.microsoft.com/office/powerpoint/2010/main" val="1586390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fr-FR">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fr-FR">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ED059C5-ACCB-4D5B-BD54-FCCE9282BA93}"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3854536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fr-FR">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fr-FR">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FFC106E-4FDC-4D1F-A92F-5FE3C51BA5C2}"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1895632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fr-FR">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fr-FR">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B26D7B2-7D9A-4A78-A448-E01E08334186}"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273726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fr-FR">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fr-FR">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1E1A681C-89D8-428B-A3DE-6FAB6255C14D}"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2646398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fr-FR">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fr-FR">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784F45A-B46A-4C1E-B86F-AF944AF198E8}"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3326669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fr-FR">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fr-FR">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2E37028-B9B2-4A09-BCF8-939089622A0C}"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1654733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fr-FR">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fr-FR">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D601C56-A543-4A56-B38D-A2858357E1C9}"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3647816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Номер слайда 3"/>
          <p:cNvSpPr>
            <a:spLocks noGrp="1"/>
          </p:cNvSpPr>
          <p:nvPr>
            <p:ph type="sldNum" sz="quarter" idx="10"/>
          </p:nvPr>
        </p:nvSpPr>
        <p:spPr/>
        <p:txBody>
          <a:bodyPr/>
          <a:lstStyle>
            <a:lvl1pPr>
              <a:defRPr/>
            </a:lvl1pPr>
          </a:lstStyle>
          <a:p>
            <a:fld id="{7706F129-8A3F-42BE-AFCF-7BCAE9092276}" type="slidenum">
              <a:rPr lang="ru-RU"/>
              <a:pPr/>
              <a:t>‹#›</a:t>
            </a:fld>
            <a:endParaRPr lang="ru-RU"/>
          </a:p>
        </p:txBody>
      </p:sp>
    </p:spTree>
    <p:extLst>
      <p:ext uri="{BB962C8B-B14F-4D97-AF65-F5344CB8AC3E}">
        <p14:creationId xmlns:p14="http://schemas.microsoft.com/office/powerpoint/2010/main" val="3365596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fr-FR">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fr-FR">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23062A3-5565-4FB7-B467-2C58DFAF5959}"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1334802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fr-FR">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fr-FR">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97C1ADF-4F15-4D04-9391-2AA33CD25E98}"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459347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73163" y="457200"/>
            <a:ext cx="56769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fr-FR">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fr-FR">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1D376EE-BF8F-46DC-A629-641CF665B15F}" type="slidenum">
              <a:rPr lang="fr-FR">
                <a:solidFill>
                  <a:srgbClr val="000000"/>
                </a:solidFill>
              </a:rPr>
              <a:pPr/>
              <a:t>‹#›</a:t>
            </a:fld>
            <a:endParaRPr lang="fr-FR">
              <a:solidFill>
                <a:srgbClr val="000000"/>
              </a:solidFill>
            </a:endParaRPr>
          </a:p>
        </p:txBody>
      </p:sp>
    </p:spTree>
    <p:extLst>
      <p:ext uri="{BB962C8B-B14F-4D97-AF65-F5344CB8AC3E}">
        <p14:creationId xmlns:p14="http://schemas.microsoft.com/office/powerpoint/2010/main" val="472700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Номер слайда 3"/>
          <p:cNvSpPr>
            <a:spLocks noGrp="1"/>
          </p:cNvSpPr>
          <p:nvPr>
            <p:ph type="sldNum" sz="quarter" idx="10"/>
          </p:nvPr>
        </p:nvSpPr>
        <p:spPr/>
        <p:txBody>
          <a:bodyPr/>
          <a:lstStyle>
            <a:lvl1pPr>
              <a:defRPr/>
            </a:lvl1pPr>
          </a:lstStyle>
          <a:p>
            <a:fld id="{D0B0873E-AE2F-4B17-A1EB-D0A53404083E}" type="slidenum">
              <a:rPr lang="ru-RU"/>
              <a:pPr/>
              <a:t>‹#›</a:t>
            </a:fld>
            <a:endParaRPr lang="ru-RU"/>
          </a:p>
        </p:txBody>
      </p:sp>
    </p:spTree>
    <p:extLst>
      <p:ext uri="{BB962C8B-B14F-4D97-AF65-F5344CB8AC3E}">
        <p14:creationId xmlns:p14="http://schemas.microsoft.com/office/powerpoint/2010/main" val="272740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323850" y="1412875"/>
            <a:ext cx="4135438"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11688" y="1412875"/>
            <a:ext cx="4137025" cy="468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Номер слайда 4"/>
          <p:cNvSpPr>
            <a:spLocks noGrp="1"/>
          </p:cNvSpPr>
          <p:nvPr>
            <p:ph type="sldNum" sz="quarter" idx="10"/>
          </p:nvPr>
        </p:nvSpPr>
        <p:spPr/>
        <p:txBody>
          <a:bodyPr/>
          <a:lstStyle>
            <a:lvl1pPr>
              <a:defRPr/>
            </a:lvl1pPr>
          </a:lstStyle>
          <a:p>
            <a:fld id="{6848E56B-94AC-417E-B592-243907C34098}" type="slidenum">
              <a:rPr lang="ru-RU"/>
              <a:pPr/>
              <a:t>‹#›</a:t>
            </a:fld>
            <a:endParaRPr lang="ru-RU"/>
          </a:p>
        </p:txBody>
      </p:sp>
    </p:spTree>
    <p:extLst>
      <p:ext uri="{BB962C8B-B14F-4D97-AF65-F5344CB8AC3E}">
        <p14:creationId xmlns:p14="http://schemas.microsoft.com/office/powerpoint/2010/main" val="53265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Номер слайда 6"/>
          <p:cNvSpPr>
            <a:spLocks noGrp="1"/>
          </p:cNvSpPr>
          <p:nvPr>
            <p:ph type="sldNum" sz="quarter" idx="10"/>
          </p:nvPr>
        </p:nvSpPr>
        <p:spPr/>
        <p:txBody>
          <a:bodyPr/>
          <a:lstStyle>
            <a:lvl1pPr>
              <a:defRPr/>
            </a:lvl1pPr>
          </a:lstStyle>
          <a:p>
            <a:fld id="{70F8C7C5-CE41-4AE3-8485-56F4787F9335}" type="slidenum">
              <a:rPr lang="ru-RU"/>
              <a:pPr/>
              <a:t>‹#›</a:t>
            </a:fld>
            <a:endParaRPr lang="ru-RU"/>
          </a:p>
        </p:txBody>
      </p:sp>
    </p:spTree>
    <p:extLst>
      <p:ext uri="{BB962C8B-B14F-4D97-AF65-F5344CB8AC3E}">
        <p14:creationId xmlns:p14="http://schemas.microsoft.com/office/powerpoint/2010/main" val="150295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Номер слайда 2"/>
          <p:cNvSpPr>
            <a:spLocks noGrp="1"/>
          </p:cNvSpPr>
          <p:nvPr>
            <p:ph type="sldNum" sz="quarter" idx="10"/>
          </p:nvPr>
        </p:nvSpPr>
        <p:spPr/>
        <p:txBody>
          <a:bodyPr/>
          <a:lstStyle>
            <a:lvl1pPr>
              <a:defRPr/>
            </a:lvl1pPr>
          </a:lstStyle>
          <a:p>
            <a:fld id="{0B7F4A37-79DC-4859-A620-301AAE9B3ABD}" type="slidenum">
              <a:rPr lang="ru-RU"/>
              <a:pPr/>
              <a:t>‹#›</a:t>
            </a:fld>
            <a:endParaRPr lang="ru-RU"/>
          </a:p>
        </p:txBody>
      </p:sp>
    </p:spTree>
    <p:extLst>
      <p:ext uri="{BB962C8B-B14F-4D97-AF65-F5344CB8AC3E}">
        <p14:creationId xmlns:p14="http://schemas.microsoft.com/office/powerpoint/2010/main" val="429807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Номер слайда 1"/>
          <p:cNvSpPr>
            <a:spLocks noGrp="1"/>
          </p:cNvSpPr>
          <p:nvPr>
            <p:ph type="sldNum" sz="quarter" idx="10"/>
          </p:nvPr>
        </p:nvSpPr>
        <p:spPr/>
        <p:txBody>
          <a:bodyPr/>
          <a:lstStyle>
            <a:lvl1pPr>
              <a:defRPr/>
            </a:lvl1pPr>
          </a:lstStyle>
          <a:p>
            <a:fld id="{17930B2C-C7EE-4F36-8537-A6FCD3937ACF}" type="slidenum">
              <a:rPr lang="ru-RU"/>
              <a:pPr/>
              <a:t>‹#›</a:t>
            </a:fld>
            <a:endParaRPr lang="ru-RU"/>
          </a:p>
        </p:txBody>
      </p:sp>
    </p:spTree>
    <p:extLst>
      <p:ext uri="{BB962C8B-B14F-4D97-AF65-F5344CB8AC3E}">
        <p14:creationId xmlns:p14="http://schemas.microsoft.com/office/powerpoint/2010/main" val="763529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омер слайда 4"/>
          <p:cNvSpPr>
            <a:spLocks noGrp="1"/>
          </p:cNvSpPr>
          <p:nvPr>
            <p:ph type="sldNum" sz="quarter" idx="10"/>
          </p:nvPr>
        </p:nvSpPr>
        <p:spPr/>
        <p:txBody>
          <a:bodyPr/>
          <a:lstStyle>
            <a:lvl1pPr>
              <a:defRPr/>
            </a:lvl1pPr>
          </a:lstStyle>
          <a:p>
            <a:fld id="{078039B7-79A8-470F-915F-C7668592C8C7}" type="slidenum">
              <a:rPr lang="ru-RU"/>
              <a:pPr/>
              <a:t>‹#›</a:t>
            </a:fld>
            <a:endParaRPr lang="ru-RU"/>
          </a:p>
        </p:txBody>
      </p:sp>
    </p:spTree>
    <p:extLst>
      <p:ext uri="{BB962C8B-B14F-4D97-AF65-F5344CB8AC3E}">
        <p14:creationId xmlns:p14="http://schemas.microsoft.com/office/powerpoint/2010/main" val="21522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Номер слайда 4"/>
          <p:cNvSpPr>
            <a:spLocks noGrp="1"/>
          </p:cNvSpPr>
          <p:nvPr>
            <p:ph type="sldNum" sz="quarter" idx="10"/>
          </p:nvPr>
        </p:nvSpPr>
        <p:spPr/>
        <p:txBody>
          <a:bodyPr/>
          <a:lstStyle>
            <a:lvl1pPr>
              <a:defRPr/>
            </a:lvl1pPr>
          </a:lstStyle>
          <a:p>
            <a:fld id="{73053B8A-2F72-46A0-BB2B-6328D00A0E22}" type="slidenum">
              <a:rPr lang="ru-RU"/>
              <a:pPr/>
              <a:t>‹#›</a:t>
            </a:fld>
            <a:endParaRPr lang="ru-RU"/>
          </a:p>
        </p:txBody>
      </p:sp>
    </p:spTree>
    <p:extLst>
      <p:ext uri="{BB962C8B-B14F-4D97-AF65-F5344CB8AC3E}">
        <p14:creationId xmlns:p14="http://schemas.microsoft.com/office/powerpoint/2010/main" val="3436533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233" name="Rectangle 137"/>
          <p:cNvSpPr>
            <a:spLocks noGrp="1" noChangeArrowheads="1"/>
          </p:cNvSpPr>
          <p:nvPr>
            <p:ph type="title"/>
          </p:nvPr>
        </p:nvSpPr>
        <p:spPr bwMode="auto">
          <a:xfrm>
            <a:off x="323850" y="301625"/>
            <a:ext cx="84963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4234" name="Rectangle 138"/>
          <p:cNvSpPr>
            <a:spLocks noGrp="1" noChangeArrowheads="1"/>
          </p:cNvSpPr>
          <p:nvPr>
            <p:ph type="body" idx="1"/>
          </p:nvPr>
        </p:nvSpPr>
        <p:spPr bwMode="auto">
          <a:xfrm>
            <a:off x="323850" y="1412875"/>
            <a:ext cx="8424863" cy="468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4237" name="Rectangle 141"/>
          <p:cNvSpPr>
            <a:spLocks noGrp="1" noChangeArrowheads="1"/>
          </p:cNvSpPr>
          <p:nvPr>
            <p:ph type="sldNum" sz="quarter" idx="4"/>
          </p:nvPr>
        </p:nvSpPr>
        <p:spPr bwMode="auto">
          <a:xfrm>
            <a:off x="3562350" y="6235700"/>
            <a:ext cx="1903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ctr">
              <a:defRPr sz="1400"/>
            </a:lvl1pPr>
          </a:lstStyle>
          <a:p>
            <a:fld id="{E1EFC5BA-734E-4144-A0B7-3C76FBA3CF2F}" type="slidenum">
              <a:rPr lang="ru-RU"/>
              <a:pPr/>
              <a:t>‹#›</a:t>
            </a:fld>
            <a:endParaRPr lang="ru-RU"/>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p:titleStyle>
    <p:bodyStyle>
      <a:lvl1pPr marL="342900" indent="-342900" algn="l" rtl="0" eaLnBrk="1" fontAlgn="base" hangingPunct="1">
        <a:spcBef>
          <a:spcPct val="20000"/>
        </a:spcBef>
        <a:spcAft>
          <a:spcPct val="0"/>
        </a:spcAft>
        <a:buClr>
          <a:srgbClr val="000099"/>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0099"/>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000099"/>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grpSp>
        <p:nvGrpSpPr>
          <p:cNvPr id="98306" name="Group 2"/>
          <p:cNvGrpSpPr>
            <a:grpSpLocks/>
          </p:cNvGrpSpPr>
          <p:nvPr/>
        </p:nvGrpSpPr>
        <p:grpSpPr bwMode="auto">
          <a:xfrm>
            <a:off x="0" y="-4763"/>
            <a:ext cx="1063625" cy="6858001"/>
            <a:chOff x="0" y="-3"/>
            <a:chExt cx="670" cy="4320"/>
          </a:xfrm>
        </p:grpSpPr>
        <p:grpSp>
          <p:nvGrpSpPr>
            <p:cNvPr id="98307" name="Group 3"/>
            <p:cNvGrpSpPr>
              <a:grpSpLocks/>
            </p:cNvGrpSpPr>
            <p:nvPr/>
          </p:nvGrpSpPr>
          <p:grpSpPr bwMode="auto">
            <a:xfrm rot="16200000" flipH="1">
              <a:off x="-1815" y="1838"/>
              <a:ext cx="4320" cy="638"/>
              <a:chOff x="-2" y="1562"/>
              <a:chExt cx="5762" cy="638"/>
            </a:xfrm>
          </p:grpSpPr>
          <p:sp>
            <p:nvSpPr>
              <p:cNvPr id="98308" name="Freeform 4"/>
              <p:cNvSpPr>
                <a:spLocks/>
              </p:cNvSpPr>
              <p:nvPr/>
            </p:nvSpPr>
            <p:spPr bwMode="ltGray">
              <a:xfrm rot="-5400000">
                <a:off x="2559" y="-993"/>
                <a:ext cx="624" cy="5745"/>
              </a:xfrm>
              <a:custGeom>
                <a:avLst/>
                <a:gdLst>
                  <a:gd name="T0" fmla="*/ 0 w 1000"/>
                  <a:gd name="T1" fmla="*/ 0 h 720"/>
                  <a:gd name="T2" fmla="*/ 0 w 1000"/>
                  <a:gd name="T3" fmla="*/ 720 h 720"/>
                  <a:gd name="T4" fmla="*/ 1000 w 1000"/>
                  <a:gd name="T5" fmla="*/ 720 h 720"/>
                  <a:gd name="T6" fmla="*/ 1000 w 1000"/>
                  <a:gd name="T7" fmla="*/ 0 h 720"/>
                  <a:gd name="T8" fmla="*/ 0 w 1000"/>
                  <a:gd name="T9" fmla="*/ 0 h 720"/>
                </a:gdLst>
                <a:ahLst/>
                <a:cxnLst>
                  <a:cxn ang="0">
                    <a:pos x="T0" y="T1"/>
                  </a:cxn>
                  <a:cxn ang="0">
                    <a:pos x="T2" y="T3"/>
                  </a:cxn>
                  <a:cxn ang="0">
                    <a:pos x="T4" y="T5"/>
                  </a:cxn>
                  <a:cxn ang="0">
                    <a:pos x="T6" y="T7"/>
                  </a:cxn>
                  <a:cxn ang="0">
                    <a:pos x="T8" y="T9"/>
                  </a:cxn>
                </a:cxnLst>
                <a:rect l="0" t="0" r="r" b="b"/>
                <a:pathLst>
                  <a:path w="1000" h="720">
                    <a:moveTo>
                      <a:pt x="0" y="0"/>
                    </a:moveTo>
                    <a:lnTo>
                      <a:pt x="0" y="720"/>
                    </a:lnTo>
                    <a:lnTo>
                      <a:pt x="1000" y="720"/>
                    </a:lnTo>
                    <a:lnTo>
                      <a:pt x="1000" y="0"/>
                    </a:lnTo>
                    <a:lnTo>
                      <a:pt x="0"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09" name="Freeform 5"/>
              <p:cNvSpPr>
                <a:spLocks/>
              </p:cNvSpPr>
              <p:nvPr/>
            </p:nvSpPr>
            <p:spPr bwMode="ltGray">
              <a:xfrm rot="-5400000">
                <a:off x="1323" y="1669"/>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0" name="Freeform 6"/>
              <p:cNvSpPr>
                <a:spLocks/>
              </p:cNvSpPr>
              <p:nvPr/>
            </p:nvSpPr>
            <p:spPr bwMode="ltGray">
              <a:xfrm rot="-5400000">
                <a:off x="982" y="1669"/>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1" name="Freeform 7"/>
              <p:cNvSpPr>
                <a:spLocks/>
              </p:cNvSpPr>
              <p:nvPr/>
            </p:nvSpPr>
            <p:spPr bwMode="ltGray">
              <a:xfrm rot="-5400000">
                <a:off x="-57" y="1752"/>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bg2"/>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2" name="Freeform 8"/>
              <p:cNvSpPr>
                <a:spLocks/>
              </p:cNvSpPr>
              <p:nvPr/>
            </p:nvSpPr>
            <p:spPr bwMode="ltGray">
              <a:xfrm rot="-5400000">
                <a:off x="664" y="1733"/>
                <a:ext cx="624" cy="294"/>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3" name="Freeform 9"/>
              <p:cNvSpPr>
                <a:spLocks/>
              </p:cNvSpPr>
              <p:nvPr/>
            </p:nvSpPr>
            <p:spPr bwMode="ltGray">
              <a:xfrm rot="-5400000">
                <a:off x="442" y="1699"/>
                <a:ext cx="624" cy="362"/>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4" name="Freeform 10"/>
              <p:cNvSpPr>
                <a:spLocks/>
              </p:cNvSpPr>
              <p:nvPr/>
            </p:nvSpPr>
            <p:spPr bwMode="ltGray">
              <a:xfrm rot="-5400000">
                <a:off x="156" y="1726"/>
                <a:ext cx="632" cy="315"/>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5" name="Freeform 11"/>
              <p:cNvSpPr>
                <a:spLocks/>
              </p:cNvSpPr>
              <p:nvPr/>
            </p:nvSpPr>
            <p:spPr bwMode="ltGray">
              <a:xfrm rot="-5400000">
                <a:off x="3211" y="1664"/>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bg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6" name="Freeform 12"/>
              <p:cNvSpPr>
                <a:spLocks/>
              </p:cNvSpPr>
              <p:nvPr/>
            </p:nvSpPr>
            <p:spPr bwMode="ltGray">
              <a:xfrm rot="-5400000">
                <a:off x="2870" y="1664"/>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7" name="Freeform 13"/>
              <p:cNvSpPr>
                <a:spLocks/>
              </p:cNvSpPr>
              <p:nvPr/>
            </p:nvSpPr>
            <p:spPr bwMode="ltGray">
              <a:xfrm rot="-5400000">
                <a:off x="1830" y="1747"/>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tx2"/>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8" name="Freeform 14"/>
              <p:cNvSpPr>
                <a:spLocks/>
              </p:cNvSpPr>
              <p:nvPr/>
            </p:nvSpPr>
            <p:spPr bwMode="ltGray">
              <a:xfrm rot="-5400000">
                <a:off x="2551" y="1728"/>
                <a:ext cx="624" cy="294"/>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520" y="317"/>
                      <a:pt x="624" y="272"/>
                    </a:cubicBezTo>
                    <a:lnTo>
                      <a:pt x="624" y="0"/>
                    </a:lnTo>
                    <a:cubicBezTo>
                      <a:pt x="240" y="42"/>
                      <a:pt x="130" y="0"/>
                      <a:pt x="0" y="0"/>
                    </a:cubicBez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19" name="Freeform 15"/>
              <p:cNvSpPr>
                <a:spLocks/>
              </p:cNvSpPr>
              <p:nvPr/>
            </p:nvSpPr>
            <p:spPr bwMode="ltGray">
              <a:xfrm rot="-5400000">
                <a:off x="2330" y="1694"/>
                <a:ext cx="624" cy="361"/>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20" name="Freeform 16"/>
              <p:cNvSpPr>
                <a:spLocks/>
              </p:cNvSpPr>
              <p:nvPr/>
            </p:nvSpPr>
            <p:spPr bwMode="ltGray">
              <a:xfrm rot="-5400000">
                <a:off x="2043" y="1721"/>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21" name="Freeform 17"/>
              <p:cNvSpPr>
                <a:spLocks/>
              </p:cNvSpPr>
              <p:nvPr/>
            </p:nvSpPr>
            <p:spPr bwMode="ltGray">
              <a:xfrm rot="-5400000">
                <a:off x="4077" y="1669"/>
                <a:ext cx="624" cy="421"/>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cubicBezTo>
                      <a:pt x="0" y="0"/>
                      <a:pt x="0" y="272"/>
                      <a:pt x="0" y="272"/>
                    </a:cubicBezTo>
                    <a:cubicBezTo>
                      <a:pt x="432" y="224"/>
                      <a:pt x="520" y="317"/>
                      <a:pt x="624" y="272"/>
                    </a:cubicBezTo>
                    <a:lnTo>
                      <a:pt x="624" y="0"/>
                    </a:lnTo>
                    <a:lnTo>
                      <a:pt x="0"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22" name="Freeform 18"/>
              <p:cNvSpPr>
                <a:spLocks/>
              </p:cNvSpPr>
              <p:nvPr/>
            </p:nvSpPr>
            <p:spPr bwMode="ltGray">
              <a:xfrm rot="-5400000">
                <a:off x="3736" y="1669"/>
                <a:ext cx="624" cy="422"/>
              </a:xfrm>
              <a:custGeom>
                <a:avLst/>
                <a:gdLst>
                  <a:gd name="T0" fmla="*/ 0 w 624"/>
                  <a:gd name="T1" fmla="*/ 0 h 317"/>
                  <a:gd name="T2" fmla="*/ 0 w 624"/>
                  <a:gd name="T3" fmla="*/ 272 h 317"/>
                  <a:gd name="T4" fmla="*/ 624 w 624"/>
                  <a:gd name="T5" fmla="*/ 272 h 317"/>
                  <a:gd name="T6" fmla="*/ 624 w 624"/>
                  <a:gd name="T7" fmla="*/ 0 h 317"/>
                  <a:gd name="T8" fmla="*/ 0 w 624"/>
                  <a:gd name="T9" fmla="*/ 0 h 317"/>
                </a:gdLst>
                <a:ahLst/>
                <a:cxnLst>
                  <a:cxn ang="0">
                    <a:pos x="T0" y="T1"/>
                  </a:cxn>
                  <a:cxn ang="0">
                    <a:pos x="T2" y="T3"/>
                  </a:cxn>
                  <a:cxn ang="0">
                    <a:pos x="T4" y="T5"/>
                  </a:cxn>
                  <a:cxn ang="0">
                    <a:pos x="T6" y="T7"/>
                  </a:cxn>
                  <a:cxn ang="0">
                    <a:pos x="T8" y="T9"/>
                  </a:cxn>
                </a:cxnLst>
                <a:rect l="0" t="0" r="r" b="b"/>
                <a:pathLst>
                  <a:path w="624" h="317">
                    <a:moveTo>
                      <a:pt x="0" y="0"/>
                    </a:moveTo>
                    <a:lnTo>
                      <a:pt x="0" y="272"/>
                    </a:lnTo>
                    <a:cubicBezTo>
                      <a:pt x="104" y="317"/>
                      <a:pt x="432" y="240"/>
                      <a:pt x="624" y="272"/>
                    </a:cubicBezTo>
                    <a:lnTo>
                      <a:pt x="624" y="0"/>
                    </a:lnTo>
                    <a:lnTo>
                      <a:pt x="0" y="0"/>
                    </a:ln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23" name="Freeform 19"/>
              <p:cNvSpPr>
                <a:spLocks/>
              </p:cNvSpPr>
              <p:nvPr/>
            </p:nvSpPr>
            <p:spPr bwMode="ltGray">
              <a:xfrm rot="-5400000">
                <a:off x="4584" y="1747"/>
                <a:ext cx="624" cy="255"/>
              </a:xfrm>
              <a:custGeom>
                <a:avLst/>
                <a:gdLst>
                  <a:gd name="T0" fmla="*/ 0 w 624"/>
                  <a:gd name="T1" fmla="*/ 53 h 370"/>
                  <a:gd name="T2" fmla="*/ 0 w 624"/>
                  <a:gd name="T3" fmla="*/ 325 h 370"/>
                  <a:gd name="T4" fmla="*/ 624 w 624"/>
                  <a:gd name="T5" fmla="*/ 325 h 370"/>
                  <a:gd name="T6" fmla="*/ 624 w 624"/>
                  <a:gd name="T7" fmla="*/ 53 h 370"/>
                  <a:gd name="T8" fmla="*/ 384 w 624"/>
                  <a:gd name="T9" fmla="*/ 8 h 370"/>
                  <a:gd name="T10" fmla="*/ 0 w 624"/>
                  <a:gd name="T11" fmla="*/ 53 h 370"/>
                </a:gdLst>
                <a:ahLst/>
                <a:cxnLst>
                  <a:cxn ang="0">
                    <a:pos x="T0" y="T1"/>
                  </a:cxn>
                  <a:cxn ang="0">
                    <a:pos x="T2" y="T3"/>
                  </a:cxn>
                  <a:cxn ang="0">
                    <a:pos x="T4" y="T5"/>
                  </a:cxn>
                  <a:cxn ang="0">
                    <a:pos x="T6" y="T7"/>
                  </a:cxn>
                  <a:cxn ang="0">
                    <a:pos x="T8" y="T9"/>
                  </a:cxn>
                  <a:cxn ang="0">
                    <a:pos x="T10" y="T11"/>
                  </a:cxn>
                </a:cxnLst>
                <a:rect l="0" t="0" r="r" b="b"/>
                <a:pathLst>
                  <a:path w="624" h="370">
                    <a:moveTo>
                      <a:pt x="0" y="53"/>
                    </a:moveTo>
                    <a:lnTo>
                      <a:pt x="0" y="325"/>
                    </a:lnTo>
                    <a:cubicBezTo>
                      <a:pt x="104" y="370"/>
                      <a:pt x="520" y="370"/>
                      <a:pt x="624" y="325"/>
                    </a:cubicBezTo>
                    <a:lnTo>
                      <a:pt x="624" y="53"/>
                    </a:lnTo>
                    <a:cubicBezTo>
                      <a:pt x="584" y="0"/>
                      <a:pt x="488" y="8"/>
                      <a:pt x="384" y="8"/>
                    </a:cubicBezTo>
                    <a:cubicBezTo>
                      <a:pt x="280" y="8"/>
                      <a:pt x="80" y="44"/>
                      <a:pt x="0" y="53"/>
                    </a:cubicBezTo>
                    <a:close/>
                  </a:path>
                </a:pathLst>
              </a:custGeom>
              <a:solidFill>
                <a:schemeClr val="folHlink"/>
              </a:solidFill>
              <a:ln>
                <a:noFill/>
              </a:ln>
              <a:extLst>
                <a:ext uri="{91240B29-F687-4F45-9708-019B960494DF}">
                  <a14:hiddenLine xmlns:a14="http://schemas.microsoft.com/office/drawing/2010/main" w="9525">
                    <a:solidFill>
                      <a:schemeClr val="tx2"/>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24" name="Freeform 20"/>
              <p:cNvSpPr>
                <a:spLocks/>
              </p:cNvSpPr>
              <p:nvPr/>
            </p:nvSpPr>
            <p:spPr bwMode="ltGray">
              <a:xfrm>
                <a:off x="5469" y="1562"/>
                <a:ext cx="291" cy="625"/>
              </a:xfrm>
              <a:custGeom>
                <a:avLst/>
                <a:gdLst>
                  <a:gd name="T0" fmla="*/ 0 w 291"/>
                  <a:gd name="T1" fmla="*/ 624 h 625"/>
                  <a:gd name="T2" fmla="*/ 291 w 291"/>
                  <a:gd name="T3" fmla="*/ 625 h 625"/>
                  <a:gd name="T4" fmla="*/ 291 w 291"/>
                  <a:gd name="T5" fmla="*/ 6 h 625"/>
                  <a:gd name="T6" fmla="*/ 0 w 291"/>
                  <a:gd name="T7" fmla="*/ 0 h 625"/>
                  <a:gd name="T8" fmla="*/ 0 w 291"/>
                  <a:gd name="T9" fmla="*/ 624 h 625"/>
                </a:gdLst>
                <a:ahLst/>
                <a:cxnLst>
                  <a:cxn ang="0">
                    <a:pos x="T0" y="T1"/>
                  </a:cxn>
                  <a:cxn ang="0">
                    <a:pos x="T2" y="T3"/>
                  </a:cxn>
                  <a:cxn ang="0">
                    <a:pos x="T4" y="T5"/>
                  </a:cxn>
                  <a:cxn ang="0">
                    <a:pos x="T6" y="T7"/>
                  </a:cxn>
                  <a:cxn ang="0">
                    <a:pos x="T8" y="T9"/>
                  </a:cxn>
                </a:cxnLst>
                <a:rect l="0" t="0" r="r" b="b"/>
                <a:pathLst>
                  <a:path w="291" h="625">
                    <a:moveTo>
                      <a:pt x="0" y="624"/>
                    </a:moveTo>
                    <a:lnTo>
                      <a:pt x="291" y="625"/>
                    </a:lnTo>
                    <a:lnTo>
                      <a:pt x="291" y="6"/>
                    </a:lnTo>
                    <a:lnTo>
                      <a:pt x="0" y="0"/>
                    </a:lnTo>
                    <a:cubicBezTo>
                      <a:pt x="39" y="384"/>
                      <a:pt x="0" y="494"/>
                      <a:pt x="0" y="624"/>
                    </a:cubicBezTo>
                    <a:close/>
                  </a:path>
                </a:pathLst>
              </a:custGeom>
              <a:solidFill>
                <a:schemeClr val="tx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25" name="Freeform 21"/>
              <p:cNvSpPr>
                <a:spLocks/>
              </p:cNvSpPr>
              <p:nvPr/>
            </p:nvSpPr>
            <p:spPr bwMode="ltGray">
              <a:xfrm rot="-5400000">
                <a:off x="5084" y="1694"/>
                <a:ext cx="624" cy="361"/>
              </a:xfrm>
              <a:custGeom>
                <a:avLst/>
                <a:gdLst>
                  <a:gd name="T0" fmla="*/ 0 w 624"/>
                  <a:gd name="T1" fmla="*/ 0 h 272"/>
                  <a:gd name="T2" fmla="*/ 0 w 624"/>
                  <a:gd name="T3" fmla="*/ 272 h 272"/>
                  <a:gd name="T4" fmla="*/ 240 w 624"/>
                  <a:gd name="T5" fmla="*/ 240 h 272"/>
                  <a:gd name="T6" fmla="*/ 624 w 624"/>
                  <a:gd name="T7" fmla="*/ 272 h 272"/>
                  <a:gd name="T8" fmla="*/ 624 w 624"/>
                  <a:gd name="T9" fmla="*/ 0 h 272"/>
                  <a:gd name="T10" fmla="*/ 0 w 624"/>
                  <a:gd name="T11" fmla="*/ 0 h 272"/>
                </a:gdLst>
                <a:ahLst/>
                <a:cxnLst>
                  <a:cxn ang="0">
                    <a:pos x="T0" y="T1"/>
                  </a:cxn>
                  <a:cxn ang="0">
                    <a:pos x="T2" y="T3"/>
                  </a:cxn>
                  <a:cxn ang="0">
                    <a:pos x="T4" y="T5"/>
                  </a:cxn>
                  <a:cxn ang="0">
                    <a:pos x="T6" y="T7"/>
                  </a:cxn>
                  <a:cxn ang="0">
                    <a:pos x="T8" y="T9"/>
                  </a:cxn>
                  <a:cxn ang="0">
                    <a:pos x="T10" y="T11"/>
                  </a:cxn>
                </a:cxnLst>
                <a:rect l="0" t="0" r="r" b="b"/>
                <a:pathLst>
                  <a:path w="624" h="272">
                    <a:moveTo>
                      <a:pt x="0" y="0"/>
                    </a:moveTo>
                    <a:cubicBezTo>
                      <a:pt x="0" y="0"/>
                      <a:pt x="0" y="272"/>
                      <a:pt x="0" y="272"/>
                    </a:cubicBezTo>
                    <a:cubicBezTo>
                      <a:pt x="96" y="240"/>
                      <a:pt x="136" y="240"/>
                      <a:pt x="240" y="240"/>
                    </a:cubicBezTo>
                    <a:cubicBezTo>
                      <a:pt x="344" y="240"/>
                      <a:pt x="528" y="272"/>
                      <a:pt x="624" y="272"/>
                    </a:cubicBezTo>
                    <a:lnTo>
                      <a:pt x="624" y="0"/>
                    </a:lnTo>
                    <a:lnTo>
                      <a:pt x="0"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sp>
            <p:nvSpPr>
              <p:cNvPr id="98326" name="Freeform 22"/>
              <p:cNvSpPr>
                <a:spLocks/>
              </p:cNvSpPr>
              <p:nvPr/>
            </p:nvSpPr>
            <p:spPr bwMode="ltGray">
              <a:xfrm rot="-5400000">
                <a:off x="4797" y="1721"/>
                <a:ext cx="632" cy="316"/>
              </a:xfrm>
              <a:custGeom>
                <a:avLst/>
                <a:gdLst>
                  <a:gd name="T0" fmla="*/ 8 w 632"/>
                  <a:gd name="T1" fmla="*/ 45 h 362"/>
                  <a:gd name="T2" fmla="*/ 8 w 632"/>
                  <a:gd name="T3" fmla="*/ 317 h 362"/>
                  <a:gd name="T4" fmla="*/ 248 w 632"/>
                  <a:gd name="T5" fmla="*/ 317 h 362"/>
                  <a:gd name="T6" fmla="*/ 632 w 632"/>
                  <a:gd name="T7" fmla="*/ 317 h 362"/>
                  <a:gd name="T8" fmla="*/ 632 w 632"/>
                  <a:gd name="T9" fmla="*/ 45 h 362"/>
                  <a:gd name="T10" fmla="*/ 104 w 632"/>
                  <a:gd name="T11" fmla="*/ 45 h 362"/>
                  <a:gd name="T12" fmla="*/ 8 w 632"/>
                  <a:gd name="T13" fmla="*/ 45 h 362"/>
                </a:gdLst>
                <a:ahLst/>
                <a:cxnLst>
                  <a:cxn ang="0">
                    <a:pos x="T0" y="T1"/>
                  </a:cxn>
                  <a:cxn ang="0">
                    <a:pos x="T2" y="T3"/>
                  </a:cxn>
                  <a:cxn ang="0">
                    <a:pos x="T4" y="T5"/>
                  </a:cxn>
                  <a:cxn ang="0">
                    <a:pos x="T6" y="T7"/>
                  </a:cxn>
                  <a:cxn ang="0">
                    <a:pos x="T8" y="T9"/>
                  </a:cxn>
                  <a:cxn ang="0">
                    <a:pos x="T10" y="T11"/>
                  </a:cxn>
                  <a:cxn ang="0">
                    <a:pos x="T12" y="T13"/>
                  </a:cxn>
                </a:cxnLst>
                <a:rect l="0" t="0" r="r" b="b"/>
                <a:pathLst>
                  <a:path w="632" h="362">
                    <a:moveTo>
                      <a:pt x="8" y="45"/>
                    </a:moveTo>
                    <a:lnTo>
                      <a:pt x="8" y="317"/>
                    </a:lnTo>
                    <a:cubicBezTo>
                      <a:pt x="48" y="362"/>
                      <a:pt x="144" y="317"/>
                      <a:pt x="248" y="317"/>
                    </a:cubicBezTo>
                    <a:cubicBezTo>
                      <a:pt x="352" y="317"/>
                      <a:pt x="568" y="362"/>
                      <a:pt x="632" y="317"/>
                    </a:cubicBezTo>
                    <a:lnTo>
                      <a:pt x="632" y="45"/>
                    </a:lnTo>
                    <a:cubicBezTo>
                      <a:pt x="544" y="0"/>
                      <a:pt x="208" y="45"/>
                      <a:pt x="104" y="45"/>
                    </a:cubicBezTo>
                    <a:cubicBezTo>
                      <a:pt x="0" y="45"/>
                      <a:pt x="28" y="45"/>
                      <a:pt x="8" y="45"/>
                    </a:cubicBezTo>
                    <a:close/>
                  </a:path>
                </a:pathLst>
              </a:custGeom>
              <a:solidFill>
                <a:schemeClr val="tx2"/>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sz="2400" smtClean="0">
                  <a:solidFill>
                    <a:srgbClr val="000000"/>
                  </a:solidFill>
                  <a:latin typeface="Times New Roman" charset="0"/>
                </a:endParaRPr>
              </a:p>
            </p:txBody>
          </p:sp>
        </p:grpSp>
        <p:sp>
          <p:nvSpPr>
            <p:cNvPr id="98327" name="Freeform 23"/>
            <p:cNvSpPr>
              <a:spLocks/>
            </p:cNvSpPr>
            <p:nvPr/>
          </p:nvSpPr>
          <p:spPr bwMode="ltGray">
            <a:xfrm rot="16200000" flipH="1">
              <a:off x="-1954" y="1951"/>
              <a:ext cx="4320" cy="412"/>
            </a:xfrm>
            <a:custGeom>
              <a:avLst/>
              <a:gdLst>
                <a:gd name="T0" fmla="*/ 0 w 5762"/>
                <a:gd name="T1" fmla="*/ 196 h 385"/>
                <a:gd name="T2" fmla="*/ 5762 w 5762"/>
                <a:gd name="T3" fmla="*/ 188 h 385"/>
                <a:gd name="T4" fmla="*/ 5762 w 5762"/>
                <a:gd name="T5" fmla="*/ 4 h 385"/>
                <a:gd name="T6" fmla="*/ 0 w 5762"/>
                <a:gd name="T7" fmla="*/ 0 h 385"/>
                <a:gd name="T8" fmla="*/ 0 w 5762"/>
                <a:gd name="T9" fmla="*/ 196 h 385"/>
              </a:gdLst>
              <a:ahLst/>
              <a:cxnLst>
                <a:cxn ang="0">
                  <a:pos x="T0" y="T1"/>
                </a:cxn>
                <a:cxn ang="0">
                  <a:pos x="T2" y="T3"/>
                </a:cxn>
                <a:cxn ang="0">
                  <a:pos x="T4" y="T5"/>
                </a:cxn>
                <a:cxn ang="0">
                  <a:pos x="T6" y="T7"/>
                </a:cxn>
                <a:cxn ang="0">
                  <a:pos x="T8" y="T9"/>
                </a:cxn>
              </a:cxnLst>
              <a:rect l="0" t="0" r="r" b="b"/>
              <a:pathLst>
                <a:path w="5762" h="385">
                  <a:moveTo>
                    <a:pt x="0" y="196"/>
                  </a:moveTo>
                  <a:cubicBezTo>
                    <a:pt x="1667" y="385"/>
                    <a:pt x="2275" y="93"/>
                    <a:pt x="5762" y="188"/>
                  </a:cubicBezTo>
                  <a:lnTo>
                    <a:pt x="5762" y="4"/>
                  </a:lnTo>
                  <a:lnTo>
                    <a:pt x="0" y="0"/>
                  </a:lnTo>
                  <a:lnTo>
                    <a:pt x="0" y="196"/>
                  </a:lnTo>
                  <a:close/>
                </a:path>
              </a:pathLst>
            </a:custGeom>
            <a:gradFill rotWithShape="0">
              <a:gsLst>
                <a:gs pos="0">
                  <a:schemeClr val="bg1"/>
                </a:gs>
                <a:gs pos="100000">
                  <a:srgbClr val="767676"/>
                </a:gs>
              </a:gsLst>
              <a:lin ang="0" scaled="1"/>
            </a:gradFill>
            <a:ln>
              <a:noFill/>
            </a:ln>
            <a:effectLst/>
            <a:extLst>
              <a:ext uri="{91240B29-F687-4F45-9708-019B960494DF}">
                <a14:hiddenLine xmlns:a14="http://schemas.microsoft.com/office/drawing/2010/main" w="9525" cap="flat">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smtClean="0">
                <a:solidFill>
                  <a:srgbClr val="000000"/>
                </a:solidFill>
                <a:latin typeface="Times New Roman" charset="0"/>
              </a:endParaRPr>
            </a:p>
          </p:txBody>
        </p:sp>
        <p:sp>
          <p:nvSpPr>
            <p:cNvPr id="98328" name="Freeform 24"/>
            <p:cNvSpPr>
              <a:spLocks/>
            </p:cNvSpPr>
            <p:nvPr/>
          </p:nvSpPr>
          <p:spPr bwMode="ltGray">
            <a:xfrm rot="16200000" flipH="1">
              <a:off x="-1584" y="2062"/>
              <a:ext cx="4319" cy="189"/>
            </a:xfrm>
            <a:custGeom>
              <a:avLst/>
              <a:gdLst>
                <a:gd name="T0" fmla="*/ 0 w 5761"/>
                <a:gd name="T1" fmla="*/ 28 h 189"/>
                <a:gd name="T2" fmla="*/ 5761 w 5761"/>
                <a:gd name="T3" fmla="*/ 0 h 189"/>
                <a:gd name="T4" fmla="*/ 5761 w 5761"/>
                <a:gd name="T5" fmla="*/ 189 h 189"/>
                <a:gd name="T6" fmla="*/ 1 w 5761"/>
                <a:gd name="T7" fmla="*/ 189 h 189"/>
                <a:gd name="T8" fmla="*/ 0 w 5761"/>
                <a:gd name="T9" fmla="*/ 28 h 189"/>
              </a:gdLst>
              <a:ahLst/>
              <a:cxnLst>
                <a:cxn ang="0">
                  <a:pos x="T0" y="T1"/>
                </a:cxn>
                <a:cxn ang="0">
                  <a:pos x="T2" y="T3"/>
                </a:cxn>
                <a:cxn ang="0">
                  <a:pos x="T4" y="T5"/>
                </a:cxn>
                <a:cxn ang="0">
                  <a:pos x="T6" y="T7"/>
                </a:cxn>
                <a:cxn ang="0">
                  <a:pos x="T8" y="T9"/>
                </a:cxn>
              </a:cxnLst>
              <a:rect l="0" t="0" r="r" b="b"/>
              <a:pathLst>
                <a:path w="5761" h="189">
                  <a:moveTo>
                    <a:pt x="0" y="28"/>
                  </a:moveTo>
                  <a:cubicBezTo>
                    <a:pt x="961" y="0"/>
                    <a:pt x="4971" y="161"/>
                    <a:pt x="5761" y="0"/>
                  </a:cubicBezTo>
                  <a:lnTo>
                    <a:pt x="5761" y="189"/>
                  </a:lnTo>
                  <a:lnTo>
                    <a:pt x="1" y="189"/>
                  </a:lnTo>
                  <a:lnTo>
                    <a:pt x="0" y="28"/>
                  </a:lnTo>
                  <a:close/>
                </a:path>
              </a:pathLst>
            </a:custGeom>
            <a:gradFill rotWithShape="0">
              <a:gsLst>
                <a:gs pos="0">
                  <a:srgbClr val="767676"/>
                </a:gs>
                <a:gs pos="100000">
                  <a:schemeClr val="bg1"/>
                </a:gs>
              </a:gsLst>
              <a:lin ang="0" scaled="1"/>
            </a:gradFill>
            <a:ln>
              <a:noFill/>
            </a:ln>
            <a:effectLst/>
            <a:extLst>
              <a:ext uri="{91240B29-F687-4F45-9708-019B960494DF}">
                <a14:hiddenLine xmlns:a14="http://schemas.microsoft.com/office/drawing/2010/main" w="9525" cap="flat">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smtClean="0">
                <a:solidFill>
                  <a:srgbClr val="000000"/>
                </a:solidFill>
                <a:latin typeface="Times New Roman" charset="0"/>
              </a:endParaRPr>
            </a:p>
          </p:txBody>
        </p:sp>
      </p:grpSp>
      <p:sp>
        <p:nvSpPr>
          <p:cNvPr id="98329" name="Rectangle 25"/>
          <p:cNvSpPr>
            <a:spLocks noGrp="1" noChangeArrowheads="1"/>
          </p:cNvSpPr>
          <p:nvPr>
            <p:ph type="title"/>
          </p:nvPr>
        </p:nvSpPr>
        <p:spPr bwMode="auto">
          <a:xfrm>
            <a:off x="1173163" y="4572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Cliquez pour modifier le style du titre du masque</a:t>
            </a:r>
          </a:p>
        </p:txBody>
      </p:sp>
      <p:sp>
        <p:nvSpPr>
          <p:cNvPr id="98330" name="Rectangle 26"/>
          <p:cNvSpPr>
            <a:spLocks noGrp="1" noChangeArrowheads="1"/>
          </p:cNvSpPr>
          <p:nvPr>
            <p:ph type="body" idx="1"/>
          </p:nvPr>
        </p:nvSpPr>
        <p:spPr bwMode="auto">
          <a:xfrm>
            <a:off x="1173163"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98331" name="Rectangle 27"/>
          <p:cNvSpPr>
            <a:spLocks noGrp="1" noChangeArrowheads="1"/>
          </p:cNvSpPr>
          <p:nvPr>
            <p:ph type="dt" sz="half" idx="2"/>
          </p:nvPr>
        </p:nvSpPr>
        <p:spPr bwMode="auto">
          <a:xfrm>
            <a:off x="1173163" y="6265863"/>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a:latin typeface="+mn-lt"/>
              </a:defRPr>
            </a:lvl1pPr>
          </a:lstStyle>
          <a:p>
            <a:endParaRPr lang="fr-FR" smtClean="0">
              <a:solidFill>
                <a:srgbClr val="000000"/>
              </a:solidFill>
            </a:endParaRPr>
          </a:p>
        </p:txBody>
      </p:sp>
      <p:sp>
        <p:nvSpPr>
          <p:cNvPr id="98332" name="Rectangle 28"/>
          <p:cNvSpPr>
            <a:spLocks noGrp="1" noChangeArrowheads="1"/>
          </p:cNvSpPr>
          <p:nvPr>
            <p:ph type="ftr" sz="quarter" idx="3"/>
          </p:nvPr>
        </p:nvSpPr>
        <p:spPr bwMode="auto">
          <a:xfrm>
            <a:off x="35814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latin typeface="+mn-lt"/>
              </a:defRPr>
            </a:lvl1pPr>
          </a:lstStyle>
          <a:p>
            <a:endParaRPr lang="fr-FR" smtClean="0">
              <a:solidFill>
                <a:srgbClr val="000000"/>
              </a:solidFill>
            </a:endParaRPr>
          </a:p>
        </p:txBody>
      </p:sp>
      <p:sp>
        <p:nvSpPr>
          <p:cNvPr id="98333"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atin typeface="+mn-lt"/>
              </a:defRPr>
            </a:lvl1pPr>
          </a:lstStyle>
          <a:p>
            <a:fld id="{1D6F0B30-CD2C-4FC3-9816-072E79EBC5C5}" type="slidenum">
              <a:rPr lang="fr-FR" smtClean="0">
                <a:solidFill>
                  <a:srgbClr val="000000"/>
                </a:solidFill>
              </a:rPr>
              <a:pPr/>
              <a:t>‹#›</a:t>
            </a:fld>
            <a:endParaRPr lang="fr-FR" smtClean="0">
              <a:solidFill>
                <a:srgbClr val="000000"/>
              </a:solidFill>
            </a:endParaRPr>
          </a:p>
        </p:txBody>
      </p:sp>
    </p:spTree>
    <p:extLst>
      <p:ext uri="{BB962C8B-B14F-4D97-AF65-F5344CB8AC3E}">
        <p14:creationId xmlns:p14="http://schemas.microsoft.com/office/powerpoint/2010/main" val="11122081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imes New Roman" charset="0"/>
        </a:defRPr>
      </a:lvl2pPr>
      <a:lvl3pPr algn="l" rtl="0" fontAlgn="base">
        <a:spcBef>
          <a:spcPct val="0"/>
        </a:spcBef>
        <a:spcAft>
          <a:spcPct val="0"/>
        </a:spcAft>
        <a:defRPr sz="4400">
          <a:solidFill>
            <a:schemeClr val="tx2"/>
          </a:solidFill>
          <a:latin typeface="Times New Roman" charset="0"/>
        </a:defRPr>
      </a:lvl3pPr>
      <a:lvl4pPr algn="l" rtl="0" fontAlgn="base">
        <a:spcBef>
          <a:spcPct val="0"/>
        </a:spcBef>
        <a:spcAft>
          <a:spcPct val="0"/>
        </a:spcAft>
        <a:defRPr sz="4400">
          <a:solidFill>
            <a:schemeClr val="tx2"/>
          </a:solidFill>
          <a:latin typeface="Times New Roman" charset="0"/>
        </a:defRPr>
      </a:lvl4pPr>
      <a:lvl5pPr algn="l" rtl="0" fontAlgn="base">
        <a:spcBef>
          <a:spcPct val="0"/>
        </a:spcBef>
        <a:spcAft>
          <a:spcPct val="0"/>
        </a:spcAft>
        <a:defRPr sz="4400">
          <a:solidFill>
            <a:schemeClr val="tx2"/>
          </a:solidFill>
          <a:latin typeface="Times New Roman" charset="0"/>
        </a:defRPr>
      </a:lvl5pPr>
      <a:lvl6pPr marL="457200" algn="l" rtl="0" fontAlgn="base">
        <a:spcBef>
          <a:spcPct val="0"/>
        </a:spcBef>
        <a:spcAft>
          <a:spcPct val="0"/>
        </a:spcAft>
        <a:defRPr sz="4400">
          <a:solidFill>
            <a:schemeClr val="tx2"/>
          </a:solidFill>
          <a:latin typeface="Times New Roman" charset="0"/>
        </a:defRPr>
      </a:lvl6pPr>
      <a:lvl7pPr marL="914400" algn="l" rtl="0" fontAlgn="base">
        <a:spcBef>
          <a:spcPct val="0"/>
        </a:spcBef>
        <a:spcAft>
          <a:spcPct val="0"/>
        </a:spcAft>
        <a:defRPr sz="4400">
          <a:solidFill>
            <a:schemeClr val="tx2"/>
          </a:solidFill>
          <a:latin typeface="Times New Roman" charset="0"/>
        </a:defRPr>
      </a:lvl7pPr>
      <a:lvl8pPr marL="1371600" algn="l" rtl="0" fontAlgn="base">
        <a:spcBef>
          <a:spcPct val="0"/>
        </a:spcBef>
        <a:spcAft>
          <a:spcPct val="0"/>
        </a:spcAft>
        <a:defRPr sz="4400">
          <a:solidFill>
            <a:schemeClr val="tx2"/>
          </a:solidFill>
          <a:latin typeface="Times New Roman" charset="0"/>
        </a:defRPr>
      </a:lvl8pPr>
      <a:lvl9pPr marL="1828800" algn="l" rtl="0" fontAlgn="base">
        <a:spcBef>
          <a:spcPct val="0"/>
        </a:spcBef>
        <a:spcAft>
          <a:spcPct val="0"/>
        </a:spcAft>
        <a:defRPr sz="4400">
          <a:solidFill>
            <a:schemeClr val="tx2"/>
          </a:solidFill>
          <a:latin typeface="Times New Roman" charset="0"/>
        </a:defRPr>
      </a:lvl9pPr>
    </p:titleStyle>
    <p:bodyStyle>
      <a:lvl1pPr marL="342900" indent="-342900" algn="l" rtl="0" fontAlgn="base">
        <a:spcBef>
          <a:spcPct val="20000"/>
        </a:spcBef>
        <a:spcAft>
          <a:spcPct val="0"/>
        </a:spcAft>
        <a:buClr>
          <a:schemeClr val="accent1"/>
        </a:buClr>
        <a:buSzPct val="8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6.pn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image" Target="../media/image6.png"/><Relationship Id="rId7"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6.png"/><Relationship Id="rId7" Type="http://schemas.openxmlformats.org/officeDocument/2006/relationships/image" Target="../media/image3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0.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210.png"/><Relationship Id="rId4" Type="http://schemas.openxmlformats.org/officeDocument/2006/relationships/image" Target="../media/image351.png"/></Relationships>
</file>

<file path=ppt/slides/_rels/slide29.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image" Target="../media/image6.png"/><Relationship Id="rId7" Type="http://schemas.openxmlformats.org/officeDocument/2006/relationships/image" Target="../media/image3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0.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w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wmf"/></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wmf"/></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4.wmf"/><Relationship Id="rId4" Type="http://schemas.openxmlformats.org/officeDocument/2006/relationships/image" Target="../media/image43.wmf"/></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0.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wmf"/></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9.wmf"/><Relationship Id="rId4" Type="http://schemas.openxmlformats.org/officeDocument/2006/relationships/image" Target="../media/image48.wmf"/></Relationships>
</file>

<file path=ppt/slides/_rels/slide6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6.png"/><Relationship Id="rId7" Type="http://schemas.openxmlformats.org/officeDocument/2006/relationships/image" Target="../media/image45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0.wmf"/><Relationship Id="rId11" Type="http://schemas.openxmlformats.org/officeDocument/2006/relationships/image" Target="../media/image50.png"/><Relationship Id="rId5" Type="http://schemas.openxmlformats.org/officeDocument/2006/relationships/image" Target="../media/image49.wmf"/><Relationship Id="rId10" Type="http://schemas.openxmlformats.org/officeDocument/2006/relationships/image" Target="../media/image49.png"/><Relationship Id="rId4" Type="http://schemas.openxmlformats.org/officeDocument/2006/relationships/image" Target="../media/image48.wmf"/><Relationship Id="rId9" Type="http://schemas.openxmlformats.org/officeDocument/2006/relationships/image" Target="../media/image31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Word_Document1.docx"/><Relationship Id="rId5" Type="http://schemas.openxmlformats.org/officeDocument/2006/relationships/oleObject" Target="../embeddings/oleObject1.bin"/><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Word_Document2.docx"/><Relationship Id="rId5" Type="http://schemas.openxmlformats.org/officeDocument/2006/relationships/oleObject" Target="../embeddings/oleObject2.bin"/><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notesSlide" Target="../notesSlides/notesSlide75.xml"/><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package" Target="../embeddings/Microsoft_Word_Document3.docx"/><Relationship Id="rId5" Type="http://schemas.openxmlformats.org/officeDocument/2006/relationships/oleObject" Target="../embeddings/oleObject3.bin"/><Relationship Id="rId10" Type="http://schemas.openxmlformats.org/officeDocument/2006/relationships/image" Target="../media/image60.jpeg"/><Relationship Id="rId4" Type="http://schemas.openxmlformats.org/officeDocument/2006/relationships/image" Target="../media/image6.png"/><Relationship Id="rId9"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Word_Document4.docx"/><Relationship Id="rId5" Type="http://schemas.openxmlformats.org/officeDocument/2006/relationships/oleObject" Target="../embeddings/oleObject4.bin"/><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9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png"/><Relationship Id="rId7"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7.pn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gi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pic>
        <p:nvPicPr>
          <p:cNvPr id="1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0" y="0"/>
            <a:ext cx="9131120" cy="119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38" name="Rectangle 2"/>
          <p:cNvSpPr>
            <a:spLocks noGrp="1" noChangeArrowheads="1"/>
          </p:cNvSpPr>
          <p:nvPr>
            <p:ph type="ctrTitle" sz="quarter"/>
          </p:nvPr>
        </p:nvSpPr>
        <p:spPr>
          <a:xfrm>
            <a:off x="-288540" y="944724"/>
            <a:ext cx="9721080" cy="2808312"/>
          </a:xfrm>
        </p:spPr>
        <p:txBody>
          <a:bodyPr/>
          <a:lstStyle/>
          <a:p>
            <a:r>
              <a:rPr lang="en-US" sz="4000" b="1" spc="150" dirty="0"/>
              <a:t>TWO CHALLENGES OF </a:t>
            </a:r>
            <a:r>
              <a:rPr lang="en-US" sz="4000" b="1" spc="150" dirty="0" smtClean="0"/>
              <a:t>STEALTHY </a:t>
            </a:r>
            <a:r>
              <a:rPr lang="en-US" sz="4000" b="1" spc="150" dirty="0"/>
              <a:t>HYPERVISORS DETECTION: </a:t>
            </a:r>
            <a:r>
              <a:rPr lang="en-US" sz="4000" b="1" spc="150" dirty="0" smtClean="0"/>
              <a:t/>
            </a:r>
            <a:br>
              <a:rPr lang="en-US" sz="4000" b="1" spc="150" dirty="0" smtClean="0"/>
            </a:br>
            <a:r>
              <a:rPr lang="en-US" sz="4000" b="1" spc="150" dirty="0" smtClean="0"/>
              <a:t>TIME </a:t>
            </a:r>
            <a:r>
              <a:rPr lang="en-US" sz="4000" b="1" spc="150" dirty="0"/>
              <a:t>CHEATING </a:t>
            </a:r>
            <a:r>
              <a:rPr lang="en-US" sz="4000" b="1" spc="150" dirty="0" smtClean="0"/>
              <a:t>&amp; DATA FLUCTUATIONS</a:t>
            </a:r>
            <a:endParaRPr lang="ru-RU" sz="4000" spc="150" dirty="0"/>
          </a:p>
        </p:txBody>
      </p:sp>
      <p:sp>
        <p:nvSpPr>
          <p:cNvPr id="14339" name="Rectangle 3"/>
          <p:cNvSpPr>
            <a:spLocks noGrp="1" noChangeArrowheads="1"/>
          </p:cNvSpPr>
          <p:nvPr>
            <p:ph type="subTitle" sz="quarter" idx="1"/>
          </p:nvPr>
        </p:nvSpPr>
        <p:spPr>
          <a:xfrm>
            <a:off x="0" y="4725144"/>
            <a:ext cx="9144000" cy="648072"/>
          </a:xfrm>
        </p:spPr>
        <p:txBody>
          <a:bodyPr/>
          <a:lstStyle/>
          <a:p>
            <a:r>
              <a:rPr lang="en-US" sz="2800" b="1" dirty="0"/>
              <a:t> Igor </a:t>
            </a:r>
            <a:r>
              <a:rPr lang="en-US" sz="2800" b="1" dirty="0" err="1" smtClean="0"/>
              <a:t>Korkin</a:t>
            </a:r>
            <a:endParaRPr lang="ru-RU" sz="2800" b="1" dirty="0"/>
          </a:p>
        </p:txBody>
      </p:sp>
      <p:sp>
        <p:nvSpPr>
          <p:cNvPr id="4" name="Rectangle 3"/>
          <p:cNvSpPr txBox="1">
            <a:spLocks noChangeArrowheads="1"/>
          </p:cNvSpPr>
          <p:nvPr/>
        </p:nvSpPr>
        <p:spPr bwMode="auto">
          <a:xfrm>
            <a:off x="0" y="6273316"/>
            <a:ext cx="9144000" cy="58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rgbClr val="000099"/>
              </a:buClr>
              <a:buFont typeface="Arial" charset="0"/>
              <a:buNone/>
              <a:defRPr sz="2400">
                <a:solidFill>
                  <a:srgbClr val="FFFFFF"/>
                </a:solidFill>
                <a:latin typeface="+mn-lt"/>
                <a:ea typeface="+mn-ea"/>
                <a:cs typeface="+mn-cs"/>
              </a:defRPr>
            </a:lvl1pPr>
            <a:lvl2pPr marL="742950" indent="-285750" algn="l" rtl="0" eaLnBrk="1" fontAlgn="base" hangingPunct="1">
              <a:spcBef>
                <a:spcPct val="20000"/>
              </a:spcBef>
              <a:spcAft>
                <a:spcPct val="0"/>
              </a:spcAft>
              <a:buClr>
                <a:srgbClr val="000099"/>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000099"/>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9pPr>
          </a:lstStyle>
          <a:p>
            <a:r>
              <a:rPr lang="en-US" dirty="0" smtClean="0"/>
              <a:t>CDFSL  2015</a:t>
            </a:r>
            <a:endParaRPr lang="en-US" kern="0" dirty="0"/>
          </a:p>
        </p:txBody>
      </p:sp>
      <p:sp>
        <p:nvSpPr>
          <p:cNvPr id="6" name="TextBox 5"/>
          <p:cNvSpPr txBox="1"/>
          <p:nvPr/>
        </p:nvSpPr>
        <p:spPr>
          <a:xfrm>
            <a:off x="0" y="133719"/>
            <a:ext cx="9144000" cy="461665"/>
          </a:xfrm>
          <a:prstGeom prst="rect">
            <a:avLst/>
          </a:prstGeom>
          <a:noFill/>
        </p:spPr>
        <p:txBody>
          <a:bodyPr wrap="square" rtlCol="0">
            <a:spAutoFit/>
          </a:bodyPr>
          <a:lstStyle/>
          <a:p>
            <a:pPr algn="ctr"/>
            <a:fld id="{3C90D621-E584-4657-8428-5E566F8B5823}" type="datetime2">
              <a:rPr lang="en-US" sz="2400" smtClean="0">
                <a:solidFill>
                  <a:schemeClr val="bg1"/>
                </a:solidFill>
              </a:rPr>
              <a:pPr algn="ctr"/>
              <a:t>Wednesday, June 03, 2015</a:t>
            </a:fld>
            <a:r>
              <a:rPr lang="en-US" sz="2400" dirty="0" smtClean="0">
                <a:solidFill>
                  <a:schemeClr val="bg1"/>
                </a:solidFill>
              </a:rPr>
              <a:t>    </a:t>
            </a:r>
            <a:fld id="{63452ADE-A7A1-4FF9-AE6C-2AC70F3EB09E}" type="datetime10">
              <a:rPr lang="en-US" sz="2400" smtClean="0">
                <a:solidFill>
                  <a:schemeClr val="bg1"/>
                </a:solidFill>
              </a:rPr>
              <a:pPr algn="ctr"/>
              <a:t>10:53</a:t>
            </a:fld>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9" name="Table 38"/>
          <p:cNvGraphicFramePr>
            <a:graphicFrameLocks noGrp="1"/>
          </p:cNvGraphicFramePr>
          <p:nvPr>
            <p:extLst>
              <p:ext uri="{D42A27DB-BD31-4B8C-83A1-F6EECF244321}">
                <p14:modId xmlns:p14="http://schemas.microsoft.com/office/powerpoint/2010/main" val="2577128221"/>
              </p:ext>
            </p:extLst>
          </p:nvPr>
        </p:nvGraphicFramePr>
        <p:xfrm>
          <a:off x="6588224" y="905518"/>
          <a:ext cx="2500433" cy="5871853"/>
        </p:xfrm>
        <a:graphic>
          <a:graphicData uri="http://schemas.openxmlformats.org/drawingml/2006/table">
            <a:tbl>
              <a:tblPr firstRow="1" bandRow="1">
                <a:tableStyleId>{5940675A-B579-460E-94D1-54222C63F5DA}</a:tableStyleId>
              </a:tblPr>
              <a:tblGrid>
                <a:gridCol w="2500433"/>
              </a:tblGrid>
              <a:tr h="478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2005-now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998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r>
              <a:tr h="139476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715603114"/>
              </p:ext>
            </p:extLst>
          </p:nvPr>
        </p:nvGraphicFramePr>
        <p:xfrm>
          <a:off x="143509" y="921161"/>
          <a:ext cx="5832648" cy="4069537"/>
        </p:xfrm>
        <a:graphic>
          <a:graphicData uri="http://schemas.openxmlformats.org/drawingml/2006/table">
            <a:tbl>
              <a:tblPr firstRow="1" bandRow="1">
                <a:tableStyleId>{5940675A-B579-460E-94D1-54222C63F5DA}</a:tableStyleId>
              </a:tblPr>
              <a:tblGrid>
                <a:gridCol w="5832648"/>
              </a:tblGrid>
              <a:tr h="4436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1990-2005</a:t>
                      </a:r>
                    </a:p>
                  </a:txBody>
                  <a:tcPr anchor="ctr"/>
                </a:tc>
              </a:tr>
              <a:tr h="3612337">
                <a:tc>
                  <a:txBody>
                    <a:bodyPr/>
                    <a:lstStyle/>
                    <a:p>
                      <a:endParaRPr lang="en-US" dirty="0"/>
                    </a:p>
                  </a:txBody>
                  <a:tcPr/>
                </a:tc>
              </a:tr>
            </a:tbl>
          </a:graphicData>
        </a:graphic>
      </p:graphicFrame>
      <p:sp>
        <p:nvSpPr>
          <p:cNvPr id="30" name="Rounded Rectangle 29"/>
          <p:cNvSpPr/>
          <p:nvPr/>
        </p:nvSpPr>
        <p:spPr bwMode="auto">
          <a:xfrm>
            <a:off x="6732241" y="3755961"/>
            <a:ext cx="2181516" cy="825167"/>
          </a:xfrm>
          <a:prstGeom prst="roundRect">
            <a:avLst>
              <a:gd name="adj" fmla="val 16040"/>
            </a:avLst>
          </a:prstGeom>
          <a:solidFill>
            <a:srgbClr val="FF0000">
              <a:alpha val="38824"/>
            </a:srgbClr>
          </a:solidFill>
          <a:ln w="317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dirty="0" smtClean="0">
              <a:ln w="22225">
                <a:solidFill>
                  <a:schemeClr val="accent2"/>
                </a:solidFill>
                <a:prstDash val="solid"/>
              </a:ln>
              <a:solidFill>
                <a:srgbClr val="FF0000"/>
              </a:solidFill>
              <a:latin typeface="Arial Black" pitchFamily="34" charset="0"/>
            </a:endParaRPr>
          </a:p>
        </p:txBody>
      </p:sp>
      <p:pic>
        <p:nvPicPr>
          <p:cNvPr id="1038" name="Picture 14" descr="http://logout.hu/dl/upc/2013-01/217989_h1n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3.bp.blogspot.com/_-mQqQAcrZaA/TTOZTT0ItiI/AAAAAAAACUk/G_MHj64Pcis/s1600/Sto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0164" y="2396788"/>
            <a:ext cx="1081861" cy="108186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smtClean="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671900" y="1688904"/>
            <a:ext cx="2178167" cy="1872208"/>
          </a:xfrm>
          <a:prstGeom prst="roundRect">
            <a:avLst>
              <a:gd name="adj" fmla="val 632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smtClean="0">
              <a:ln w="22225">
                <a:solidFill>
                  <a:schemeClr val="accent2"/>
                </a:solidFill>
                <a:prstDash val="solid"/>
              </a:ln>
              <a:solidFill>
                <a:srgbClr val="FF0000"/>
              </a:solidFill>
              <a:latin typeface="Arial Black" pitchFamily="34" charset="0"/>
            </a:endParaRPr>
          </a:p>
        </p:txBody>
      </p:sp>
      <p:sp>
        <p:nvSpPr>
          <p:cNvPr id="3" name="TextBox 2"/>
          <p:cNvSpPr txBox="1"/>
          <p:nvPr/>
        </p:nvSpPr>
        <p:spPr>
          <a:xfrm>
            <a:off x="3721252" y="2179603"/>
            <a:ext cx="2070155" cy="830997"/>
          </a:xfrm>
          <a:prstGeom prst="rect">
            <a:avLst/>
          </a:prstGeom>
          <a:noFill/>
        </p:spPr>
        <p:txBody>
          <a:bodyPr wrap="square" rtlCol="0">
            <a:spAutoFit/>
          </a:bodyPr>
          <a:lstStyle/>
          <a:p>
            <a:pPr algn="ctr"/>
            <a:r>
              <a:rPr lang="en-US" sz="2400" b="1" dirty="0" smtClean="0">
                <a:latin typeface="Arial" pitchFamily="34" charset="0"/>
                <a:cs typeface="Arial" pitchFamily="34" charset="0"/>
              </a:rPr>
              <a:t>OPERATING </a:t>
            </a:r>
            <a:r>
              <a:rPr lang="en-US" sz="2400" b="1" dirty="0">
                <a:latin typeface="Arial" pitchFamily="34" charset="0"/>
                <a:cs typeface="Arial" pitchFamily="34" charset="0"/>
              </a:rPr>
              <a:t/>
            </a:r>
            <a:br>
              <a:rPr lang="en-US" sz="2400" b="1" dirty="0">
                <a:latin typeface="Arial" pitchFamily="34" charset="0"/>
                <a:cs typeface="Arial" pitchFamily="34" charset="0"/>
              </a:rPr>
            </a:br>
            <a:r>
              <a:rPr lang="en-US" sz="2400" b="1" dirty="0" smtClean="0">
                <a:latin typeface="Arial" pitchFamily="34" charset="0"/>
                <a:cs typeface="Arial" pitchFamily="34" charset="0"/>
              </a:rPr>
              <a:t>SYSTEM</a:t>
            </a:r>
            <a:endParaRPr lang="en-US" sz="2400" b="1" dirty="0">
              <a:latin typeface="Arial" pitchFamily="34" charset="0"/>
              <a:cs typeface="Arial" pitchFamily="34" charset="0"/>
            </a:endParaRPr>
          </a:p>
        </p:txBody>
      </p:sp>
      <p:sp>
        <p:nvSpPr>
          <p:cNvPr id="18" name="Rounded Rectangle 17"/>
          <p:cNvSpPr/>
          <p:nvPr/>
        </p:nvSpPr>
        <p:spPr bwMode="auto">
          <a:xfrm>
            <a:off x="3690122" y="3755961"/>
            <a:ext cx="2142163" cy="1089099"/>
          </a:xfrm>
          <a:prstGeom prst="roundRect">
            <a:avLst>
              <a:gd name="adj" fmla="val 14273"/>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lvl="0" algn="ctr"/>
            <a:r>
              <a:rPr lang="en-US" sz="2400" b="1" dirty="0">
                <a:solidFill>
                  <a:srgbClr val="000000"/>
                </a:solidFill>
                <a:latin typeface="Arial" pitchFamily="34" charset="0"/>
                <a:cs typeface="Arial" pitchFamily="34" charset="0"/>
              </a:rPr>
              <a:t>COMPUTER </a:t>
            </a:r>
            <a:r>
              <a:rPr lang="en-US" sz="2400" b="1" dirty="0" smtClean="0">
                <a:solidFill>
                  <a:srgbClr val="000000"/>
                </a:solidFill>
                <a:latin typeface="Arial" pitchFamily="34" charset="0"/>
                <a:cs typeface="Arial" pitchFamily="34" charset="0"/>
              </a:rPr>
              <a:t>HARDWARE</a:t>
            </a:r>
            <a:endParaRPr lang="en-US" sz="2400" b="1" dirty="0">
              <a:solidFill>
                <a:srgbClr val="000000"/>
              </a:solidFill>
              <a:latin typeface="Arial" pitchFamily="34" charset="0"/>
              <a:cs typeface="Arial" pitchFamily="34" charset="0"/>
            </a:endParaRPr>
          </a:p>
        </p:txBody>
      </p:sp>
      <p:sp>
        <p:nvSpPr>
          <p:cNvPr id="22" name="Rounded Rectangle 21"/>
          <p:cNvSpPr/>
          <p:nvPr/>
        </p:nvSpPr>
        <p:spPr bwMode="auto">
          <a:xfrm>
            <a:off x="6747126" y="1666138"/>
            <a:ext cx="2146551" cy="1906878"/>
          </a:xfrm>
          <a:prstGeom prst="roundRect">
            <a:avLst>
              <a:gd name="adj" fmla="val 7210"/>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smtClean="0">
              <a:ln w="22225">
                <a:solidFill>
                  <a:schemeClr val="accent2"/>
                </a:solidFill>
                <a:prstDash val="solid"/>
              </a:ln>
              <a:solidFill>
                <a:srgbClr val="FF0000"/>
              </a:solidFill>
              <a:latin typeface="Arial Black" pitchFamily="34" charset="0"/>
            </a:endParaRPr>
          </a:p>
        </p:txBody>
      </p:sp>
      <p:sp>
        <p:nvSpPr>
          <p:cNvPr id="23" name="Rounded Rectangle 22"/>
          <p:cNvSpPr/>
          <p:nvPr/>
        </p:nvSpPr>
        <p:spPr bwMode="auto">
          <a:xfrm>
            <a:off x="6747513" y="4761148"/>
            <a:ext cx="2162894" cy="1908212"/>
          </a:xfrm>
          <a:prstGeom prst="roundRect">
            <a:avLst>
              <a:gd name="adj" fmla="val 1335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smtClean="0">
              <a:ln w="22225">
                <a:solidFill>
                  <a:schemeClr val="accent2"/>
                </a:solidFill>
                <a:prstDash val="solid"/>
              </a:ln>
              <a:solidFill>
                <a:srgbClr val="FF0000"/>
              </a:solidFill>
              <a:latin typeface="Arial Black" pitchFamily="34" charset="0"/>
            </a:endParaRPr>
          </a:p>
        </p:txBody>
      </p:sp>
      <p:sp>
        <p:nvSpPr>
          <p:cNvPr id="25" name="TextBox 24"/>
          <p:cNvSpPr txBox="1"/>
          <p:nvPr/>
        </p:nvSpPr>
        <p:spPr>
          <a:xfrm>
            <a:off x="6804248" y="2155503"/>
            <a:ext cx="2043000" cy="830997"/>
          </a:xfrm>
          <a:prstGeom prst="rect">
            <a:avLst/>
          </a:prstGeom>
          <a:noFill/>
        </p:spPr>
        <p:txBody>
          <a:bodyPr wrap="square" rtlCol="0">
            <a:spAutoFit/>
          </a:bodyPr>
          <a:lstStyle/>
          <a:p>
            <a:pPr algn="ctr"/>
            <a:r>
              <a:rPr lang="en-US" sz="2400" b="1" dirty="0" smtClean="0">
                <a:latin typeface="Arial" pitchFamily="34" charset="0"/>
                <a:cs typeface="Arial" pitchFamily="34" charset="0"/>
              </a:rPr>
              <a:t>OPERATING </a:t>
            </a:r>
            <a:br>
              <a:rPr lang="en-US" sz="2400" b="1" dirty="0" smtClean="0">
                <a:latin typeface="Arial" pitchFamily="34" charset="0"/>
                <a:cs typeface="Arial" pitchFamily="34" charset="0"/>
              </a:rPr>
            </a:br>
            <a:r>
              <a:rPr lang="en-US" sz="2400" b="1" dirty="0" smtClean="0">
                <a:latin typeface="Arial" pitchFamily="34" charset="0"/>
                <a:cs typeface="Arial" pitchFamily="34" charset="0"/>
              </a:rPr>
              <a:t>SYSTEM</a:t>
            </a:r>
            <a:endParaRPr lang="en-US" sz="2400" b="1" dirty="0">
              <a:latin typeface="Arial" pitchFamily="34" charset="0"/>
              <a:cs typeface="Arial" pitchFamily="34" charset="0"/>
            </a:endParaRPr>
          </a:p>
        </p:txBody>
      </p:sp>
      <p:pic>
        <p:nvPicPr>
          <p:cNvPr id="27" name="Picture 4" descr="https://cdn3.iconfinder.com/data/icons/electronic-3/500/cpu-5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6567" y="5749571"/>
            <a:ext cx="811777" cy="81177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696237" y="3816790"/>
            <a:ext cx="2304255" cy="646331"/>
          </a:xfrm>
          <a:prstGeom prst="rect">
            <a:avLst/>
          </a:prstGeom>
          <a:noFill/>
        </p:spPr>
        <p:txBody>
          <a:bodyPr wrap="square" rtlCol="0" anchor="ctr">
            <a:spAutoFit/>
          </a:bodyPr>
          <a:lstStyle/>
          <a:p>
            <a:pPr algn="ctr">
              <a:lnSpc>
                <a:spcPct val="150000"/>
              </a:lnSpc>
            </a:pPr>
            <a:r>
              <a:rPr lang="en-US" sz="2400" b="1" dirty="0" smtClean="0">
                <a:solidFill>
                  <a:sysClr val="windowText" lastClr="000000"/>
                </a:solidFill>
                <a:latin typeface="Arial" pitchFamily="34" charset="0"/>
                <a:cs typeface="Arial" pitchFamily="34" charset="0"/>
              </a:rPr>
              <a:t>HYPERVISOR*</a:t>
            </a:r>
            <a:endParaRPr lang="en-US" sz="2400" b="1" dirty="0">
              <a:solidFill>
                <a:sysClr val="windowText" lastClr="000000"/>
              </a:solidFill>
              <a:latin typeface="Arial" pitchFamily="34" charset="0"/>
              <a:cs typeface="Arial" pitchFamily="34" charset="0"/>
            </a:endParaRPr>
          </a:p>
        </p:txBody>
      </p:sp>
      <p:sp>
        <p:nvSpPr>
          <p:cNvPr id="31" name="Rounded Rectangle 30"/>
          <p:cNvSpPr/>
          <p:nvPr/>
        </p:nvSpPr>
        <p:spPr bwMode="auto">
          <a:xfrm>
            <a:off x="6781531" y="1690920"/>
            <a:ext cx="2079128" cy="1851018"/>
          </a:xfrm>
          <a:prstGeom prst="roundRect">
            <a:avLst>
              <a:gd name="adj" fmla="val 5770"/>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smtClean="0">
              <a:ln w="22225">
                <a:solidFill>
                  <a:schemeClr val="accent2"/>
                </a:solidFill>
                <a:prstDash val="solid"/>
              </a:ln>
              <a:solidFill>
                <a:srgbClr val="FF0000"/>
              </a:solidFill>
              <a:latin typeface="Arial Black" pitchFamily="34" charset="0"/>
            </a:endParaRPr>
          </a:p>
        </p:txBody>
      </p:sp>
      <p:sp>
        <p:nvSpPr>
          <p:cNvPr id="32" name="TextBox 31"/>
          <p:cNvSpPr txBox="1"/>
          <p:nvPr/>
        </p:nvSpPr>
        <p:spPr>
          <a:xfrm>
            <a:off x="7560332" y="5733256"/>
            <a:ext cx="1492322" cy="830997"/>
          </a:xfrm>
          <a:prstGeom prst="rect">
            <a:avLst/>
          </a:prstGeom>
          <a:noFill/>
        </p:spPr>
        <p:txBody>
          <a:bodyPr wrap="square" rtlCol="0">
            <a:spAutoFit/>
          </a:bodyPr>
          <a:lstStyle/>
          <a:p>
            <a:r>
              <a:rPr lang="en-US" sz="2400" b="1" dirty="0" smtClean="0">
                <a:latin typeface="Arial" pitchFamily="34" charset="0"/>
                <a:cs typeface="Arial" pitchFamily="34" charset="0"/>
              </a:rPr>
              <a:t>• VT-x</a:t>
            </a:r>
          </a:p>
          <a:p>
            <a:r>
              <a:rPr lang="en-US" sz="2400" b="1" dirty="0" smtClean="0">
                <a:latin typeface="Arial" pitchFamily="34" charset="0"/>
                <a:cs typeface="Arial" pitchFamily="34" charset="0"/>
              </a:rPr>
              <a:t>• AMD-V</a:t>
            </a:r>
            <a:endParaRPr lang="en-US" sz="2400" b="1" dirty="0">
              <a:latin typeface="Arial" pitchFamily="34" charset="0"/>
              <a:cs typeface="Arial" pitchFamily="34" charset="0"/>
            </a:endParaRPr>
          </a:p>
        </p:txBody>
      </p:sp>
      <p:sp>
        <p:nvSpPr>
          <p:cNvPr id="6" name="TextBox 5"/>
          <p:cNvSpPr txBox="1"/>
          <p:nvPr/>
        </p:nvSpPr>
        <p:spPr>
          <a:xfrm>
            <a:off x="243072" y="5193196"/>
            <a:ext cx="6093124" cy="1200329"/>
          </a:xfrm>
          <a:prstGeom prst="rect">
            <a:avLst/>
          </a:prstGeom>
          <a:noFill/>
        </p:spPr>
        <p:txBody>
          <a:bodyPr wrap="square" rtlCol="0">
            <a:spAutoFit/>
          </a:bodyPr>
          <a:lstStyle/>
          <a:p>
            <a:pPr>
              <a:lnSpc>
                <a:spcPct val="150000"/>
              </a:lnSpc>
              <a:tabLst>
                <a:tab pos="539750" algn="l"/>
              </a:tabLst>
            </a:pPr>
            <a:r>
              <a:rPr lang="en-US" sz="2400" b="1" dirty="0" smtClean="0">
                <a:solidFill>
                  <a:sysClr val="windowText" lastClr="000000"/>
                </a:solidFill>
                <a:latin typeface="Arial" pitchFamily="34" charset="0"/>
                <a:cs typeface="Arial" pitchFamily="34" charset="0"/>
              </a:rPr>
              <a:t>*</a:t>
            </a:r>
            <a:r>
              <a:rPr lang="en-US" sz="2400" b="1" u="sng" dirty="0" smtClean="0">
                <a:solidFill>
                  <a:sysClr val="windowText" lastClr="000000"/>
                </a:solidFill>
                <a:latin typeface="Arial" pitchFamily="34" charset="0"/>
                <a:cs typeface="Arial" pitchFamily="34" charset="0"/>
              </a:rPr>
              <a:t>Hypervisor </a:t>
            </a:r>
            <a:r>
              <a:rPr lang="en-US" sz="2400" b="1" u="sng" dirty="0">
                <a:solidFill>
                  <a:sysClr val="windowText" lastClr="000000"/>
                </a:solidFill>
                <a:latin typeface="Arial" pitchFamily="34" charset="0"/>
                <a:cs typeface="Arial" pitchFamily="34" charset="0"/>
              </a:rPr>
              <a:t>(or HYP)</a:t>
            </a:r>
            <a:r>
              <a:rPr lang="en-US" sz="2400" b="1" dirty="0">
                <a:solidFill>
                  <a:sysClr val="windowText" lastClr="000000"/>
                </a:solidFill>
                <a:latin typeface="Arial" pitchFamily="34" charset="0"/>
                <a:cs typeface="Arial" pitchFamily="34" charset="0"/>
              </a:rPr>
              <a:t>  </a:t>
            </a:r>
            <a:r>
              <a:rPr lang="en-US" sz="2400" b="1" dirty="0">
                <a:latin typeface="Arial" pitchFamily="34" charset="0"/>
                <a:cs typeface="Arial" pitchFamily="34" charset="0"/>
              </a:rPr>
              <a:t>is a code </a:t>
            </a:r>
            <a:r>
              <a:rPr lang="en-US" sz="2400" b="1" dirty="0" smtClean="0">
                <a:latin typeface="Arial" pitchFamily="34" charset="0"/>
                <a:cs typeface="Arial" pitchFamily="34" charset="0"/>
              </a:rPr>
              <a:t>run by</a:t>
            </a:r>
          </a:p>
          <a:p>
            <a:pPr marL="87313">
              <a:lnSpc>
                <a:spcPct val="150000"/>
              </a:lnSpc>
              <a:tabLst>
                <a:tab pos="539750" algn="l"/>
              </a:tabLst>
            </a:pPr>
            <a:r>
              <a:rPr lang="en-US" sz="2400" b="1" dirty="0" smtClean="0">
                <a:latin typeface="Arial" pitchFamily="34" charset="0"/>
                <a:cs typeface="Arial" pitchFamily="34" charset="0"/>
              </a:rPr>
              <a:t>CPU </a:t>
            </a:r>
            <a:r>
              <a:rPr lang="en-US" sz="2400" b="1" dirty="0">
                <a:latin typeface="Arial" pitchFamily="34" charset="0"/>
                <a:cs typeface="Arial" pitchFamily="34" charset="0"/>
              </a:rPr>
              <a:t>in a </a:t>
            </a:r>
            <a:r>
              <a:rPr lang="en-US" sz="2400" b="1" dirty="0" smtClean="0">
                <a:latin typeface="Arial" pitchFamily="34" charset="0"/>
                <a:cs typeface="Arial" pitchFamily="34" charset="0"/>
              </a:rPr>
              <a:t>more</a:t>
            </a:r>
            <a:r>
              <a:rPr lang="en-US" sz="2400" b="1" dirty="0">
                <a:latin typeface="Arial" pitchFamily="34" charset="0"/>
                <a:cs typeface="Arial" pitchFamily="34" charset="0"/>
              </a:rPr>
              <a:t> </a:t>
            </a:r>
            <a:r>
              <a:rPr lang="en-US" sz="2400" b="1" dirty="0" smtClean="0">
                <a:latin typeface="Arial" pitchFamily="34" charset="0"/>
                <a:cs typeface="Arial" pitchFamily="34" charset="0"/>
              </a:rPr>
              <a:t>privileged </a:t>
            </a:r>
            <a:r>
              <a:rPr lang="en-US" sz="2400" b="1" dirty="0">
                <a:latin typeface="Arial" pitchFamily="34" charset="0"/>
                <a:cs typeface="Arial" pitchFamily="34" charset="0"/>
              </a:rPr>
              <a:t>mode than OS</a:t>
            </a:r>
          </a:p>
        </p:txBody>
      </p:sp>
      <p:cxnSp>
        <p:nvCxnSpPr>
          <p:cNvPr id="19" name="Straight Arrow Connector 18"/>
          <p:cNvCxnSpPr/>
          <p:nvPr/>
        </p:nvCxnSpPr>
        <p:spPr bwMode="auto">
          <a:xfrm>
            <a:off x="4333320" y="3392996"/>
            <a:ext cx="0" cy="567519"/>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bwMode="auto">
          <a:xfrm flipV="1">
            <a:off x="5197416" y="3356992"/>
            <a:ext cx="0" cy="522083"/>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7380312" y="3375019"/>
            <a:ext cx="0" cy="567519"/>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bwMode="auto">
          <a:xfrm flipV="1">
            <a:off x="8280412" y="3356992"/>
            <a:ext cx="0" cy="522083"/>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bwMode="auto">
          <a:xfrm>
            <a:off x="7416316" y="4409653"/>
            <a:ext cx="0" cy="567519"/>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bwMode="auto">
          <a:xfrm flipV="1">
            <a:off x="8316416" y="4373375"/>
            <a:ext cx="0" cy="522083"/>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6858329" y="4905164"/>
            <a:ext cx="2070155" cy="830997"/>
          </a:xfrm>
          <a:prstGeom prst="rect">
            <a:avLst/>
          </a:prstGeom>
          <a:noFill/>
        </p:spPr>
        <p:txBody>
          <a:bodyPr wrap="square" rtlCol="0">
            <a:spAutoFit/>
          </a:bodyPr>
          <a:lstStyle/>
          <a:p>
            <a:pPr algn="ctr"/>
            <a:r>
              <a:rPr lang="en-US" sz="2400" b="1" dirty="0" smtClean="0">
                <a:latin typeface="Arial" pitchFamily="34" charset="0"/>
                <a:cs typeface="Arial" pitchFamily="34" charset="0"/>
              </a:rPr>
              <a:t>COMPUTER HARDWARE</a:t>
            </a:r>
            <a:endParaRPr lang="en-US" sz="2400" b="1" dirty="0">
              <a:latin typeface="Arial" pitchFamily="34" charset="0"/>
              <a:cs typeface="Arial" pitchFamily="34" charset="0"/>
            </a:endParaRPr>
          </a:p>
        </p:txBody>
      </p:sp>
      <p:sp>
        <p:nvSpPr>
          <p:cNvPr id="34" name="TextBox 33"/>
          <p:cNvSpPr txBox="1"/>
          <p:nvPr/>
        </p:nvSpPr>
        <p:spPr>
          <a:xfrm>
            <a:off x="1582586" y="1856728"/>
            <a:ext cx="826196" cy="646331"/>
          </a:xfrm>
          <a:prstGeom prst="rect">
            <a:avLst/>
          </a:prstGeom>
          <a:noFill/>
        </p:spPr>
        <p:txBody>
          <a:bodyPr wrap="square" rtlCol="0">
            <a:spAutoFit/>
          </a:bodyPr>
          <a:lstStyle/>
          <a:p>
            <a:r>
              <a:rPr lang="en-US" sz="3600" b="1" dirty="0" smtClean="0">
                <a:solidFill>
                  <a:srgbClr val="C00000"/>
                </a:solidFill>
                <a:latin typeface="+mn-lt"/>
              </a:rPr>
              <a:t>AV</a:t>
            </a:r>
            <a:endParaRPr lang="en-US" sz="3600" b="1" dirty="0">
              <a:solidFill>
                <a:srgbClr val="C00000"/>
              </a:solidFill>
              <a:latin typeface="+mn-lt"/>
            </a:endParaRPr>
          </a:p>
        </p:txBody>
      </p:sp>
      <p:pic>
        <p:nvPicPr>
          <p:cNvPr id="2050" name="Picture 2" descr="http://pngimg.com/upload/laptop_PNG593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smtClean="0">
                <a:latin typeface="Arial" pitchFamily="34" charset="0"/>
                <a:cs typeface="Arial" pitchFamily="34" charset="0"/>
              </a:rPr>
              <a:t>Image source: http</a:t>
            </a:r>
            <a:r>
              <a:rPr lang="en-US" sz="1600" dirty="0">
                <a:latin typeface="Arial" pitchFamily="34" charset="0"/>
                <a:cs typeface="Arial" pitchFamily="34" charset="0"/>
              </a:rPr>
              <a:t>://pngimg.com/download/5932</a:t>
            </a:r>
          </a:p>
        </p:txBody>
      </p:sp>
      <p:sp>
        <p:nvSpPr>
          <p:cNvPr id="35" name="Isosceles Triangle 34"/>
          <p:cNvSpPr/>
          <p:nvPr/>
        </p:nvSpPr>
        <p:spPr bwMode="auto">
          <a:xfrm rot="5400000">
            <a:off x="5046914" y="3170110"/>
            <a:ext cx="2501083" cy="426575"/>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1777244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1019839333"/>
              </p:ext>
            </p:extLst>
          </p:nvPr>
        </p:nvGraphicFramePr>
        <p:xfrm>
          <a:off x="107504" y="728700"/>
          <a:ext cx="8820980" cy="6049260"/>
        </p:xfrm>
        <a:graphic>
          <a:graphicData uri="http://schemas.openxmlformats.org/drawingml/2006/table">
            <a:tbl>
              <a:tblPr firstRow="1" bandRow="1">
                <a:tableStyleId>{5940675A-B579-460E-94D1-54222C63F5DA}</a:tableStyleId>
              </a:tblPr>
              <a:tblGrid>
                <a:gridCol w="4464496"/>
                <a:gridCol w="4356484"/>
              </a:tblGrid>
              <a:tr h="851394">
                <a:tc>
                  <a:txBody>
                    <a:bodyPr/>
                    <a:lstStyle/>
                    <a:p>
                      <a:pPr algn="ctr"/>
                      <a:r>
                        <a:rPr lang="en-US" sz="2400" dirty="0" smtClean="0">
                          <a:latin typeface="Arial" panose="020B0604020202020204" pitchFamily="34" charset="0"/>
                          <a:cs typeface="Arial" panose="020B0604020202020204" pitchFamily="34" charset="0"/>
                        </a:rPr>
                        <a:t>CPU</a:t>
                      </a:r>
                      <a:r>
                        <a:rPr lang="en-US" sz="2400" baseline="0"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without VT-x</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u="none" dirty="0" smtClean="0">
                          <a:latin typeface="Arial" panose="020B0604020202020204" pitchFamily="34" charset="0"/>
                          <a:cs typeface="Arial" panose="020B0604020202020204" pitchFamily="34" charset="0"/>
                        </a:rPr>
                        <a:t>low performance computers</a:t>
                      </a:r>
                    </a:p>
                  </a:txBody>
                  <a:tcPr/>
                </a:tc>
                <a:tc>
                  <a:txBody>
                    <a:bodyPr/>
                    <a:lstStyle/>
                    <a:p>
                      <a:pPr algn="ctr"/>
                      <a:r>
                        <a:rPr lang="en-US" sz="2400" dirty="0" smtClean="0">
                          <a:latin typeface="Arial" panose="020B0604020202020204" pitchFamily="34" charset="0"/>
                          <a:cs typeface="Arial" panose="020B0604020202020204" pitchFamily="34" charset="0"/>
                        </a:rPr>
                        <a:t>CPU with VT-x</a:t>
                      </a:r>
                    </a:p>
                    <a:p>
                      <a:pPr marL="0" marR="0" indent="0" algn="ctr" defTabSz="914400" rtl="0" eaLnBrk="1" fontAlgn="auto" latinLnBrk="0" hangingPunct="1">
                        <a:lnSpc>
                          <a:spcPct val="100000"/>
                        </a:lnSpc>
                        <a:spcBef>
                          <a:spcPts val="0"/>
                        </a:spcBef>
                        <a:spcAft>
                          <a:spcPts val="0"/>
                        </a:spcAft>
                        <a:buClrTx/>
                        <a:buSzTx/>
                        <a:buFontTx/>
                        <a:buNone/>
                        <a:tabLst/>
                        <a:defRPr/>
                      </a:pPr>
                      <a:r>
                        <a:rPr lang="it-IT" sz="2400" i="0" u="none" dirty="0" smtClean="0">
                          <a:latin typeface="Arial" panose="020B0604020202020204" pitchFamily="34" charset="0"/>
                          <a:cs typeface="Arial" panose="020B0604020202020204" pitchFamily="34" charset="0"/>
                        </a:rPr>
                        <a:t>high</a:t>
                      </a:r>
                      <a:r>
                        <a:rPr lang="it-IT" sz="2400" i="0" u="none" baseline="0" dirty="0" smtClean="0">
                          <a:latin typeface="Arial" panose="020B0604020202020204" pitchFamily="34" charset="0"/>
                          <a:cs typeface="Arial" panose="020B0604020202020204" pitchFamily="34" charset="0"/>
                        </a:rPr>
                        <a:t> </a:t>
                      </a:r>
                      <a:r>
                        <a:rPr lang="it-IT" sz="2400" i="0" u="none" dirty="0" smtClean="0">
                          <a:latin typeface="Arial" panose="020B0604020202020204" pitchFamily="34" charset="0"/>
                          <a:cs typeface="Arial" panose="020B0604020202020204" pitchFamily="34" charset="0"/>
                        </a:rPr>
                        <a:t>performance computers</a:t>
                      </a:r>
                    </a:p>
                  </a:txBody>
                  <a:tcPr/>
                </a:tc>
              </a:tr>
              <a:tr h="4009146">
                <a:tc>
                  <a:txBody>
                    <a:bodyPr/>
                    <a:lstStyle/>
                    <a:p>
                      <a:endParaRPr lang="en-US" sz="2000" dirty="0">
                        <a:latin typeface="Arial" panose="020B0604020202020204" pitchFamily="34" charset="0"/>
                        <a:cs typeface="Arial" panose="020B0604020202020204" pitchFamily="34" charset="0"/>
                      </a:endParaRPr>
                    </a:p>
                  </a:txBody>
                  <a:tcPr/>
                </a:tc>
                <a:tc>
                  <a:txBody>
                    <a:bodyPr/>
                    <a:lstStyle/>
                    <a:p>
                      <a:endParaRPr lang="en-US" sz="2000" dirty="0">
                        <a:latin typeface="Arial" panose="020B0604020202020204" pitchFamily="34" charset="0"/>
                        <a:cs typeface="Arial" panose="020B0604020202020204" pitchFamily="34" charset="0"/>
                      </a:endParaRPr>
                    </a:p>
                  </a:txBody>
                  <a:tcPr/>
                </a:tc>
              </a:tr>
              <a:tr h="621665">
                <a:tc gridSpan="2">
                  <a:txBody>
                    <a:bodyPr/>
                    <a:lstStyle/>
                    <a:p>
                      <a:pPr algn="ctr">
                        <a:lnSpc>
                          <a:spcPct val="150000"/>
                        </a:lnSpc>
                      </a:pPr>
                      <a:r>
                        <a:rPr lang="en-US" sz="2400" dirty="0" smtClean="0">
                          <a:latin typeface="Arial" panose="020B0604020202020204" pitchFamily="34" charset="0"/>
                          <a:cs typeface="Arial" panose="020B0604020202020204" pitchFamily="34" charset="0"/>
                        </a:rPr>
                        <a:t>Does your CPU support Hardware Virtualization?</a:t>
                      </a:r>
                      <a:br>
                        <a:rPr lang="en-US" sz="2400" dirty="0" smtClean="0">
                          <a:latin typeface="Arial" panose="020B0604020202020204" pitchFamily="34" charset="0"/>
                          <a:cs typeface="Arial" panose="020B0604020202020204" pitchFamily="34" charset="0"/>
                        </a:rPr>
                      </a:br>
                      <a:r>
                        <a:rPr lang="en-US" sz="2400" dirty="0" smtClean="0">
                          <a:latin typeface="Arial" panose="020B0604020202020204" pitchFamily="34" charset="0"/>
                          <a:cs typeface="Arial" panose="020B0604020202020204" pitchFamily="34" charset="0"/>
                        </a:rPr>
                        <a:t>Check on </a:t>
                      </a:r>
                      <a:r>
                        <a:rPr lang="en-US" sz="2400" dirty="0" smtClean="0">
                          <a:solidFill>
                            <a:schemeClr val="accent1">
                              <a:lumMod val="50000"/>
                            </a:schemeClr>
                          </a:solidFill>
                          <a:latin typeface="Arial" panose="020B0604020202020204" pitchFamily="34" charset="0"/>
                          <a:cs typeface="Arial" panose="020B0604020202020204" pitchFamily="34" charset="0"/>
                        </a:rPr>
                        <a:t>ark.intel.com</a:t>
                      </a:r>
                      <a:r>
                        <a:rPr lang="en-US" sz="2400" baseline="0" dirty="0" smtClean="0">
                          <a:latin typeface="Arial" panose="020B0604020202020204" pitchFamily="34" charset="0"/>
                          <a:cs typeface="Arial" panose="020B0604020202020204" pitchFamily="34" charset="0"/>
                        </a:rPr>
                        <a:t> or use </a:t>
                      </a:r>
                      <a:r>
                        <a:rPr lang="en-US" sz="2400" baseline="0" dirty="0" smtClean="0">
                          <a:solidFill>
                            <a:schemeClr val="accent1">
                              <a:lumMod val="50000"/>
                            </a:schemeClr>
                          </a:solidFill>
                          <a:latin typeface="Arial" panose="020B0604020202020204" pitchFamily="34" charset="0"/>
                          <a:cs typeface="Arial" panose="020B0604020202020204" pitchFamily="34" charset="0"/>
                        </a:rPr>
                        <a:t>CPU-Z</a:t>
                      </a:r>
                      <a:endParaRPr lang="en-US" sz="2400" dirty="0">
                        <a:solidFill>
                          <a:schemeClr val="accent1">
                            <a:lumMod val="50000"/>
                          </a:schemeClr>
                        </a:solidFill>
                        <a:latin typeface="Arial" panose="020B0604020202020204" pitchFamily="34" charset="0"/>
                        <a:cs typeface="Arial" panose="020B0604020202020204" pitchFamily="34" charset="0"/>
                      </a:endParaRPr>
                    </a:p>
                  </a:txBody>
                  <a:tcPr anchor="ctr"/>
                </a:tc>
                <a:tc hMerge="1">
                  <a:txBody>
                    <a:bodyPr/>
                    <a:lstStyle/>
                    <a:p>
                      <a:endParaRPr lang="en-US" sz="2000" dirty="0">
                        <a:latin typeface="Arial" panose="020B0604020202020204" pitchFamily="34" charset="0"/>
                        <a:cs typeface="Arial" panose="020B0604020202020204" pitchFamily="34" charset="0"/>
                      </a:endParaRPr>
                    </a:p>
                  </a:txBody>
                  <a:tcPr/>
                </a:tc>
              </a:tr>
            </a:tbl>
          </a:graphicData>
        </a:graphic>
      </p:graphicFrame>
      <p:sp>
        <p:nvSpPr>
          <p:cNvPr id="2" name="Заголовок 1"/>
          <p:cNvSpPr>
            <a:spLocks noGrp="1"/>
          </p:cNvSpPr>
          <p:nvPr>
            <p:ph type="title"/>
          </p:nvPr>
        </p:nvSpPr>
        <p:spPr>
          <a:xfrm>
            <a:off x="0" y="8620"/>
            <a:ext cx="9144508" cy="673182"/>
          </a:xfrm>
        </p:spPr>
        <p:txBody>
          <a:bodyPr/>
          <a:lstStyle/>
          <a:p>
            <a:r>
              <a:rPr lang="en-US" sz="2800" b="1" dirty="0" smtClean="0"/>
              <a:t>What computers support hardware virtualization?</a:t>
            </a:r>
            <a:endParaRPr lang="ru-RU" sz="2800" b="1" dirty="0"/>
          </a:p>
        </p:txBody>
      </p:sp>
      <p:pic>
        <p:nvPicPr>
          <p:cNvPr id="196614" name="Picture 6" descr="http://filearchive.cnews.ru/img/zoom/2009/03/27/shirshov_lenovo_x301_4_be6f8.jpg"/>
          <p:cNvPicPr>
            <a:picLocks noChangeAspect="1" noChangeArrowheads="1"/>
          </p:cNvPicPr>
          <p:nvPr/>
        </p:nvPicPr>
        <p:blipFill>
          <a:blip r:embed="rId4" cstate="print"/>
          <a:srcRect/>
          <a:stretch>
            <a:fillRect/>
          </a:stretch>
        </p:blipFill>
        <p:spPr bwMode="auto">
          <a:xfrm>
            <a:off x="6796798" y="2956515"/>
            <a:ext cx="1699638" cy="1344259"/>
          </a:xfrm>
          <a:prstGeom prst="rect">
            <a:avLst/>
          </a:prstGeom>
          <a:noFill/>
        </p:spPr>
      </p:pic>
      <p:pic>
        <p:nvPicPr>
          <p:cNvPr id="196612" name="Picture 4" descr="http://novinki56.ru/images/categories/2806.jpg"/>
          <p:cNvPicPr>
            <a:picLocks noChangeAspect="1" noChangeArrowheads="1"/>
          </p:cNvPicPr>
          <p:nvPr/>
        </p:nvPicPr>
        <p:blipFill>
          <a:blip r:embed="rId5" cstate="print"/>
          <a:srcRect/>
          <a:stretch>
            <a:fillRect/>
          </a:stretch>
        </p:blipFill>
        <p:spPr bwMode="auto">
          <a:xfrm>
            <a:off x="6520549" y="4401108"/>
            <a:ext cx="1730037" cy="997475"/>
          </a:xfrm>
          <a:prstGeom prst="rect">
            <a:avLst/>
          </a:prstGeom>
          <a:noFill/>
        </p:spPr>
      </p:pic>
      <p:pic>
        <p:nvPicPr>
          <p:cNvPr id="196610" name="Picture 2" descr="http://www.hwp.ru/News/images/August.2008/Microsoft_racks.jpg"/>
          <p:cNvPicPr>
            <a:picLocks noChangeAspect="1" noChangeArrowheads="1"/>
          </p:cNvPicPr>
          <p:nvPr/>
        </p:nvPicPr>
        <p:blipFill>
          <a:blip r:embed="rId6" cstate="print"/>
          <a:srcRect/>
          <a:stretch>
            <a:fillRect/>
          </a:stretch>
        </p:blipFill>
        <p:spPr bwMode="auto">
          <a:xfrm>
            <a:off x="6984268" y="1720101"/>
            <a:ext cx="1730037" cy="1126448"/>
          </a:xfrm>
          <a:prstGeom prst="rect">
            <a:avLst/>
          </a:prstGeom>
          <a:noFill/>
        </p:spPr>
      </p:pic>
      <p:sp>
        <p:nvSpPr>
          <p:cNvPr id="11" name="Rectangle 10"/>
          <p:cNvSpPr/>
          <p:nvPr/>
        </p:nvSpPr>
        <p:spPr>
          <a:xfrm>
            <a:off x="5768564" y="1793236"/>
            <a:ext cx="1091966"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Server</a:t>
            </a:r>
          </a:p>
        </p:txBody>
      </p:sp>
      <p:sp>
        <p:nvSpPr>
          <p:cNvPr id="12" name="Rectangle 11"/>
          <p:cNvSpPr/>
          <p:nvPr/>
        </p:nvSpPr>
        <p:spPr>
          <a:xfrm>
            <a:off x="4711683" y="4515365"/>
            <a:ext cx="1804533"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Workstation</a:t>
            </a:r>
          </a:p>
        </p:txBody>
      </p:sp>
      <p:sp>
        <p:nvSpPr>
          <p:cNvPr id="13" name="Rectangle 12"/>
          <p:cNvSpPr/>
          <p:nvPr/>
        </p:nvSpPr>
        <p:spPr>
          <a:xfrm>
            <a:off x="5593356" y="3111351"/>
            <a:ext cx="1127232"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Laptop</a:t>
            </a:r>
          </a:p>
        </p:txBody>
      </p:sp>
      <p:sp>
        <p:nvSpPr>
          <p:cNvPr id="14" name="Rectangle 13"/>
          <p:cNvSpPr/>
          <p:nvPr/>
        </p:nvSpPr>
        <p:spPr>
          <a:xfrm>
            <a:off x="2014663" y="3104964"/>
            <a:ext cx="1837257" cy="978729"/>
          </a:xfrm>
          <a:prstGeom prst="rect">
            <a:avLst/>
          </a:prstGeom>
        </p:spPr>
        <p:txBody>
          <a:bodyPr wrap="square">
            <a:spAutoFit/>
          </a:bodyPr>
          <a:lstStyle/>
          <a:p>
            <a:pPr>
              <a:lnSpc>
                <a:spcPct val="120000"/>
              </a:lnSpc>
            </a:pPr>
            <a:r>
              <a:rPr lang="en-US" sz="2400" dirty="0" smtClean="0">
                <a:latin typeface="Arial" panose="020B0604020202020204" pitchFamily="34" charset="0"/>
                <a:cs typeface="Arial" panose="020B0604020202020204" pitchFamily="34" charset="0"/>
              </a:rPr>
              <a:t>Netbook &amp; Ultrabook</a:t>
            </a:r>
            <a:endParaRPr lang="en-US" sz="2400" dirty="0">
              <a:latin typeface="Arial" panose="020B0604020202020204" pitchFamily="34" charset="0"/>
              <a:cs typeface="Arial" panose="020B0604020202020204" pitchFamily="34" charset="0"/>
            </a:endParaRPr>
          </a:p>
        </p:txBody>
      </p:sp>
      <p:sp>
        <p:nvSpPr>
          <p:cNvPr id="15" name="Rectangle 14"/>
          <p:cNvSpPr/>
          <p:nvPr/>
        </p:nvSpPr>
        <p:spPr>
          <a:xfrm>
            <a:off x="2140188" y="1916832"/>
            <a:ext cx="1495708" cy="535531"/>
          </a:xfrm>
          <a:prstGeom prst="rect">
            <a:avLst/>
          </a:prstGeom>
        </p:spPr>
        <p:txBody>
          <a:bodyPr wrap="square">
            <a:spAutoFit/>
          </a:bodyPr>
          <a:lstStyle/>
          <a:p>
            <a:pPr>
              <a:lnSpc>
                <a:spcPct val="120000"/>
              </a:lnSpc>
            </a:pPr>
            <a:r>
              <a:rPr lang="en-US" sz="2400" dirty="0" smtClean="0">
                <a:latin typeface="Arial" panose="020B0604020202020204" pitchFamily="34" charset="0"/>
                <a:cs typeface="Arial" panose="020B0604020202020204" pitchFamily="34" charset="0"/>
              </a:rPr>
              <a:t>mini PC</a:t>
            </a:r>
            <a:endParaRPr lang="en-US" sz="2400" dirty="0">
              <a:latin typeface="Arial" panose="020B0604020202020204" pitchFamily="34" charset="0"/>
              <a:cs typeface="Arial" panose="020B0604020202020204" pitchFamily="34" charset="0"/>
            </a:endParaRPr>
          </a:p>
        </p:txBody>
      </p:sp>
      <p:sp>
        <p:nvSpPr>
          <p:cNvPr id="18" name="Rectangle 17"/>
          <p:cNvSpPr/>
          <p:nvPr/>
        </p:nvSpPr>
        <p:spPr>
          <a:xfrm>
            <a:off x="2256866" y="4624991"/>
            <a:ext cx="1451038"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tablet PC</a:t>
            </a:r>
          </a:p>
        </p:txBody>
      </p:sp>
      <p:pic>
        <p:nvPicPr>
          <p:cNvPr id="20" name="Picture 12" descr="http://news.ferra.ru/images/259/259907.jpg"/>
          <p:cNvPicPr>
            <a:picLocks noChangeAspect="1" noChangeArrowheads="1"/>
          </p:cNvPicPr>
          <p:nvPr/>
        </p:nvPicPr>
        <p:blipFill>
          <a:blip r:embed="rId7" cstate="print"/>
          <a:srcRect/>
          <a:stretch>
            <a:fillRect/>
          </a:stretch>
        </p:blipFill>
        <p:spPr bwMode="auto">
          <a:xfrm>
            <a:off x="276522" y="4305449"/>
            <a:ext cx="1935858" cy="1226043"/>
          </a:xfrm>
          <a:prstGeom prst="rect">
            <a:avLst/>
          </a:prstGeom>
          <a:noFill/>
        </p:spPr>
      </p:pic>
      <p:pic>
        <p:nvPicPr>
          <p:cNvPr id="20484" name="Picture 4" descr="http://upload.wikimedia.org/wikipedia/commons/6/69/HP_2133_Mini-Note_PC_(front_view_compare_with_pencil).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4975"/>
          <a:stretch/>
        </p:blipFill>
        <p:spPr bwMode="auto">
          <a:xfrm>
            <a:off x="287524" y="2862596"/>
            <a:ext cx="1648162" cy="139449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5768564" y="2302074"/>
            <a:ext cx="1035684" cy="44285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0000"/>
                </a:solidFill>
                <a:effectLst/>
                <a:latin typeface="Arial" pitchFamily="34" charset="0"/>
                <a:cs typeface="Arial" pitchFamily="34" charset="0"/>
              </a:rPr>
              <a:t>VT-x</a:t>
            </a:r>
          </a:p>
        </p:txBody>
      </p:sp>
      <p:sp>
        <p:nvSpPr>
          <p:cNvPr id="19" name="Oval 18"/>
          <p:cNvSpPr/>
          <p:nvPr/>
        </p:nvSpPr>
        <p:spPr bwMode="auto">
          <a:xfrm>
            <a:off x="5593356" y="3645024"/>
            <a:ext cx="1067672" cy="44285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0000"/>
                </a:solidFill>
                <a:effectLst/>
                <a:latin typeface="Arial" pitchFamily="34" charset="0"/>
                <a:cs typeface="Arial" pitchFamily="34" charset="0"/>
              </a:rPr>
              <a:t>VT-x</a:t>
            </a:r>
          </a:p>
        </p:txBody>
      </p:sp>
      <p:sp>
        <p:nvSpPr>
          <p:cNvPr id="22" name="Oval 21"/>
          <p:cNvSpPr/>
          <p:nvPr/>
        </p:nvSpPr>
        <p:spPr bwMode="auto">
          <a:xfrm>
            <a:off x="5044384" y="4995868"/>
            <a:ext cx="1084145" cy="44285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0000"/>
                </a:solidFill>
                <a:effectLst/>
                <a:latin typeface="Arial" pitchFamily="34" charset="0"/>
                <a:cs typeface="Arial" pitchFamily="34" charset="0"/>
              </a:rPr>
              <a:t>VT-x</a:t>
            </a:r>
          </a:p>
        </p:txBody>
      </p:sp>
      <p:sp>
        <p:nvSpPr>
          <p:cNvPr id="23" name="Oval 22"/>
          <p:cNvSpPr/>
          <p:nvPr/>
        </p:nvSpPr>
        <p:spPr bwMode="auto">
          <a:xfrm>
            <a:off x="3707904" y="3356992"/>
            <a:ext cx="720080" cy="44285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accent1">
                    <a:lumMod val="50000"/>
                  </a:schemeClr>
                </a:solidFill>
                <a:effectLst/>
                <a:latin typeface="Arial" pitchFamily="34" charset="0"/>
                <a:cs typeface="Arial" pitchFamily="34" charset="0"/>
              </a:rPr>
              <a:t>no</a:t>
            </a:r>
          </a:p>
        </p:txBody>
      </p:sp>
      <p:sp>
        <p:nvSpPr>
          <p:cNvPr id="24" name="Oval 23"/>
          <p:cNvSpPr/>
          <p:nvPr/>
        </p:nvSpPr>
        <p:spPr bwMode="auto">
          <a:xfrm>
            <a:off x="3455876" y="1942034"/>
            <a:ext cx="720080" cy="44285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accent1">
                    <a:lumMod val="50000"/>
                  </a:schemeClr>
                </a:solidFill>
                <a:effectLst/>
                <a:latin typeface="Arial" pitchFamily="34" charset="0"/>
                <a:cs typeface="Arial" pitchFamily="34" charset="0"/>
              </a:rPr>
              <a:t>no</a:t>
            </a:r>
          </a:p>
        </p:txBody>
      </p:sp>
      <p:sp>
        <p:nvSpPr>
          <p:cNvPr id="25" name="Oval 24"/>
          <p:cNvSpPr/>
          <p:nvPr/>
        </p:nvSpPr>
        <p:spPr bwMode="auto">
          <a:xfrm>
            <a:off x="3707904" y="4606441"/>
            <a:ext cx="720080" cy="442850"/>
          </a:xfrm>
          <a:prstGeom prst="ellipse">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accent1">
                    <a:lumMod val="50000"/>
                  </a:schemeClr>
                </a:solidFill>
                <a:effectLst/>
                <a:latin typeface="Arial" pitchFamily="34" charset="0"/>
                <a:cs typeface="Arial" pitchFamily="34" charset="0"/>
              </a:rPr>
              <a:t>no</a:t>
            </a:r>
          </a:p>
        </p:txBody>
      </p:sp>
      <p:sp>
        <p:nvSpPr>
          <p:cNvPr id="26" name="Rounded Rectangle 25"/>
          <p:cNvSpPr/>
          <p:nvPr/>
        </p:nvSpPr>
        <p:spPr bwMode="auto">
          <a:xfrm>
            <a:off x="4663552" y="728700"/>
            <a:ext cx="4156920" cy="4788532"/>
          </a:xfrm>
          <a:prstGeom prst="roundRect">
            <a:avLst>
              <a:gd name="adj" fmla="val 9306"/>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pic>
        <p:nvPicPr>
          <p:cNvPr id="24582" name="Picture 6" descr="http://media.laruche.com/2013/12/intel-nuc-d54250wyk-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7524" y="1657588"/>
            <a:ext cx="1739017" cy="115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0170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51520" y="8620"/>
            <a:ext cx="8496300" cy="1188132"/>
          </a:xfrm>
        </p:spPr>
        <p:txBody>
          <a:bodyPr/>
          <a:lstStyle/>
          <a:p>
            <a:r>
              <a:rPr lang="en-US" sz="3600" b="1" dirty="0" smtClean="0"/>
              <a:t>Five features </a:t>
            </a:r>
            <a:r>
              <a:rPr lang="en-US" sz="3600" b="1" dirty="0"/>
              <a:t>of </a:t>
            </a:r>
            <a:r>
              <a:rPr lang="en-US" sz="3600" b="1" dirty="0" smtClean="0"/>
              <a:t>HYP &amp; </a:t>
            </a:r>
            <a:br>
              <a:rPr lang="en-US" sz="3600" b="1" dirty="0" smtClean="0"/>
            </a:br>
            <a:r>
              <a:rPr lang="en-US" sz="3600" b="1" dirty="0" smtClean="0"/>
              <a:t>the area </a:t>
            </a:r>
            <a:r>
              <a:rPr lang="en-US" sz="3600" b="1" dirty="0"/>
              <a:t>of its </a:t>
            </a:r>
            <a:r>
              <a:rPr lang="en-US" sz="3600" b="1" dirty="0" smtClean="0"/>
              <a:t>application</a:t>
            </a:r>
            <a:endParaRPr lang="ru-RU" sz="3200" b="1" dirty="0"/>
          </a:p>
        </p:txBody>
      </p:sp>
      <p:graphicFrame>
        <p:nvGraphicFramePr>
          <p:cNvPr id="3" name="Table 2"/>
          <p:cNvGraphicFramePr>
            <a:graphicFrameLocks noGrp="1"/>
          </p:cNvGraphicFramePr>
          <p:nvPr>
            <p:extLst>
              <p:ext uri="{D42A27DB-BD31-4B8C-83A1-F6EECF244321}">
                <p14:modId xmlns:p14="http://schemas.microsoft.com/office/powerpoint/2010/main" val="1951619331"/>
              </p:ext>
            </p:extLst>
          </p:nvPr>
        </p:nvGraphicFramePr>
        <p:xfrm>
          <a:off x="215516" y="1196752"/>
          <a:ext cx="8712968" cy="5472608"/>
        </p:xfrm>
        <a:graphic>
          <a:graphicData uri="http://schemas.openxmlformats.org/drawingml/2006/table">
            <a:tbl>
              <a:tblPr firstRow="1" bandRow="1">
                <a:tableStyleId>{5940675A-B579-460E-94D1-54222C63F5DA}</a:tableStyleId>
              </a:tblPr>
              <a:tblGrid>
                <a:gridCol w="864096"/>
                <a:gridCol w="7848872"/>
              </a:tblGrid>
              <a:tr h="4173728">
                <a:tc>
                  <a:txBody>
                    <a:bodyPr/>
                    <a:lstStyle/>
                    <a:p>
                      <a:pPr algn="ctr"/>
                      <a:r>
                        <a:rPr lang="en-US" sz="2600" dirty="0" smtClean="0"/>
                        <a:t>Features</a:t>
                      </a:r>
                      <a:endParaRPr lang="en-US" sz="2600" dirty="0"/>
                    </a:p>
                  </a:txBody>
                  <a:tcPr vert="vert270" anchor="ctr"/>
                </a:tc>
                <a:tc>
                  <a:txBody>
                    <a:bodyPr/>
                    <a:lstStyle/>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HYP can </a:t>
                      </a:r>
                      <a:r>
                        <a:rPr kumimoji="0" lang="en-US" sz="2800" b="0" i="0" u="sng" strike="noStrike" kern="0" cap="none" spc="0" normalizeH="0" baseline="0" noProof="0" dirty="0" smtClean="0">
                          <a:ln>
                            <a:noFill/>
                          </a:ln>
                          <a:solidFill>
                            <a:srgbClr val="000000"/>
                          </a:solidFill>
                          <a:effectLst/>
                          <a:uLnTx/>
                          <a:uFillTx/>
                          <a:latin typeface="+mn-lt"/>
                          <a:ea typeface="+mn-ea"/>
                          <a:cs typeface="+mn-cs"/>
                        </a:rPr>
                        <a:t>control access</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to memory, HDD </a:t>
                      </a:r>
                      <a:r>
                        <a:rPr kumimoji="0" lang="en-US" sz="2800" b="0" i="0" u="none" strike="noStrike" kern="0" cap="none" spc="0" normalizeH="0" baseline="0" noProof="0" dirty="0" err="1" smtClean="0">
                          <a:ln>
                            <a:noFill/>
                          </a:ln>
                          <a:solidFill>
                            <a:srgbClr val="000000"/>
                          </a:solidFill>
                          <a:effectLst/>
                          <a:uLnTx/>
                          <a:uFillTx/>
                          <a:latin typeface="+mn-lt"/>
                          <a:ea typeface="+mn-ea"/>
                          <a:cs typeface="+mn-cs"/>
                        </a:rPr>
                        <a:t>etc</a:t>
                      </a:r>
                      <a:endParaRPr kumimoji="0" lang="en-US" sz="2800" b="0" i="0" u="none" strike="noStrike" kern="0" cap="none" spc="0" normalizeH="0" baseline="0" noProof="0" dirty="0" smtClean="0">
                        <a:ln>
                          <a:noFill/>
                        </a:ln>
                        <a:solidFill>
                          <a:srgbClr val="000000"/>
                        </a:solidFill>
                        <a:effectLst/>
                        <a:uLnTx/>
                        <a:uFillTx/>
                        <a:latin typeface="+mn-lt"/>
                        <a:ea typeface="+mn-ea"/>
                        <a:cs typeface="+mn-cs"/>
                      </a:endParaRP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Impossible to </a:t>
                      </a:r>
                      <a:r>
                        <a:rPr kumimoji="0" lang="en-US" sz="2800" b="0" i="0" u="sng" strike="noStrike" kern="0" cap="none" spc="0" normalizeH="0" baseline="0" noProof="0" dirty="0" smtClean="0">
                          <a:ln>
                            <a:noFill/>
                          </a:ln>
                          <a:solidFill>
                            <a:srgbClr val="000000"/>
                          </a:solidFill>
                          <a:effectLst/>
                          <a:uLnTx/>
                          <a:uFillTx/>
                          <a:latin typeface="+mn-lt"/>
                          <a:ea typeface="+mn-ea"/>
                          <a:cs typeface="+mn-cs"/>
                        </a:rPr>
                        <a:t>block or delete</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HYP by OS</a:t>
                      </a: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There is </a:t>
                      </a:r>
                      <a:r>
                        <a:rPr kumimoji="0" lang="en-US" sz="2800" b="0" i="0" u="sng" strike="noStrike" kern="0" cap="none" spc="0" normalizeH="0" baseline="0" noProof="0" dirty="0" smtClean="0">
                          <a:ln>
                            <a:noFill/>
                          </a:ln>
                          <a:solidFill>
                            <a:srgbClr val="000000"/>
                          </a:solidFill>
                          <a:effectLst/>
                          <a:uLnTx/>
                          <a:uFillTx/>
                          <a:latin typeface="+mn-lt"/>
                          <a:ea typeface="+mn-ea"/>
                          <a:cs typeface="+mn-cs"/>
                        </a:rPr>
                        <a:t>no built-in tool</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for HYP detection</a:t>
                      </a:r>
                    </a:p>
                    <a:p>
                      <a:pPr marL="514350" marR="0" lvl="0" indent="-514350" algn="l" defTabSz="914400" rtl="0" eaLnBrk="1" fontAlgn="base" latinLnBrk="0" hangingPunct="1">
                        <a:lnSpc>
                          <a:spcPct val="10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HYP can </a:t>
                      </a:r>
                      <a:r>
                        <a:rPr kumimoji="0" lang="en-US" sz="2800" b="0" i="0" u="sng" strike="noStrike" kern="0" cap="none" spc="0" normalizeH="0" baseline="0" noProof="0" dirty="0" smtClean="0">
                          <a:ln>
                            <a:noFill/>
                          </a:ln>
                          <a:solidFill>
                            <a:srgbClr val="000000"/>
                          </a:solidFill>
                          <a:effectLst/>
                          <a:uLnTx/>
                          <a:uFillTx/>
                          <a:latin typeface="+mn-lt"/>
                          <a:ea typeface="+mn-ea"/>
                          <a:cs typeface="+mn-cs"/>
                        </a:rPr>
                        <a:t>prevent its detection</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 stealthy HYP</a:t>
                      </a:r>
                      <a:br>
                        <a:rPr kumimoji="0" lang="en-US" sz="2800" b="0" i="0" u="none" strike="noStrike" kern="0" cap="none" spc="0" normalizeH="0" baseline="0" noProof="0" dirty="0" smtClean="0">
                          <a:ln>
                            <a:noFill/>
                          </a:ln>
                          <a:solidFill>
                            <a:srgbClr val="000000"/>
                          </a:solidFill>
                          <a:effectLst/>
                          <a:uLnTx/>
                          <a:uFillTx/>
                          <a:latin typeface="+mn-lt"/>
                          <a:ea typeface="+mn-ea"/>
                          <a:cs typeface="+mn-cs"/>
                        </a:rPr>
                      </a:br>
                      <a:r>
                        <a:rPr kumimoji="0" lang="en-US" sz="2800" b="0" i="0" u="none" strike="noStrike" kern="0" cap="none" spc="0" normalizeH="0" baseline="0" noProof="0" dirty="0" smtClean="0">
                          <a:ln>
                            <a:noFill/>
                          </a:ln>
                          <a:solidFill>
                            <a:srgbClr val="000000"/>
                          </a:solidFill>
                          <a:effectLst/>
                          <a:uLnTx/>
                          <a:uFillTx/>
                          <a:latin typeface="+mn-lt"/>
                          <a:ea typeface="+mn-ea"/>
                          <a:cs typeface="+mn-cs"/>
                        </a:rPr>
                        <a:t>e.g. by using time cheating</a:t>
                      </a: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HYP </a:t>
                      </a:r>
                      <a:r>
                        <a:rPr kumimoji="0" lang="en-US" sz="2800" b="0" i="0" u="sng" strike="noStrike" kern="0" cap="none" spc="0" normalizeH="0" baseline="0" noProof="0" dirty="0" smtClean="0">
                          <a:ln>
                            <a:noFill/>
                          </a:ln>
                          <a:solidFill>
                            <a:srgbClr val="000000"/>
                          </a:solidFill>
                          <a:effectLst/>
                          <a:uLnTx/>
                          <a:uFillTx/>
                          <a:latin typeface="+mn-lt"/>
                          <a:ea typeface="+mn-ea"/>
                          <a:cs typeface="+mn-cs"/>
                        </a:rPr>
                        <a:t>installs invisibly</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for both users &amp; AVs</a:t>
                      </a:r>
                      <a:endParaRPr lang="en-US" sz="1600" dirty="0"/>
                    </a:p>
                  </a:txBody>
                  <a:tcPr anchor="ctr"/>
                </a:tc>
              </a:tr>
              <a:tr h="1298880">
                <a:tc>
                  <a:txBody>
                    <a:bodyPr/>
                    <a:lstStyle/>
                    <a:p>
                      <a:pPr algn="ctr"/>
                      <a:r>
                        <a:rPr lang="en-US" sz="2600" dirty="0" smtClean="0"/>
                        <a:t>Areas</a:t>
                      </a:r>
                      <a:endParaRPr lang="en-US" sz="2600" dirty="0"/>
                    </a:p>
                  </a:txBody>
                  <a:tcPr vert="vert270" anchor="ctr"/>
                </a:tc>
                <a:tc>
                  <a:txBody>
                    <a:bodyPr/>
                    <a:lstStyle/>
                    <a:p>
                      <a:pPr marL="0" marR="0" lvl="0" indent="0" algn="l" defTabSz="914400" rtl="0" eaLnBrk="1" fontAlgn="base" latinLnBrk="0" hangingPunct="1">
                        <a:lnSpc>
                          <a:spcPct val="100000"/>
                        </a:lnSpc>
                        <a:spcBef>
                          <a:spcPct val="20000"/>
                        </a:spcBef>
                        <a:spcAft>
                          <a:spcPct val="0"/>
                        </a:spcAft>
                        <a:buClr>
                          <a:srgbClr val="000099"/>
                        </a:buClr>
                        <a:buSzTx/>
                        <a:buFontTx/>
                        <a:buNone/>
                        <a:tabLst/>
                        <a:defRPr/>
                      </a:pPr>
                      <a:endParaRPr kumimoji="0" lang="en-US" sz="2800" b="0" i="0" u="none" strike="noStrike" kern="0" cap="none" spc="0" normalizeH="0" baseline="0" noProof="0" dirty="0" smtClean="0">
                        <a:ln>
                          <a:noFill/>
                        </a:ln>
                        <a:solidFill>
                          <a:srgbClr val="000000"/>
                        </a:solidFill>
                        <a:effectLst/>
                        <a:uLnTx/>
                        <a:uFillTx/>
                        <a:latin typeface="+mn-lt"/>
                        <a:ea typeface="+mn-ea"/>
                        <a:cs typeface="+mn-cs"/>
                      </a:endParaRPr>
                    </a:p>
                  </a:txBody>
                  <a:tcPr anchor="ctr"/>
                </a:tc>
              </a:tr>
            </a:tbl>
          </a:graphicData>
        </a:graphic>
      </p:graphicFrame>
    </p:spTree>
    <p:extLst>
      <p:ext uri="{BB962C8B-B14F-4D97-AF65-F5344CB8AC3E}">
        <p14:creationId xmlns:p14="http://schemas.microsoft.com/office/powerpoint/2010/main" val="2564910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51520" y="8620"/>
            <a:ext cx="8496300" cy="1188132"/>
          </a:xfrm>
        </p:spPr>
        <p:txBody>
          <a:bodyPr/>
          <a:lstStyle/>
          <a:p>
            <a:r>
              <a:rPr lang="en-US" sz="3600" b="1" dirty="0" smtClean="0"/>
              <a:t>Five features </a:t>
            </a:r>
            <a:r>
              <a:rPr lang="en-US" sz="3600" b="1" dirty="0"/>
              <a:t>of </a:t>
            </a:r>
            <a:r>
              <a:rPr lang="en-US" sz="3600" b="1" dirty="0" smtClean="0"/>
              <a:t>HYP &amp; </a:t>
            </a:r>
            <a:br>
              <a:rPr lang="en-US" sz="3600" b="1" dirty="0" smtClean="0"/>
            </a:br>
            <a:r>
              <a:rPr lang="en-US" sz="3600" b="1" dirty="0" smtClean="0"/>
              <a:t>the area </a:t>
            </a:r>
            <a:r>
              <a:rPr lang="en-US" sz="3600" b="1" dirty="0"/>
              <a:t>of its </a:t>
            </a:r>
            <a:r>
              <a:rPr lang="en-US" sz="3600" b="1" dirty="0" smtClean="0"/>
              <a:t>application</a:t>
            </a:r>
            <a:endParaRPr lang="ru-RU" sz="3200" b="1" dirty="0"/>
          </a:p>
        </p:txBody>
      </p:sp>
      <p:graphicFrame>
        <p:nvGraphicFramePr>
          <p:cNvPr id="3" name="Table 2"/>
          <p:cNvGraphicFramePr>
            <a:graphicFrameLocks noGrp="1"/>
          </p:cNvGraphicFramePr>
          <p:nvPr>
            <p:extLst>
              <p:ext uri="{D42A27DB-BD31-4B8C-83A1-F6EECF244321}">
                <p14:modId xmlns:p14="http://schemas.microsoft.com/office/powerpoint/2010/main" val="1165541806"/>
              </p:ext>
            </p:extLst>
          </p:nvPr>
        </p:nvGraphicFramePr>
        <p:xfrm>
          <a:off x="215516" y="1196752"/>
          <a:ext cx="8712968" cy="5472608"/>
        </p:xfrm>
        <a:graphic>
          <a:graphicData uri="http://schemas.openxmlformats.org/drawingml/2006/table">
            <a:tbl>
              <a:tblPr firstRow="1" bandRow="1">
                <a:tableStyleId>{5940675A-B579-460E-94D1-54222C63F5DA}</a:tableStyleId>
              </a:tblPr>
              <a:tblGrid>
                <a:gridCol w="864096"/>
                <a:gridCol w="7848872"/>
              </a:tblGrid>
              <a:tr h="4173728">
                <a:tc>
                  <a:txBody>
                    <a:bodyPr/>
                    <a:lstStyle/>
                    <a:p>
                      <a:pPr algn="ctr"/>
                      <a:r>
                        <a:rPr lang="en-US" sz="2600" dirty="0" smtClean="0"/>
                        <a:t>Features</a:t>
                      </a:r>
                      <a:endParaRPr lang="en-US" sz="2600" dirty="0"/>
                    </a:p>
                  </a:txBody>
                  <a:tcPr vert="vert270" anchor="ctr"/>
                </a:tc>
                <a:tc>
                  <a:txBody>
                    <a:bodyPr/>
                    <a:lstStyle/>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HYP can </a:t>
                      </a:r>
                      <a:r>
                        <a:rPr kumimoji="0" lang="en-US" sz="2800" b="0" i="0" u="sng" strike="noStrike" kern="0" cap="none" spc="0" normalizeH="0" baseline="0" noProof="0" dirty="0" smtClean="0">
                          <a:ln>
                            <a:noFill/>
                          </a:ln>
                          <a:solidFill>
                            <a:srgbClr val="000000"/>
                          </a:solidFill>
                          <a:effectLst/>
                          <a:uLnTx/>
                          <a:uFillTx/>
                          <a:latin typeface="+mn-lt"/>
                          <a:ea typeface="+mn-ea"/>
                          <a:cs typeface="+mn-cs"/>
                        </a:rPr>
                        <a:t>control access</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to memory, HDD </a:t>
                      </a:r>
                      <a:r>
                        <a:rPr kumimoji="0" lang="en-US" sz="2800" b="0" i="0" u="none" strike="noStrike" kern="0" cap="none" spc="0" normalizeH="0" baseline="0" noProof="0" dirty="0" err="1" smtClean="0">
                          <a:ln>
                            <a:noFill/>
                          </a:ln>
                          <a:solidFill>
                            <a:srgbClr val="000000"/>
                          </a:solidFill>
                          <a:effectLst/>
                          <a:uLnTx/>
                          <a:uFillTx/>
                          <a:latin typeface="+mn-lt"/>
                          <a:ea typeface="+mn-ea"/>
                          <a:cs typeface="+mn-cs"/>
                        </a:rPr>
                        <a:t>etc</a:t>
                      </a:r>
                      <a:endParaRPr kumimoji="0" lang="en-US" sz="2800" b="0" i="0" u="none" strike="noStrike" kern="0" cap="none" spc="0" normalizeH="0" baseline="0" noProof="0" dirty="0" smtClean="0">
                        <a:ln>
                          <a:noFill/>
                        </a:ln>
                        <a:solidFill>
                          <a:srgbClr val="000000"/>
                        </a:solidFill>
                        <a:effectLst/>
                        <a:uLnTx/>
                        <a:uFillTx/>
                        <a:latin typeface="+mn-lt"/>
                        <a:ea typeface="+mn-ea"/>
                        <a:cs typeface="+mn-cs"/>
                      </a:endParaRP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Impossible to </a:t>
                      </a:r>
                      <a:r>
                        <a:rPr kumimoji="0" lang="en-US" sz="2800" b="0" i="0" u="sng" strike="noStrike" kern="0" cap="none" spc="0" normalizeH="0" baseline="0" noProof="0" dirty="0" smtClean="0">
                          <a:ln>
                            <a:noFill/>
                          </a:ln>
                          <a:solidFill>
                            <a:srgbClr val="000000"/>
                          </a:solidFill>
                          <a:effectLst/>
                          <a:uLnTx/>
                          <a:uFillTx/>
                          <a:latin typeface="+mn-lt"/>
                          <a:ea typeface="+mn-ea"/>
                          <a:cs typeface="+mn-cs"/>
                        </a:rPr>
                        <a:t>block or delete</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HYP by OS</a:t>
                      </a: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There is </a:t>
                      </a:r>
                      <a:r>
                        <a:rPr kumimoji="0" lang="en-US" sz="2800" b="0" i="0" u="sng" strike="noStrike" kern="0" cap="none" spc="0" normalizeH="0" baseline="0" noProof="0" dirty="0" smtClean="0">
                          <a:ln>
                            <a:noFill/>
                          </a:ln>
                          <a:solidFill>
                            <a:srgbClr val="000000"/>
                          </a:solidFill>
                          <a:effectLst/>
                          <a:uLnTx/>
                          <a:uFillTx/>
                          <a:latin typeface="+mn-lt"/>
                          <a:ea typeface="+mn-ea"/>
                          <a:cs typeface="+mn-cs"/>
                        </a:rPr>
                        <a:t>no built-in tool</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for HYP detection</a:t>
                      </a:r>
                    </a:p>
                    <a:p>
                      <a:pPr marL="514350" marR="0" lvl="0" indent="-514350" algn="l" defTabSz="914400" rtl="0" eaLnBrk="1" fontAlgn="base" latinLnBrk="0" hangingPunct="1">
                        <a:lnSpc>
                          <a:spcPct val="10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HYP can </a:t>
                      </a:r>
                      <a:r>
                        <a:rPr kumimoji="0" lang="en-US" sz="2800" b="0" i="0" u="sng" strike="noStrike" kern="0" cap="none" spc="0" normalizeH="0" baseline="0" noProof="0" dirty="0" smtClean="0">
                          <a:ln>
                            <a:noFill/>
                          </a:ln>
                          <a:solidFill>
                            <a:srgbClr val="000000"/>
                          </a:solidFill>
                          <a:effectLst/>
                          <a:uLnTx/>
                          <a:uFillTx/>
                          <a:latin typeface="+mn-lt"/>
                          <a:ea typeface="+mn-ea"/>
                          <a:cs typeface="+mn-cs"/>
                        </a:rPr>
                        <a:t>prevent its detection</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 stealthy HYP</a:t>
                      </a:r>
                      <a:br>
                        <a:rPr kumimoji="0" lang="en-US" sz="2800" b="0" i="0" u="none" strike="noStrike" kern="0" cap="none" spc="0" normalizeH="0" baseline="0" noProof="0" dirty="0" smtClean="0">
                          <a:ln>
                            <a:noFill/>
                          </a:ln>
                          <a:solidFill>
                            <a:srgbClr val="000000"/>
                          </a:solidFill>
                          <a:effectLst/>
                          <a:uLnTx/>
                          <a:uFillTx/>
                          <a:latin typeface="+mn-lt"/>
                          <a:ea typeface="+mn-ea"/>
                          <a:cs typeface="+mn-cs"/>
                        </a:rPr>
                      </a:br>
                      <a:r>
                        <a:rPr kumimoji="0" lang="en-US" sz="2800" b="0" i="0" u="none" strike="noStrike" kern="0" cap="none" spc="0" normalizeH="0" baseline="0" noProof="0" dirty="0" smtClean="0">
                          <a:ln>
                            <a:noFill/>
                          </a:ln>
                          <a:solidFill>
                            <a:srgbClr val="000000"/>
                          </a:solidFill>
                          <a:effectLst/>
                          <a:uLnTx/>
                          <a:uFillTx/>
                          <a:latin typeface="+mn-lt"/>
                          <a:ea typeface="+mn-ea"/>
                          <a:cs typeface="+mn-cs"/>
                        </a:rPr>
                        <a:t>e.g. by using time cheating</a:t>
                      </a:r>
                    </a:p>
                    <a:p>
                      <a:pPr marL="514350" marR="0" lvl="0" indent="-514350" algn="l" defTabSz="914400" rtl="0" eaLnBrk="1" fontAlgn="base" latinLnBrk="0" hangingPunct="1">
                        <a:lnSpc>
                          <a:spcPct val="150000"/>
                        </a:lnSpc>
                        <a:spcBef>
                          <a:spcPct val="20000"/>
                        </a:spcBef>
                        <a:spcAft>
                          <a:spcPct val="0"/>
                        </a:spcAft>
                        <a:buClr>
                          <a:srgbClr val="000099"/>
                        </a:buClr>
                        <a:buSzTx/>
                        <a:buFont typeface="+mj-lt"/>
                        <a:buAutoNum type="arabicPeriod"/>
                        <a:tabLst/>
                        <a:defRPr/>
                      </a:pPr>
                      <a:r>
                        <a:rPr kumimoji="0" lang="en-US" sz="2800" b="0" i="0" u="none" strike="noStrike" kern="0" cap="none" spc="0" normalizeH="0" baseline="0" noProof="0" dirty="0" smtClean="0">
                          <a:ln>
                            <a:noFill/>
                          </a:ln>
                          <a:solidFill>
                            <a:srgbClr val="000000"/>
                          </a:solidFill>
                          <a:effectLst/>
                          <a:uLnTx/>
                          <a:uFillTx/>
                          <a:latin typeface="+mn-lt"/>
                          <a:ea typeface="+mn-ea"/>
                          <a:cs typeface="+mn-cs"/>
                        </a:rPr>
                        <a:t>HYP </a:t>
                      </a:r>
                      <a:r>
                        <a:rPr kumimoji="0" lang="en-US" sz="2800" b="0" i="0" u="sng" strike="noStrike" kern="0" cap="none" spc="0" normalizeH="0" baseline="0" noProof="0" dirty="0" smtClean="0">
                          <a:ln>
                            <a:noFill/>
                          </a:ln>
                          <a:solidFill>
                            <a:srgbClr val="000000"/>
                          </a:solidFill>
                          <a:effectLst/>
                          <a:uLnTx/>
                          <a:uFillTx/>
                          <a:latin typeface="+mn-lt"/>
                          <a:ea typeface="+mn-ea"/>
                          <a:cs typeface="+mn-cs"/>
                        </a:rPr>
                        <a:t>installs invisibly</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for both users &amp; AVs</a:t>
                      </a:r>
                      <a:endParaRPr lang="en-US" sz="1600" dirty="0"/>
                    </a:p>
                  </a:txBody>
                  <a:tcPr anchor="ctr"/>
                </a:tc>
              </a:tr>
              <a:tr h="1298880">
                <a:tc>
                  <a:txBody>
                    <a:bodyPr/>
                    <a:lstStyle/>
                    <a:p>
                      <a:pPr algn="ctr"/>
                      <a:r>
                        <a:rPr lang="en-US" sz="2600" dirty="0" smtClean="0"/>
                        <a:t>Areas</a:t>
                      </a:r>
                      <a:endParaRPr lang="en-US" sz="2600" dirty="0"/>
                    </a:p>
                  </a:txBody>
                  <a:tcPr vert="vert270" anchor="ctr"/>
                </a:tc>
                <a:tc>
                  <a:txBody>
                    <a:bodyPr/>
                    <a:lstStyle/>
                    <a:p>
                      <a:pPr marL="0" marR="0" lvl="0" indent="0" algn="l" defTabSz="914400" rtl="0" eaLnBrk="1" fontAlgn="base" latinLnBrk="0" hangingPunct="1">
                        <a:lnSpc>
                          <a:spcPct val="100000"/>
                        </a:lnSpc>
                        <a:spcBef>
                          <a:spcPct val="20000"/>
                        </a:spcBef>
                        <a:spcAft>
                          <a:spcPct val="0"/>
                        </a:spcAft>
                        <a:buClr>
                          <a:srgbClr val="000099"/>
                        </a:buClr>
                        <a:buSzTx/>
                        <a:buFontTx/>
                        <a:buNone/>
                        <a:tabLst/>
                        <a:defRPr/>
                      </a:pPr>
                      <a:r>
                        <a:rPr kumimoji="0" lang="en-US" sz="2800" b="0" i="0" u="none" strike="noStrike" kern="0" cap="none" spc="0" normalizeH="0" baseline="0" noProof="0" dirty="0" smtClean="0">
                          <a:ln>
                            <a:noFill/>
                          </a:ln>
                          <a:solidFill>
                            <a:srgbClr val="3333CC"/>
                          </a:solidFill>
                          <a:effectLst/>
                          <a:uLnTx/>
                          <a:uFillTx/>
                          <a:latin typeface="+mn-lt"/>
                          <a:ea typeface="+mn-ea"/>
                          <a:cs typeface="+mn-cs"/>
                        </a:rPr>
                        <a:t>1</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 </a:t>
                      </a:r>
                      <a:r>
                        <a:rPr kumimoji="0" lang="en-US" sz="2800" b="0" i="0" u="none" strike="noStrike" kern="0" cap="none" spc="0" normalizeH="0" baseline="0" noProof="0" dirty="0" smtClean="0">
                          <a:ln>
                            <a:noFill/>
                          </a:ln>
                          <a:solidFill>
                            <a:srgbClr val="3333CC"/>
                          </a:solidFill>
                          <a:effectLst/>
                          <a:uLnTx/>
                          <a:uFillTx/>
                          <a:latin typeface="+mn-lt"/>
                          <a:ea typeface="+mn-ea"/>
                          <a:cs typeface="+mn-cs"/>
                        </a:rPr>
                        <a:t>2</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 for security</a:t>
                      </a:r>
                      <a:r>
                        <a:rPr kumimoji="0" lang="en-US" sz="1000" b="0" i="0" u="none" strike="noStrike" kern="0" cap="none" spc="0" normalizeH="0" baseline="0" noProof="0" dirty="0" smtClean="0">
                          <a:ln>
                            <a:noFill/>
                          </a:ln>
                          <a:solidFill>
                            <a:srgbClr val="000000"/>
                          </a:solidFill>
                          <a:effectLst/>
                          <a:uLnTx/>
                          <a:uFillTx/>
                          <a:latin typeface="+mn-lt"/>
                          <a:ea typeface="+mn-ea"/>
                          <a:cs typeface="+mn-cs"/>
                        </a:rPr>
                        <a:t/>
                      </a:r>
                      <a:br>
                        <a:rPr kumimoji="0" lang="en-US" sz="1000" b="0" i="0" u="none" strike="noStrike" kern="0" cap="none" spc="0" normalizeH="0" baseline="0" noProof="0" dirty="0" smtClean="0">
                          <a:ln>
                            <a:noFill/>
                          </a:ln>
                          <a:solidFill>
                            <a:srgbClr val="000000"/>
                          </a:solidFill>
                          <a:effectLst/>
                          <a:uLnTx/>
                          <a:uFillTx/>
                          <a:latin typeface="+mn-lt"/>
                          <a:ea typeface="+mn-ea"/>
                          <a:cs typeface="+mn-cs"/>
                        </a:rPr>
                      </a:br>
                      <a:r>
                        <a:rPr kumimoji="0" lang="en-US" sz="1000" b="0" i="0" u="none" strike="noStrike" kern="0" cap="none" spc="0" normalizeH="0" baseline="0" noProof="0" dirty="0" smtClean="0">
                          <a:ln>
                            <a:noFill/>
                          </a:ln>
                          <a:solidFill>
                            <a:srgbClr val="000000"/>
                          </a:solidFill>
                          <a:effectLst/>
                          <a:uLnTx/>
                          <a:uFillTx/>
                          <a:latin typeface="+mn-lt"/>
                          <a:ea typeface="+mn-ea"/>
                          <a:cs typeface="+mn-cs"/>
                        </a:rPr>
                        <a:t> </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a:r>
                      <a:br>
                        <a:rPr kumimoji="0" lang="en-US" sz="2800" b="0" i="0" u="none" strike="noStrike" kern="0" cap="none" spc="0" normalizeH="0" baseline="0" noProof="0" dirty="0" smtClean="0">
                          <a:ln>
                            <a:noFill/>
                          </a:ln>
                          <a:solidFill>
                            <a:srgbClr val="000000"/>
                          </a:solidFill>
                          <a:effectLst/>
                          <a:uLnTx/>
                          <a:uFillTx/>
                          <a:latin typeface="+mn-lt"/>
                          <a:ea typeface="+mn-ea"/>
                          <a:cs typeface="+mn-cs"/>
                        </a:rPr>
                      </a:br>
                      <a:r>
                        <a:rPr kumimoji="0" lang="en-US" sz="2800" b="0" i="0" u="none" strike="noStrike" kern="0" cap="none" spc="0" normalizeH="0" baseline="0" noProof="0" dirty="0" smtClean="0">
                          <a:ln>
                            <a:noFill/>
                          </a:ln>
                          <a:solidFill>
                            <a:srgbClr val="3333CC"/>
                          </a:solidFill>
                          <a:effectLst/>
                          <a:uLnTx/>
                          <a:uFillTx/>
                          <a:latin typeface="+mn-lt"/>
                          <a:ea typeface="+mn-ea"/>
                          <a:cs typeface="+mn-cs"/>
                        </a:rPr>
                        <a:t>1 </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a:t>
                      </a:r>
                      <a:r>
                        <a:rPr kumimoji="0" lang="en-US" sz="2800" b="0" i="0" u="none" strike="noStrike" kern="0" cap="none" spc="0" normalizeH="0" baseline="0" noProof="0" dirty="0" smtClean="0">
                          <a:ln>
                            <a:noFill/>
                          </a:ln>
                          <a:solidFill>
                            <a:srgbClr val="3333CC"/>
                          </a:solidFill>
                          <a:effectLst/>
                          <a:uLnTx/>
                          <a:uFillTx/>
                          <a:latin typeface="+mn-lt"/>
                          <a:ea typeface="+mn-ea"/>
                          <a:cs typeface="+mn-cs"/>
                        </a:rPr>
                        <a:t>2 </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a:t>
                      </a:r>
                      <a:r>
                        <a:rPr kumimoji="0" lang="en-US" sz="2800" b="0" i="0" u="none" strike="noStrike" kern="0" cap="none" spc="0" normalizeH="0" baseline="0" noProof="0" dirty="0" smtClean="0">
                          <a:ln>
                            <a:noFill/>
                          </a:ln>
                          <a:solidFill>
                            <a:srgbClr val="3333CC"/>
                          </a:solidFill>
                          <a:effectLst/>
                          <a:uLnTx/>
                          <a:uFillTx/>
                          <a:latin typeface="+mn-lt"/>
                          <a:ea typeface="+mn-ea"/>
                          <a:cs typeface="+mn-cs"/>
                        </a:rPr>
                        <a:t>3 </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a:t>
                      </a:r>
                      <a:r>
                        <a:rPr kumimoji="0" lang="en-US" sz="2800" b="0" i="0" u="none" strike="noStrike" kern="0" cap="none" spc="0" normalizeH="0" baseline="0" noProof="0" dirty="0" smtClean="0">
                          <a:ln>
                            <a:noFill/>
                          </a:ln>
                          <a:solidFill>
                            <a:srgbClr val="3333CC"/>
                          </a:solidFill>
                          <a:effectLst/>
                          <a:uLnTx/>
                          <a:uFillTx/>
                          <a:latin typeface="+mn-lt"/>
                          <a:ea typeface="+mn-ea"/>
                          <a:cs typeface="+mn-cs"/>
                        </a:rPr>
                        <a:t>4 </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a:t>
                      </a:r>
                      <a:r>
                        <a:rPr kumimoji="0" lang="en-US" sz="2800" b="0" i="0" u="none" strike="noStrike" kern="0" cap="none" spc="0" normalizeH="0" baseline="0" noProof="0" dirty="0" smtClean="0">
                          <a:ln>
                            <a:noFill/>
                          </a:ln>
                          <a:solidFill>
                            <a:srgbClr val="3333CC"/>
                          </a:solidFill>
                          <a:effectLst/>
                          <a:uLnTx/>
                          <a:uFillTx/>
                          <a:latin typeface="+mn-lt"/>
                          <a:ea typeface="+mn-ea"/>
                          <a:cs typeface="+mn-cs"/>
                        </a:rPr>
                        <a:t>5</a:t>
                      </a:r>
                      <a:r>
                        <a:rPr kumimoji="0" lang="en-US" sz="2800" b="0" i="0" u="none" strike="noStrike" kern="0" cap="none" spc="0" normalizeH="0" baseline="0" noProof="0" dirty="0" smtClean="0">
                          <a:ln>
                            <a:noFill/>
                          </a:ln>
                          <a:solidFill>
                            <a:srgbClr val="000000"/>
                          </a:solidFill>
                          <a:effectLst/>
                          <a:uLnTx/>
                          <a:uFillTx/>
                          <a:latin typeface="+mn-lt"/>
                          <a:ea typeface="+mn-ea"/>
                          <a:cs typeface="+mn-cs"/>
                        </a:rPr>
                        <a:t> = for backdoor</a:t>
                      </a:r>
                    </a:p>
                  </a:txBody>
                  <a:tcPr anchor="ctr"/>
                </a:tc>
              </a:tr>
            </a:tbl>
          </a:graphicData>
        </a:graphic>
      </p:graphicFrame>
    </p:spTree>
    <p:extLst>
      <p:ext uri="{BB962C8B-B14F-4D97-AF65-F5344CB8AC3E}">
        <p14:creationId xmlns:p14="http://schemas.microsoft.com/office/powerpoint/2010/main" val="1050540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3578803316"/>
              </p:ext>
            </p:extLst>
          </p:nvPr>
        </p:nvGraphicFramePr>
        <p:xfrm>
          <a:off x="267393" y="685044"/>
          <a:ext cx="8589082" cy="5983450"/>
        </p:xfrm>
        <a:graphic>
          <a:graphicData uri="http://schemas.openxmlformats.org/drawingml/2006/table">
            <a:tbl>
              <a:tblPr firstRow="1" bandRow="1">
                <a:tableStyleId>{69012ECD-51FC-41F1-AA8D-1B2483CD663E}</a:tableStyleId>
              </a:tblPr>
              <a:tblGrid>
                <a:gridCol w="4448623"/>
                <a:gridCol w="4140459"/>
              </a:tblGrid>
              <a:tr h="403696">
                <a:tc>
                  <a:txBody>
                    <a:bodyPr/>
                    <a:lstStyle/>
                    <a:p>
                      <a:pPr algn="ctr"/>
                      <a:r>
                        <a:rPr lang="en-US" sz="2800" dirty="0" smtClean="0">
                          <a:latin typeface="Arial" pitchFamily="34" charset="0"/>
                          <a:cs typeface="Arial" pitchFamily="34" charset="0"/>
                        </a:rPr>
                        <a:t>Backdoor HYP can</a:t>
                      </a:r>
                      <a:endParaRPr lang="en-US" sz="2800" dirty="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smtClean="0">
                          <a:latin typeface="Arial" pitchFamily="34" charset="0"/>
                          <a:cs typeface="Arial" pitchFamily="34" charset="0"/>
                        </a:rPr>
                        <a:t>Ways to plant a HYP</a:t>
                      </a:r>
                      <a:endParaRPr lang="en-US" sz="2800" dirty="0">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6529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itchFamily="34" charset="0"/>
                        <a:buChar cha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Title 1"/>
          <p:cNvSpPr>
            <a:spLocks noGrp="1"/>
          </p:cNvSpPr>
          <p:nvPr>
            <p:ph type="title"/>
          </p:nvPr>
        </p:nvSpPr>
        <p:spPr>
          <a:xfrm>
            <a:off x="323850" y="44624"/>
            <a:ext cx="8496300" cy="504056"/>
          </a:xfrm>
        </p:spPr>
        <p:txBody>
          <a:bodyPr/>
          <a:lstStyle/>
          <a:p>
            <a:r>
              <a:rPr lang="en-US" sz="3600" b="1" dirty="0" smtClean="0"/>
              <a:t>Overview of a backdoor HYP facilities</a:t>
            </a:r>
            <a:endParaRPr lang="en-US" sz="3600" b="1" dirty="0"/>
          </a:p>
        </p:txBody>
      </p:sp>
      <p:pic>
        <p:nvPicPr>
          <p:cNvPr id="7" name="Picture 4" descr="http://cdn.mysitemyway.com/etc-mysitemyway/icons/legacy-previews/icons/blue-jelly-icons-business/078545-blue-jelly-icon-business-glo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836" y="3911625"/>
            <a:ext cx="1188132" cy="11881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cdn4.iconfinder.com/data/icons/Antares_Complete_Pack/512/Devices/HD%20OpenDrive%20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83568" y="3868725"/>
            <a:ext cx="1324471" cy="1324471"/>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s://cdn0.iconfinder.com/data/icons/icons-unleashed-vol1/256/-deskto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7764" y="5171765"/>
            <a:ext cx="1677615" cy="1677615"/>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ttp://www.theliberaloc.com/wp-content/uploads/2011/10/access_denied.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25"/>
          <a:stretch/>
        </p:blipFill>
        <p:spPr bwMode="auto">
          <a:xfrm>
            <a:off x="2944663" y="5544920"/>
            <a:ext cx="1076077" cy="512373"/>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http://www.slaafws.org/images/text-icon.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2720" y="1952836"/>
            <a:ext cx="1137252" cy="113725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bwMode="auto">
          <a:xfrm>
            <a:off x="2193942" y="2360713"/>
            <a:ext cx="1060786" cy="286763"/>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4" name="Right Arrow 13"/>
          <p:cNvSpPr/>
          <p:nvPr/>
        </p:nvSpPr>
        <p:spPr bwMode="auto">
          <a:xfrm>
            <a:off x="2035050" y="4348219"/>
            <a:ext cx="1060786" cy="286763"/>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pic>
        <p:nvPicPr>
          <p:cNvPr id="17422" name="Picture 14" descr="http://us.cdn3.123rf.com/168nwm/jannoon028/jannoon0281412/jannoon028141200131/34328461-hands-holding-a-credit-card-and-using-laptop-computer-for-online-shopping.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331" y="1998769"/>
            <a:ext cx="1502558" cy="1010650"/>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descr="http://thumbs.dreamstime.com/t/hand-holding-credit-card-laptop-close-up-shopping-online-4439019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105" y="1998769"/>
            <a:ext cx="1515974" cy="10106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896037" y="1520317"/>
            <a:ext cx="3888432" cy="4789003"/>
          </a:xfrm>
          <a:prstGeom prst="rect">
            <a:avLst/>
          </a:prstGeom>
        </p:spPr>
        <p:txBody>
          <a:bodyPr wrap="square">
            <a:spAutoFit/>
          </a:bodyPr>
          <a:lstStyle/>
          <a:p>
            <a:pPr marL="342900" lvl="0" indent="-342900">
              <a:lnSpc>
                <a:spcPct val="150000"/>
              </a:lnSpc>
              <a:spcBef>
                <a:spcPct val="20000"/>
              </a:spcBef>
              <a:buClr>
                <a:srgbClr val="000099"/>
              </a:buClr>
              <a:buFont typeface="Arial" charset="0"/>
              <a:buChar char="●"/>
            </a:pPr>
            <a:r>
              <a:rPr lang="en-US" sz="2800" kern="0" dirty="0" smtClean="0">
                <a:solidFill>
                  <a:srgbClr val="000000"/>
                </a:solidFill>
                <a:latin typeface="Arial"/>
              </a:rPr>
              <a:t>using OS vulnerabilities to load a driver-based HYP</a:t>
            </a:r>
          </a:p>
          <a:p>
            <a:pPr marL="342900" lvl="0" indent="-342900">
              <a:lnSpc>
                <a:spcPct val="150000"/>
              </a:lnSpc>
              <a:spcBef>
                <a:spcPct val="20000"/>
              </a:spcBef>
              <a:buClr>
                <a:srgbClr val="000099"/>
              </a:buClr>
              <a:buFont typeface="Arial" charset="0"/>
              <a:buChar char="●"/>
            </a:pPr>
            <a:endParaRPr lang="en-US" sz="2800" kern="0" dirty="0" smtClean="0">
              <a:solidFill>
                <a:srgbClr val="000000"/>
              </a:solidFill>
              <a:latin typeface="Arial"/>
            </a:endParaRPr>
          </a:p>
          <a:p>
            <a:pPr marL="342900" lvl="0" indent="-342900">
              <a:lnSpc>
                <a:spcPct val="150000"/>
              </a:lnSpc>
              <a:spcBef>
                <a:spcPct val="20000"/>
              </a:spcBef>
              <a:buClr>
                <a:srgbClr val="000099"/>
              </a:buClr>
              <a:buFont typeface="Arial" charset="0"/>
              <a:buChar char="●"/>
            </a:pPr>
            <a:r>
              <a:rPr lang="en-US" sz="2800" kern="0" dirty="0" smtClean="0">
                <a:solidFill>
                  <a:srgbClr val="000000"/>
                </a:solidFill>
                <a:latin typeface="Arial"/>
              </a:rPr>
              <a:t>using BIOS-based approach to infect a motherboard</a:t>
            </a:r>
            <a:endParaRPr lang="en-US" sz="2800" kern="0" dirty="0">
              <a:solidFill>
                <a:srgbClr val="000000"/>
              </a:solidFill>
              <a:latin typeface="Arial"/>
            </a:endParaRPr>
          </a:p>
        </p:txBody>
      </p:sp>
      <p:sp>
        <p:nvSpPr>
          <p:cNvPr id="11" name="Rectangle 10"/>
          <p:cNvSpPr/>
          <p:nvPr/>
        </p:nvSpPr>
        <p:spPr>
          <a:xfrm>
            <a:off x="323122" y="1268760"/>
            <a:ext cx="3369833" cy="523220"/>
          </a:xfrm>
          <a:prstGeom prst="rect">
            <a:avLst/>
          </a:prstGeom>
        </p:spPr>
        <p:txBody>
          <a:bodyPr wrap="none">
            <a:spAutoFit/>
          </a:bodyPr>
          <a:lstStyle/>
          <a:p>
            <a:pPr marL="342900" lvl="0" indent="-342900">
              <a:spcBef>
                <a:spcPct val="20000"/>
              </a:spcBef>
              <a:buClr>
                <a:srgbClr val="000099"/>
              </a:buClr>
              <a:buFont typeface="Arial" charset="0"/>
              <a:buChar char="●"/>
            </a:pPr>
            <a:r>
              <a:rPr lang="en-US" sz="2800" kern="0" dirty="0">
                <a:solidFill>
                  <a:srgbClr val="000000"/>
                </a:solidFill>
                <a:latin typeface="Arial"/>
              </a:rPr>
              <a:t>record keystrokes</a:t>
            </a:r>
          </a:p>
        </p:txBody>
      </p:sp>
      <p:sp>
        <p:nvSpPr>
          <p:cNvPr id="13" name="Rectangle 12"/>
          <p:cNvSpPr/>
          <p:nvPr/>
        </p:nvSpPr>
        <p:spPr>
          <a:xfrm>
            <a:off x="342358" y="3392996"/>
            <a:ext cx="2550698" cy="523220"/>
          </a:xfrm>
          <a:prstGeom prst="rect">
            <a:avLst/>
          </a:prstGeom>
        </p:spPr>
        <p:txBody>
          <a:bodyPr wrap="none">
            <a:spAutoFit/>
          </a:bodyPr>
          <a:lstStyle/>
          <a:p>
            <a:pPr marL="342900" lvl="0" indent="-342900">
              <a:spcBef>
                <a:spcPct val="20000"/>
              </a:spcBef>
              <a:buClr>
                <a:srgbClr val="000099"/>
              </a:buClr>
              <a:buFont typeface="Arial" charset="0"/>
              <a:buChar char="●"/>
            </a:pPr>
            <a:r>
              <a:rPr lang="en-US" sz="2800" kern="0" dirty="0">
                <a:solidFill>
                  <a:srgbClr val="000000"/>
                </a:solidFill>
                <a:latin typeface="Arial"/>
              </a:rPr>
              <a:t>steal all </a:t>
            </a:r>
            <a:r>
              <a:rPr lang="en-US" sz="2800" kern="0" dirty="0" smtClean="0">
                <a:solidFill>
                  <a:srgbClr val="000000"/>
                </a:solidFill>
                <a:latin typeface="Arial"/>
              </a:rPr>
              <a:t>data</a:t>
            </a:r>
            <a:endParaRPr lang="en-US" sz="2800" kern="0" dirty="0">
              <a:solidFill>
                <a:srgbClr val="000000"/>
              </a:solidFill>
              <a:latin typeface="Arial"/>
            </a:endParaRPr>
          </a:p>
        </p:txBody>
      </p:sp>
      <p:sp>
        <p:nvSpPr>
          <p:cNvPr id="17" name="Rectangle 16"/>
          <p:cNvSpPr/>
          <p:nvPr/>
        </p:nvSpPr>
        <p:spPr>
          <a:xfrm>
            <a:off x="355430" y="5426060"/>
            <a:ext cx="1968809" cy="523220"/>
          </a:xfrm>
          <a:prstGeom prst="rect">
            <a:avLst/>
          </a:prstGeom>
        </p:spPr>
        <p:txBody>
          <a:bodyPr wrap="none">
            <a:spAutoFit/>
          </a:bodyPr>
          <a:lstStyle/>
          <a:p>
            <a:pPr marL="342900" lvl="0" indent="-342900">
              <a:spcBef>
                <a:spcPct val="20000"/>
              </a:spcBef>
              <a:buClr>
                <a:srgbClr val="000099"/>
              </a:buClr>
              <a:buFont typeface="Arial" charset="0"/>
              <a:buChar char="●"/>
            </a:pPr>
            <a:r>
              <a:rPr lang="en-US" sz="2800" kern="0" dirty="0" smtClean="0">
                <a:solidFill>
                  <a:srgbClr val="000000"/>
                </a:solidFill>
                <a:latin typeface="Arial"/>
              </a:rPr>
              <a:t>block PC</a:t>
            </a:r>
            <a:endParaRPr lang="en-US" sz="2800" kern="0" dirty="0">
              <a:solidFill>
                <a:srgbClr val="000000"/>
              </a:solidFill>
              <a:latin typeface="Arial"/>
            </a:endParaRPr>
          </a:p>
        </p:txBody>
      </p:sp>
    </p:spTree>
    <p:extLst>
      <p:ext uri="{BB962C8B-B14F-4D97-AF65-F5344CB8AC3E}">
        <p14:creationId xmlns:p14="http://schemas.microsoft.com/office/powerpoint/2010/main" val="233425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1088740"/>
            <a:ext cx="3607253" cy="392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Заголовок 1"/>
          <p:cNvSpPr txBox="1">
            <a:spLocks/>
          </p:cNvSpPr>
          <p:nvPr/>
        </p:nvSpPr>
        <p:spPr bwMode="auto">
          <a:xfrm>
            <a:off x="0" y="44624"/>
            <a:ext cx="9144000" cy="82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smtClean="0"/>
              <a:t>Backdoor HYP &amp; well-known examples</a:t>
            </a:r>
            <a:endParaRPr lang="ru-RU" sz="3200" b="1" dirty="0"/>
          </a:p>
        </p:txBody>
      </p:sp>
      <p:graphicFrame>
        <p:nvGraphicFramePr>
          <p:cNvPr id="12" name="Table 11"/>
          <p:cNvGraphicFramePr>
            <a:graphicFrameLocks noGrp="1"/>
          </p:cNvGraphicFramePr>
          <p:nvPr>
            <p:extLst>
              <p:ext uri="{D42A27DB-BD31-4B8C-83A1-F6EECF244321}">
                <p14:modId xmlns:p14="http://schemas.microsoft.com/office/powerpoint/2010/main" val="4001505557"/>
              </p:ext>
            </p:extLst>
          </p:nvPr>
        </p:nvGraphicFramePr>
        <p:xfrm>
          <a:off x="479884" y="2564904"/>
          <a:ext cx="2795972" cy="1692188"/>
        </p:xfrm>
        <a:graphic>
          <a:graphicData uri="http://schemas.openxmlformats.org/drawingml/2006/table">
            <a:tbl>
              <a:tblPr firstRow="1" bandRow="1">
                <a:tableStyleId>{5940675A-B579-460E-94D1-54222C63F5DA}</a:tableStyleId>
              </a:tblPr>
              <a:tblGrid>
                <a:gridCol w="2795972"/>
              </a:tblGrid>
              <a:tr h="930197">
                <a:tc>
                  <a:txBody>
                    <a:bodyPr/>
                    <a:lstStyle/>
                    <a:p>
                      <a:pPr algn="ctr"/>
                      <a:r>
                        <a:rPr lang="en-US" sz="2800" dirty="0" smtClean="0"/>
                        <a:t>Loaded #</a:t>
                      </a:r>
                      <a:r>
                        <a:rPr lang="en-US" sz="2800" baseline="0" dirty="0" smtClean="0"/>
                        <a:t>2</a:t>
                      </a:r>
                      <a:endParaRPr lang="en-US" sz="2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761991">
                <a:tc>
                  <a:txBody>
                    <a:bodyPr/>
                    <a:lstStyle/>
                    <a:p>
                      <a:pPr algn="ctr"/>
                      <a:r>
                        <a:rPr lang="en-US" sz="2800" dirty="0" smtClean="0"/>
                        <a:t>Loaded #</a:t>
                      </a:r>
                      <a:r>
                        <a:rPr lang="en-US" sz="2800" baseline="0" dirty="0" smtClean="0"/>
                        <a:t>1</a:t>
                      </a:r>
                      <a:endParaRPr lang="en-US" sz="2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192912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1500" y="5049180"/>
            <a:ext cx="2232248" cy="461665"/>
          </a:xfrm>
          <a:prstGeom prst="rect">
            <a:avLst/>
          </a:prstGeom>
        </p:spPr>
        <p:txBody>
          <a:bodyPr wrap="square">
            <a:spAutoFit/>
          </a:bodyPr>
          <a:lstStyle/>
          <a:p>
            <a:r>
              <a:rPr lang="en-US" sz="2400" b="1" dirty="0">
                <a:latin typeface="+mn-lt"/>
              </a:rPr>
              <a:t>HYP </a:t>
            </a:r>
            <a:r>
              <a:rPr lang="en-US" sz="2400" b="1" dirty="0" smtClean="0">
                <a:latin typeface="+mn-lt"/>
              </a:rPr>
              <a:t>example</a:t>
            </a:r>
            <a:endParaRPr lang="ru-RU" sz="2400" b="1" dirty="0">
              <a:latin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107656500"/>
              </p:ext>
            </p:extLst>
          </p:nvPr>
        </p:nvGraphicFramePr>
        <p:xfrm>
          <a:off x="107505" y="5049180"/>
          <a:ext cx="8964996" cy="1751040"/>
        </p:xfrm>
        <a:graphic>
          <a:graphicData uri="http://schemas.openxmlformats.org/drawingml/2006/table">
            <a:tbl>
              <a:tblPr>
                <a:tableStyleId>{2D5ABB26-0587-4C30-8999-92F81FD0307C}</a:tableStyleId>
              </a:tblPr>
              <a:tblGrid>
                <a:gridCol w="2160239"/>
                <a:gridCol w="3168352"/>
                <a:gridCol w="2628292"/>
                <a:gridCol w="1008113"/>
              </a:tblGrid>
              <a:tr h="370840">
                <a:tc>
                  <a:txBody>
                    <a:bodyPr/>
                    <a:lstStyle/>
                    <a:p>
                      <a:pPr algn="ctr"/>
                      <a:endParaRPr lang="ru-RU" sz="2400" b="1" i="0" u="none"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i="0" u="none" dirty="0" smtClean="0"/>
                        <a:t>Author</a:t>
                      </a:r>
                      <a:endParaRPr lang="ru-RU" sz="2400" b="1" i="0" u="none"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i="0" u="none" dirty="0" smtClean="0"/>
                        <a:t>HYP is loaded</a:t>
                      </a:r>
                      <a:r>
                        <a:rPr lang="en-US" sz="2400" b="1" i="0" u="none" baseline="0" dirty="0" smtClean="0"/>
                        <a:t> by</a:t>
                      </a:r>
                      <a:endParaRPr lang="ru-RU" sz="2400" b="1" i="0" u="none"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i="0" u="none" dirty="0" smtClean="0"/>
                        <a:t>CPU</a:t>
                      </a:r>
                      <a:endParaRPr lang="ru-RU" sz="2400" b="1" i="0" u="none"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30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u="none" strike="noStrike" kern="0" cap="none" spc="0" normalizeH="0" baseline="0" noProof="0" dirty="0" smtClean="0">
                          <a:ln>
                            <a:noFill/>
                          </a:ln>
                          <a:effectLst/>
                          <a:uLnTx/>
                          <a:uFillTx/>
                        </a:rPr>
                        <a:t>Blue</a:t>
                      </a:r>
                      <a:r>
                        <a:rPr kumimoji="0" lang="ru-RU" sz="2400" b="0" u="none" strike="noStrike" kern="0" cap="none" spc="0" normalizeH="0" baseline="0" noProof="0" dirty="0" smtClean="0">
                          <a:ln>
                            <a:noFill/>
                          </a:ln>
                          <a:effectLst/>
                          <a:uLnTx/>
                          <a:uFillTx/>
                        </a:rPr>
                        <a:t> </a:t>
                      </a:r>
                      <a:r>
                        <a:rPr kumimoji="0" lang="en-US" sz="2400" b="0" u="none" strike="noStrike" kern="0" cap="none" spc="0" normalizeH="0" baseline="0" noProof="0" dirty="0" smtClean="0">
                          <a:ln>
                            <a:noFill/>
                          </a:ln>
                          <a:effectLst/>
                          <a:uLnTx/>
                          <a:uFillTx/>
                        </a:rPr>
                        <a:t>Pill</a:t>
                      </a:r>
                      <a:endParaRPr lang="ru-RU" sz="2400" b="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0" cap="none" spc="0" normalizeH="0" baseline="0" noProof="0" dirty="0" smtClean="0">
                          <a:ln>
                            <a:noFill/>
                          </a:ln>
                          <a:effectLst/>
                          <a:uLnTx/>
                          <a:uFillTx/>
                        </a:rPr>
                        <a:t>Invisible Things Lab</a:t>
                      </a: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t>Windows driver</a:t>
                      </a: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u="none" strike="noStrike" kern="0" cap="none" spc="0" normalizeH="0" baseline="0" noProof="0" dirty="0" smtClean="0">
                          <a:ln>
                            <a:noFill/>
                          </a:ln>
                          <a:effectLst/>
                          <a:uLnTx/>
                          <a:uFillTx/>
                        </a:rPr>
                        <a:t>Vitriol </a:t>
                      </a:r>
                      <a:endParaRPr lang="ru-RU" sz="2400" b="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marR="0" lvl="0" indent="-342900" algn="ctr" defTabSz="914400" rtl="0" eaLnBrk="0" fontAlgn="base" latinLnBrk="0" hangingPunct="0">
                        <a:lnSpc>
                          <a:spcPct val="100000"/>
                        </a:lnSpc>
                        <a:spcBef>
                          <a:spcPct val="20000"/>
                        </a:spcBef>
                        <a:spcAft>
                          <a:spcPct val="0"/>
                        </a:spcAft>
                        <a:buClr>
                          <a:srgbClr val="000099"/>
                        </a:buClr>
                        <a:buSzTx/>
                        <a:buFont typeface="Arial" charset="0"/>
                        <a:buNone/>
                        <a:tabLst/>
                        <a:defRPr/>
                      </a:pPr>
                      <a:r>
                        <a:rPr kumimoji="0" lang="en-US" sz="2400" u="none" strike="noStrike" kern="0" cap="none" spc="0" normalizeH="0" baseline="0" noProof="0" dirty="0" err="1" smtClean="0">
                          <a:ln>
                            <a:noFill/>
                          </a:ln>
                          <a:effectLst/>
                          <a:uLnTx/>
                          <a:uFillTx/>
                        </a:rPr>
                        <a:t>Matasano</a:t>
                      </a:r>
                      <a:r>
                        <a:rPr kumimoji="0" lang="en-US" sz="2400" u="none" strike="noStrike" kern="0" cap="none" spc="0" normalizeH="0" baseline="0" noProof="0" dirty="0" smtClean="0">
                          <a:ln>
                            <a:noFill/>
                          </a:ln>
                          <a:effectLst/>
                          <a:uLnTx/>
                          <a:uFillTx/>
                        </a:rPr>
                        <a:t> Security</a:t>
                      </a:r>
                      <a:endParaRPr kumimoji="0" lang="en-US" sz="2400" b="0" i="0" u="none" strike="noStrike" kern="0" cap="none" spc="0" normalizeH="0" baseline="0" noProof="0" dirty="0" smtClean="0">
                        <a:ln>
                          <a:noFill/>
                        </a:ln>
                        <a:solidFill>
                          <a:srgbClr val="000000"/>
                        </a:solidFill>
                        <a:effectLst/>
                        <a:uLnTx/>
                        <a:uFillTx/>
                        <a:latin typeface="+mn-lt"/>
                        <a:ea typeface="+mn-ea"/>
                        <a:cs typeface="+mn-cs"/>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t>MAC OS driver</a:t>
                      </a: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Russian Ghost</a:t>
                      </a:r>
                      <a:endParaRPr lang="ru-RU" sz="2400" b="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alpha val="30196"/>
                      </a:srgbClr>
                    </a:solidFill>
                  </a:tcPr>
                </a:tc>
                <a:tc>
                  <a:txBody>
                    <a:bodyPr/>
                    <a:lstStyle/>
                    <a:p>
                      <a:pPr marL="342900" marR="0" lvl="0" indent="-342900" algn="ctr" defTabSz="914400" rtl="0" eaLnBrk="0" fontAlgn="base" latinLnBrk="0" hangingPunct="0">
                        <a:lnSpc>
                          <a:spcPct val="100000"/>
                        </a:lnSpc>
                        <a:spcBef>
                          <a:spcPct val="20000"/>
                        </a:spcBef>
                        <a:spcAft>
                          <a:spcPct val="0"/>
                        </a:spcAft>
                        <a:buClr>
                          <a:srgbClr val="000099"/>
                        </a:buClr>
                        <a:buSzTx/>
                        <a:buFont typeface="Arial" charset="0"/>
                        <a:buNone/>
                        <a:tabLst/>
                        <a:defRPr/>
                      </a:pPr>
                      <a:r>
                        <a:rPr lang="en-US" sz="2400" kern="0" dirty="0" err="1" smtClean="0">
                          <a:solidFill>
                            <a:srgbClr val="000000"/>
                          </a:solidFill>
                          <a:latin typeface="+mn-lt"/>
                        </a:rPr>
                        <a:t>M.Utin</a:t>
                      </a:r>
                      <a:r>
                        <a:rPr lang="en-US" sz="2400" kern="0" dirty="0" smtClean="0">
                          <a:solidFill>
                            <a:srgbClr val="000000"/>
                          </a:solidFill>
                          <a:latin typeface="+mn-lt"/>
                        </a:rPr>
                        <a:t> by DeepSec14</a:t>
                      </a: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alpha val="30196"/>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i="0" u="none" dirty="0" smtClean="0"/>
                        <a:t>BIOS</a:t>
                      </a:r>
                      <a:endParaRPr lang="ru-RU" sz="2400" b="0" i="0" u="none" dirty="0" smtClean="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alpha val="30196"/>
                      </a:srgbClr>
                    </a:solidFill>
                  </a:tcPr>
                </a:tc>
                <a:tc>
                  <a:txBody>
                    <a:bodyPr/>
                    <a:lstStyle/>
                    <a:p>
                      <a:pPr algn="ctr"/>
                      <a:endParaRPr lang="ru-RU" sz="2400" dirty="0"/>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3300">
                        <a:alpha val="30196"/>
                      </a:srgbClr>
                    </a:solidFill>
                  </a:tcPr>
                </a:tc>
              </a:tr>
            </a:tbl>
          </a:graphicData>
        </a:graphic>
      </p:graphicFrame>
      <p:pic>
        <p:nvPicPr>
          <p:cNvPr id="6" name="Picture 2"/>
          <p:cNvPicPr>
            <a:picLocks noChangeAspect="1" noChangeArrowheads="1"/>
          </p:cNvPicPr>
          <p:nvPr/>
        </p:nvPicPr>
        <p:blipFill rotWithShape="1">
          <a:blip r:embed="rId4" cstate="print"/>
          <a:srcRect l="2786" r="2878"/>
          <a:stretch/>
        </p:blipFill>
        <p:spPr bwMode="auto">
          <a:xfrm>
            <a:off x="8119979" y="5517232"/>
            <a:ext cx="916517" cy="373063"/>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8280412" y="5949280"/>
            <a:ext cx="576064" cy="388843"/>
          </a:xfrm>
          <a:prstGeom prst="rect">
            <a:avLst/>
          </a:prstGeom>
          <a:noFill/>
          <a:ln w="9525">
            <a:noFill/>
            <a:miter lim="800000"/>
            <a:headEnd/>
            <a:tailEnd/>
          </a:ln>
        </p:spPr>
      </p:pic>
      <p:pic>
        <p:nvPicPr>
          <p:cNvPr id="8" name="Picture 4"/>
          <p:cNvPicPr>
            <a:picLocks noChangeAspect="1" noChangeArrowheads="1"/>
          </p:cNvPicPr>
          <p:nvPr/>
        </p:nvPicPr>
        <p:blipFill>
          <a:blip r:embed="rId5" cstate="print"/>
          <a:srcRect/>
          <a:stretch>
            <a:fillRect/>
          </a:stretch>
        </p:blipFill>
        <p:spPr bwMode="auto">
          <a:xfrm>
            <a:off x="8280412" y="6381328"/>
            <a:ext cx="576064" cy="388843"/>
          </a:xfrm>
          <a:prstGeom prst="rect">
            <a:avLst/>
          </a:prstGeom>
          <a:noFill/>
          <a:ln w="9525">
            <a:noFill/>
            <a:miter lim="800000"/>
            <a:headEnd/>
            <a:tailEnd/>
          </a:ln>
        </p:spPr>
      </p:pic>
      <p:sp>
        <p:nvSpPr>
          <p:cNvPr id="13" name="Заголовок 1"/>
          <p:cNvSpPr txBox="1">
            <a:spLocks/>
          </p:cNvSpPr>
          <p:nvPr/>
        </p:nvSpPr>
        <p:spPr bwMode="auto">
          <a:xfrm>
            <a:off x="0" y="44624"/>
            <a:ext cx="9144000" cy="82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smtClean="0"/>
              <a:t>Backdoor HYP &amp; well-known examples</a:t>
            </a:r>
            <a:endParaRPr lang="ru-RU" sz="3200" b="1" dirty="0"/>
          </a:p>
        </p:txBody>
      </p:sp>
      <p:graphicFrame>
        <p:nvGraphicFramePr>
          <p:cNvPr id="16" name="Table 15"/>
          <p:cNvGraphicFramePr>
            <a:graphicFrameLocks noGrp="1"/>
          </p:cNvGraphicFramePr>
          <p:nvPr>
            <p:extLst>
              <p:ext uri="{D42A27DB-BD31-4B8C-83A1-F6EECF244321}">
                <p14:modId xmlns:p14="http://schemas.microsoft.com/office/powerpoint/2010/main" val="3703274297"/>
              </p:ext>
            </p:extLst>
          </p:nvPr>
        </p:nvGraphicFramePr>
        <p:xfrm>
          <a:off x="479884" y="2564904"/>
          <a:ext cx="2795972" cy="1692188"/>
        </p:xfrm>
        <a:graphic>
          <a:graphicData uri="http://schemas.openxmlformats.org/drawingml/2006/table">
            <a:tbl>
              <a:tblPr firstRow="1" bandRow="1">
                <a:tableStyleId>{5940675A-B579-460E-94D1-54222C63F5DA}</a:tableStyleId>
              </a:tblPr>
              <a:tblGrid>
                <a:gridCol w="2795972"/>
              </a:tblGrid>
              <a:tr h="930197">
                <a:tc>
                  <a:txBody>
                    <a:bodyPr/>
                    <a:lstStyle/>
                    <a:p>
                      <a:pPr algn="ctr"/>
                      <a:r>
                        <a:rPr lang="en-US" sz="2800" dirty="0" smtClean="0"/>
                        <a:t>Loaded #</a:t>
                      </a:r>
                      <a:r>
                        <a:rPr lang="en-US" sz="2800" baseline="0" dirty="0" smtClean="0"/>
                        <a:t>2</a:t>
                      </a:r>
                      <a:endParaRPr lang="en-US" sz="2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761991">
                <a:tc>
                  <a:txBody>
                    <a:bodyPr/>
                    <a:lstStyle/>
                    <a:p>
                      <a:pPr algn="ctr"/>
                      <a:r>
                        <a:rPr lang="en-US" sz="2800" dirty="0" smtClean="0"/>
                        <a:t>Loaded #</a:t>
                      </a:r>
                      <a:r>
                        <a:rPr lang="en-US" sz="2800" baseline="0" dirty="0" smtClean="0"/>
                        <a:t>1</a:t>
                      </a:r>
                      <a:endParaRPr lang="en-US" sz="2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8" y="1088740"/>
            <a:ext cx="3607253" cy="392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1545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71500" y="-27384"/>
            <a:ext cx="8928992" cy="756084"/>
          </a:xfrm>
        </p:spPr>
        <p:txBody>
          <a:bodyPr/>
          <a:lstStyle/>
          <a:p>
            <a:r>
              <a:rPr lang="en-US" sz="3600" b="1" dirty="0" smtClean="0"/>
              <a:t>Analysis of hypervisor detection tools</a:t>
            </a:r>
            <a:endParaRPr lang="ru-RU" sz="3600" b="1" dirty="0"/>
          </a:p>
        </p:txBody>
      </p:sp>
      <p:graphicFrame>
        <p:nvGraphicFramePr>
          <p:cNvPr id="3" name="Table 2"/>
          <p:cNvGraphicFramePr>
            <a:graphicFrameLocks noGrp="1"/>
          </p:cNvGraphicFramePr>
          <p:nvPr>
            <p:extLst>
              <p:ext uri="{D42A27DB-BD31-4B8C-83A1-F6EECF244321}">
                <p14:modId xmlns:p14="http://schemas.microsoft.com/office/powerpoint/2010/main" val="1595749753"/>
              </p:ext>
            </p:extLst>
          </p:nvPr>
        </p:nvGraphicFramePr>
        <p:xfrm>
          <a:off x="143508" y="671834"/>
          <a:ext cx="8892988" cy="6142346"/>
        </p:xfrm>
        <a:graphic>
          <a:graphicData uri="http://schemas.openxmlformats.org/drawingml/2006/table">
            <a:tbl>
              <a:tblPr firstRow="1" bandRow="1">
                <a:tableStyleId>{5940675A-B579-460E-94D1-54222C63F5DA}</a:tableStyleId>
              </a:tblPr>
              <a:tblGrid>
                <a:gridCol w="684076"/>
                <a:gridCol w="2916324"/>
                <a:gridCol w="2484276"/>
                <a:gridCol w="1044116"/>
                <a:gridCol w="1764196"/>
              </a:tblGrid>
              <a:tr h="898484">
                <a:tc>
                  <a:txBody>
                    <a:bodyPr/>
                    <a:lstStyle/>
                    <a:p>
                      <a:pPr algn="ctr">
                        <a:lnSpc>
                          <a:spcPct val="100000"/>
                        </a:lnSpc>
                      </a:pPr>
                      <a:endParaRPr lang="en-US" sz="2400" b="1" dirty="0"/>
                    </a:p>
                  </a:txBody>
                  <a:tcPr anchor="ctr"/>
                </a:tc>
                <a:tc>
                  <a:txBody>
                    <a:bodyPr/>
                    <a:lstStyle/>
                    <a:p>
                      <a:pPr algn="ctr">
                        <a:lnSpc>
                          <a:spcPct val="100000"/>
                        </a:lnSpc>
                      </a:pPr>
                      <a:r>
                        <a:rPr lang="en-US" sz="2400" b="1" dirty="0" smtClean="0"/>
                        <a:t>Tool</a:t>
                      </a:r>
                      <a:endParaRPr lang="en-US" sz="2400" b="1" dirty="0"/>
                    </a:p>
                  </a:txBody>
                  <a:tcPr anchor="ctr"/>
                </a:tc>
                <a:tc>
                  <a:txBody>
                    <a:bodyPr/>
                    <a:lstStyle/>
                    <a:p>
                      <a:pPr algn="ctr">
                        <a:lnSpc>
                          <a:spcPct val="100000"/>
                        </a:lnSpc>
                      </a:pPr>
                      <a:r>
                        <a:rPr lang="en-US" sz="2400" b="1" dirty="0" smtClean="0"/>
                        <a:t>Detection  method</a:t>
                      </a:r>
                      <a:endParaRPr lang="en-US" sz="2400" b="1" dirty="0"/>
                    </a:p>
                  </a:txBody>
                  <a:tcPr anchor="ctr"/>
                </a:tc>
                <a:tc>
                  <a:txBody>
                    <a:bodyPr/>
                    <a:lstStyle/>
                    <a:p>
                      <a:pPr algn="ctr">
                        <a:lnSpc>
                          <a:spcPct val="100000"/>
                        </a:lnSpc>
                      </a:pPr>
                      <a:r>
                        <a:rPr lang="en-US" sz="2400" b="1" dirty="0" err="1" smtClean="0"/>
                        <a:t>Resi-lient</a:t>
                      </a:r>
                      <a:r>
                        <a:rPr lang="en-US" sz="2400" b="1" dirty="0" smtClean="0"/>
                        <a:t>?</a:t>
                      </a:r>
                      <a:endParaRPr lang="en-US" sz="2400" b="1" dirty="0"/>
                    </a:p>
                  </a:txBody>
                  <a:tcPr anchor="ctr"/>
                </a:tc>
                <a:tc>
                  <a:txBody>
                    <a:bodyPr/>
                    <a:lstStyle/>
                    <a:p>
                      <a:pPr algn="ctr">
                        <a:lnSpc>
                          <a:spcPct val="100000"/>
                        </a:lnSpc>
                      </a:pPr>
                      <a:r>
                        <a:rPr lang="en-US" sz="2400" b="1" dirty="0" smtClean="0"/>
                        <a:t>Easy to distribute?</a:t>
                      </a:r>
                      <a:endParaRPr lang="en-US" sz="2400" b="1" dirty="0"/>
                    </a:p>
                  </a:txBody>
                  <a:tcPr anchor="ctr"/>
                </a:tc>
              </a:tr>
              <a:tr h="860512">
                <a:tc rowSpan="2">
                  <a:txBody>
                    <a:bodyPr/>
                    <a:lstStyle/>
                    <a:p>
                      <a:pPr algn="ctr">
                        <a:lnSpc>
                          <a:spcPct val="100000"/>
                        </a:lnSpc>
                      </a:pPr>
                      <a:r>
                        <a:rPr lang="en-US" sz="2400" dirty="0" smtClean="0"/>
                        <a:t>Hardware</a:t>
                      </a:r>
                      <a:endParaRPr lang="en-US" sz="2400" dirty="0"/>
                    </a:p>
                  </a:txBody>
                  <a:tcPr vert="vert27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Copilot 2004</a:t>
                      </a:r>
                    </a:p>
                  </a:txBody>
                  <a:tcPr anchor="ctr">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Signature based</a:t>
                      </a:r>
                    </a:p>
                  </a:txBody>
                  <a:tcPr anchor="c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nchor="ctr">
                    <a:noFill/>
                  </a:tcPr>
                </a:tc>
                <a:tc rowSpan="2">
                  <a:txBody>
                    <a:bodyPr/>
                    <a:lstStyle/>
                    <a:p>
                      <a:pPr algn="ctr">
                        <a:lnSpc>
                          <a:spcPct val="100000"/>
                        </a:lnSpc>
                      </a:pPr>
                      <a:r>
                        <a:rPr lang="en-US" sz="2400" dirty="0" smtClean="0"/>
                        <a:t>―</a:t>
                      </a:r>
                      <a:endParaRPr lang="en-US" sz="2400" dirty="0"/>
                    </a:p>
                  </a:txBody>
                  <a:tcPr anchor="ctr">
                    <a:noFill/>
                  </a:tcPr>
                </a:tc>
              </a:tr>
              <a:tr h="756084">
                <a:tc vMerge="1">
                  <a:txBody>
                    <a:bodyPr/>
                    <a:lstStyle/>
                    <a:p>
                      <a:pPr algn="ctr">
                        <a:lnSpc>
                          <a:spcPct val="150000"/>
                        </a:lnSpc>
                      </a:pPr>
                      <a:endParaRPr lang="en-US" sz="2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Deep Watch 2008</a:t>
                      </a:r>
                    </a:p>
                  </a:txBody>
                  <a:tcPr anchor="ctr">
                    <a:noFill/>
                  </a:tcPr>
                </a:tc>
                <a:tc vMerge="1">
                  <a:txBody>
                    <a:bodyPr/>
                    <a:lstStyle/>
                    <a:p>
                      <a:pPr algn="ctr">
                        <a:lnSpc>
                          <a:spcPct val="150000"/>
                        </a:lnSpc>
                      </a:pPr>
                      <a:endParaRPr lang="en-US" sz="26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tr>
              <a:tr h="756084">
                <a:tc rowSpan="5">
                  <a:txBody>
                    <a:bodyPr/>
                    <a:lstStyle/>
                    <a:p>
                      <a:pPr algn="ctr">
                        <a:lnSpc>
                          <a:spcPct val="100000"/>
                        </a:lnSpc>
                      </a:pPr>
                      <a:r>
                        <a:rPr lang="en-US" sz="2400" dirty="0" smtClean="0"/>
                        <a:t>Software</a:t>
                      </a:r>
                      <a:endParaRPr lang="en-US" sz="2400" dirty="0"/>
                    </a:p>
                  </a:txBody>
                  <a:tcPr vert="vert270" anchor="ctr">
                    <a:noFill/>
                  </a:tcPr>
                </a:tc>
                <a:tc>
                  <a:txBody>
                    <a:bodyPr/>
                    <a:lstStyle/>
                    <a:p>
                      <a:pPr algn="ctr">
                        <a:lnSpc>
                          <a:spcPct val="100000"/>
                        </a:lnSpc>
                      </a:pPr>
                      <a:r>
                        <a:rPr lang="en-US" sz="2400" dirty="0" smtClean="0"/>
                        <a:t>Symantec </a:t>
                      </a:r>
                      <a:r>
                        <a:rPr lang="en-US" sz="2400" dirty="0" err="1" smtClean="0"/>
                        <a:t>EndPoint</a:t>
                      </a:r>
                      <a:r>
                        <a:rPr lang="en-US" sz="2400" baseline="0" dirty="0" smtClean="0"/>
                        <a:t> Protection 2012</a:t>
                      </a:r>
                      <a:endParaRPr lang="en-US" sz="2400" dirty="0"/>
                    </a:p>
                  </a:txBody>
                  <a:tcPr anchor="ctr">
                    <a:noFill/>
                  </a:tcPr>
                </a:tc>
                <a:tc rowSpan="2">
                  <a:txBody>
                    <a:bodyPr/>
                    <a:lstStyle/>
                    <a:p>
                      <a:pPr lvl="0" algn="ctr">
                        <a:lnSpc>
                          <a:spcPct val="100000"/>
                        </a:lnSpc>
                      </a:pPr>
                      <a:r>
                        <a:rPr lang="en-US" sz="2400" dirty="0" smtClean="0"/>
                        <a:t>Based on the trusted HYP</a:t>
                      </a:r>
                      <a:endParaRPr lang="en-US" sz="2400" dirty="0"/>
                    </a:p>
                  </a:txBody>
                  <a:tcPr anchor="ctr">
                    <a:noFill/>
                  </a:tcPr>
                </a:tc>
                <a:tc rowSpan="4">
                  <a:txBody>
                    <a:bodyPr/>
                    <a:lstStyle/>
                    <a:p>
                      <a:pPr algn="ctr">
                        <a:lnSpc>
                          <a:spcPct val="100000"/>
                        </a:lnSpc>
                      </a:pP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noFill/>
                  </a:tcPr>
                </a:tc>
                <a:tc rowSpan="4">
                  <a:txBody>
                    <a:bodyPr/>
                    <a:lstStyle/>
                    <a:p>
                      <a:pPr algn="ctr">
                        <a:lnSpc>
                          <a:spcPct val="100000"/>
                        </a:lnSpc>
                      </a:pPr>
                      <a:endParaRPr lang="en-US" sz="2400" dirty="0"/>
                    </a:p>
                    <a:p>
                      <a:pPr algn="ctr">
                        <a:lnSpc>
                          <a:spcPct val="100000"/>
                        </a:lnSpc>
                      </a:pPr>
                      <a:r>
                        <a:rPr lang="en-US" sz="2400" dirty="0" smtClean="0"/>
                        <a:t>+</a:t>
                      </a:r>
                      <a:endParaRPr lang="en-US" sz="2400" dirty="0"/>
                    </a:p>
                    <a:p>
                      <a:pPr algn="ctr">
                        <a:lnSpc>
                          <a:spcPct val="100000"/>
                        </a:lnSpc>
                      </a:pPr>
                      <a:endParaRPr lang="en-US" sz="2400" dirty="0"/>
                    </a:p>
                  </a:txBody>
                  <a:tcPr anchor="ctr"/>
                </a:tc>
              </a:tr>
              <a:tr h="627294">
                <a:tc vMerge="1">
                  <a:txBody>
                    <a:bodyPr/>
                    <a:lstStyle/>
                    <a:p>
                      <a:pPr algn="ctr">
                        <a:lnSpc>
                          <a:spcPct val="150000"/>
                        </a:lnSpc>
                      </a:pPr>
                      <a:endParaRPr lang="en-US" sz="2600" dirty="0"/>
                    </a:p>
                  </a:txBody>
                  <a:tcPr>
                    <a:noFill/>
                  </a:tcPr>
                </a:tc>
                <a:tc>
                  <a:txBody>
                    <a:bodyPr/>
                    <a:lstStyle/>
                    <a:p>
                      <a:pPr algn="ctr">
                        <a:lnSpc>
                          <a:spcPct val="100000"/>
                        </a:lnSpc>
                      </a:pPr>
                      <a:r>
                        <a:rPr lang="en-US" sz="2400" dirty="0" smtClean="0"/>
                        <a:t>McAfee Deep Defender 2012</a:t>
                      </a:r>
                      <a:endParaRPr lang="en-US" sz="2400" dirty="0"/>
                    </a:p>
                  </a:txBody>
                  <a:tcPr anchor="ctr">
                    <a:noFill/>
                  </a:tcPr>
                </a:tc>
                <a:tc vMerge="1">
                  <a:txBody>
                    <a:bodyPr/>
                    <a:lstStyle/>
                    <a:p>
                      <a:pPr algn="ctr"/>
                      <a:endParaRPr lang="en-US" sz="24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tr>
              <a:tr h="435448">
                <a:tc vMerge="1">
                  <a:txBody>
                    <a:bodyPr/>
                    <a:lstStyle/>
                    <a:p>
                      <a:pPr algn="ctr">
                        <a:lnSpc>
                          <a:spcPct val="150000"/>
                        </a:lnSpc>
                      </a:pPr>
                      <a:endParaRPr lang="en-US" sz="2600" dirty="0"/>
                    </a:p>
                  </a:txBody>
                  <a:tcPr/>
                </a:tc>
                <a:tc>
                  <a:txBody>
                    <a:bodyPr/>
                    <a:lstStyle/>
                    <a:p>
                      <a:pPr algn="ctr">
                        <a:lnSpc>
                          <a:spcPct val="100000"/>
                        </a:lnSpc>
                      </a:pPr>
                      <a:r>
                        <a:rPr lang="en-US" sz="2400" dirty="0" err="1" smtClean="0"/>
                        <a:t>Actaeon</a:t>
                      </a:r>
                      <a:r>
                        <a:rPr lang="en-US" sz="2400" dirty="0" smtClean="0"/>
                        <a:t> 2013</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Signature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tr>
              <a:tr h="701186">
                <a:tc vMerge="1">
                  <a:txBody>
                    <a:bodyPr/>
                    <a:lstStyle/>
                    <a:p>
                      <a:pPr algn="ctr">
                        <a:lnSpc>
                          <a:spcPct val="150000"/>
                        </a:lnSpc>
                      </a:pPr>
                      <a:endParaRPr lang="en-US" sz="2600" dirty="0"/>
                    </a:p>
                  </a:txBody>
                  <a:tcPr/>
                </a:tc>
                <a:tc>
                  <a:txBody>
                    <a:bodyPr/>
                    <a:lstStyle/>
                    <a:p>
                      <a:pPr algn="ctr">
                        <a:lnSpc>
                          <a:spcPct val="100000"/>
                        </a:lnSpc>
                      </a:pPr>
                      <a:r>
                        <a:rPr lang="en-US" sz="2400" dirty="0" smtClean="0"/>
                        <a:t>Proof of</a:t>
                      </a:r>
                      <a:r>
                        <a:rPr lang="ru-RU" sz="2400" baseline="0" dirty="0" smtClean="0"/>
                        <a:t> </a:t>
                      </a:r>
                      <a:r>
                        <a:rPr lang="en-US" sz="2400" dirty="0" smtClean="0"/>
                        <a:t>Concepts</a:t>
                      </a:r>
                    </a:p>
                    <a:p>
                      <a:pPr algn="ctr">
                        <a:lnSpc>
                          <a:spcPct val="100000"/>
                        </a:lnSpc>
                      </a:pPr>
                      <a:r>
                        <a:rPr lang="en-US" sz="2400" dirty="0" smtClean="0"/>
                        <a:t>2008</a:t>
                      </a:r>
                      <a:r>
                        <a:rPr lang="en-US" sz="2400" baseline="0" dirty="0" smtClean="0"/>
                        <a:t> - 2015</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Behavior based </a:t>
                      </a:r>
                      <a:br>
                        <a:rPr lang="en-US" sz="2400" dirty="0" smtClean="0"/>
                      </a:br>
                      <a:r>
                        <a:rPr lang="en-US" sz="2400" dirty="0" smtClean="0"/>
                        <a:t>&amp; Time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tr>
              <a:tr h="701186">
                <a:tc vMerge="1">
                  <a:txBody>
                    <a:bodyPr/>
                    <a:lstStyle/>
                    <a:p>
                      <a:pPr algn="ctr">
                        <a:lnSpc>
                          <a:spcPct val="100000"/>
                        </a:lnSpc>
                      </a:pPr>
                      <a:endParaRPr lang="en-US" sz="2400" dirty="0"/>
                    </a:p>
                  </a:txBody>
                  <a:tcPr vert="vert270" anchor="ctr">
                    <a:noFill/>
                  </a:tcPr>
                </a:tc>
                <a:tc>
                  <a:txBody>
                    <a:bodyPr/>
                    <a:lstStyle/>
                    <a:p>
                      <a:pPr algn="ctr">
                        <a:lnSpc>
                          <a:spcPct val="100000"/>
                        </a:lnSpc>
                      </a:pPr>
                      <a:r>
                        <a:rPr lang="en-US" sz="2400" b="1" dirty="0" smtClean="0"/>
                        <a:t>New proposal tool</a:t>
                      </a:r>
                      <a:endParaRPr lang="en-US" sz="2400" b="1" dirty="0"/>
                    </a:p>
                  </a:txBody>
                  <a:tcPr anchor="ctr">
                    <a:solidFill>
                      <a:srgbClr val="FF505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t>Time based</a:t>
                      </a:r>
                    </a:p>
                  </a:txBody>
                  <a:tcPr anchor="ctr">
                    <a:solidFill>
                      <a:srgbClr val="FF5050">
                        <a:alpha val="20000"/>
                      </a:srgbClr>
                    </a:solidFill>
                  </a:tcPr>
                </a:tc>
                <a:tc>
                  <a:txBody>
                    <a:bodyPr/>
                    <a:lstStyle/>
                    <a:p>
                      <a:pPr algn="ctr">
                        <a:lnSpc>
                          <a:spcPct val="100000"/>
                        </a:lnSpc>
                      </a:pPr>
                      <a:r>
                        <a:rPr lang="en-US" sz="2400" b="1" dirty="0" smtClean="0"/>
                        <a:t>+</a:t>
                      </a:r>
                      <a:endParaRPr lang="en-US" sz="2400" b="1" dirty="0"/>
                    </a:p>
                  </a:txBody>
                  <a:tcPr anchor="ctr">
                    <a:solidFill>
                      <a:srgbClr val="FF505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t>+</a:t>
                      </a:r>
                    </a:p>
                  </a:txBody>
                  <a:tcPr anchor="ctr">
                    <a:solidFill>
                      <a:srgbClr val="FF5050">
                        <a:alpha val="20000"/>
                      </a:srgbClr>
                    </a:solidFill>
                  </a:tcPr>
                </a:tc>
              </a:tr>
            </a:tbl>
          </a:graphicData>
        </a:graphic>
      </p:graphicFrame>
    </p:spTree>
    <p:extLst>
      <p:ext uri="{BB962C8B-B14F-4D97-AF65-F5344CB8AC3E}">
        <p14:creationId xmlns:p14="http://schemas.microsoft.com/office/powerpoint/2010/main" val="6897250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4007152993"/>
              </p:ext>
            </p:extLst>
          </p:nvPr>
        </p:nvGraphicFramePr>
        <p:xfrm>
          <a:off x="143508" y="671834"/>
          <a:ext cx="8892988" cy="6142346"/>
        </p:xfrm>
        <a:graphic>
          <a:graphicData uri="http://schemas.openxmlformats.org/drawingml/2006/table">
            <a:tbl>
              <a:tblPr firstRow="1" bandRow="1">
                <a:tableStyleId>{5940675A-B579-460E-94D1-54222C63F5DA}</a:tableStyleId>
              </a:tblPr>
              <a:tblGrid>
                <a:gridCol w="684076"/>
                <a:gridCol w="2916324"/>
                <a:gridCol w="2484276"/>
                <a:gridCol w="1044116"/>
                <a:gridCol w="1764196"/>
              </a:tblGrid>
              <a:tr h="898484">
                <a:tc>
                  <a:txBody>
                    <a:bodyPr/>
                    <a:lstStyle/>
                    <a:p>
                      <a:pPr algn="ctr">
                        <a:lnSpc>
                          <a:spcPct val="100000"/>
                        </a:lnSpc>
                      </a:pPr>
                      <a:endParaRPr lang="en-US" sz="2400" b="1" dirty="0"/>
                    </a:p>
                  </a:txBody>
                  <a:tcPr anchor="ctr"/>
                </a:tc>
                <a:tc>
                  <a:txBody>
                    <a:bodyPr/>
                    <a:lstStyle/>
                    <a:p>
                      <a:pPr algn="ctr">
                        <a:lnSpc>
                          <a:spcPct val="100000"/>
                        </a:lnSpc>
                      </a:pPr>
                      <a:r>
                        <a:rPr lang="en-US" sz="2400" b="1" dirty="0" smtClean="0"/>
                        <a:t>Tool</a:t>
                      </a:r>
                      <a:endParaRPr lang="en-US" sz="2400" b="1" dirty="0"/>
                    </a:p>
                  </a:txBody>
                  <a:tcPr anchor="ctr"/>
                </a:tc>
                <a:tc>
                  <a:txBody>
                    <a:bodyPr/>
                    <a:lstStyle/>
                    <a:p>
                      <a:pPr algn="ctr">
                        <a:lnSpc>
                          <a:spcPct val="100000"/>
                        </a:lnSpc>
                      </a:pPr>
                      <a:r>
                        <a:rPr lang="en-US" sz="2400" b="1" dirty="0" smtClean="0"/>
                        <a:t>Detection  method</a:t>
                      </a:r>
                      <a:endParaRPr lang="en-US" sz="2400" b="1" dirty="0"/>
                    </a:p>
                  </a:txBody>
                  <a:tcPr anchor="ctr"/>
                </a:tc>
                <a:tc>
                  <a:txBody>
                    <a:bodyPr/>
                    <a:lstStyle/>
                    <a:p>
                      <a:pPr algn="ctr">
                        <a:lnSpc>
                          <a:spcPct val="100000"/>
                        </a:lnSpc>
                      </a:pPr>
                      <a:r>
                        <a:rPr lang="en-US" sz="2400" b="1" dirty="0" err="1" smtClean="0"/>
                        <a:t>Resi-lient</a:t>
                      </a:r>
                      <a:r>
                        <a:rPr lang="en-US" sz="2400" b="1" dirty="0" smtClean="0"/>
                        <a:t>?</a:t>
                      </a:r>
                      <a:endParaRPr lang="en-US" sz="2400" b="1" dirty="0"/>
                    </a:p>
                  </a:txBody>
                  <a:tcPr anchor="ctr"/>
                </a:tc>
                <a:tc>
                  <a:txBody>
                    <a:bodyPr/>
                    <a:lstStyle/>
                    <a:p>
                      <a:pPr algn="ctr">
                        <a:lnSpc>
                          <a:spcPct val="100000"/>
                        </a:lnSpc>
                      </a:pPr>
                      <a:r>
                        <a:rPr lang="en-US" sz="2400" b="1" dirty="0" smtClean="0"/>
                        <a:t>Easy to distribute?</a:t>
                      </a:r>
                      <a:endParaRPr lang="en-US" sz="2400" b="1" dirty="0"/>
                    </a:p>
                  </a:txBody>
                  <a:tcPr anchor="ctr"/>
                </a:tc>
              </a:tr>
              <a:tr h="860512">
                <a:tc rowSpan="2">
                  <a:txBody>
                    <a:bodyPr/>
                    <a:lstStyle/>
                    <a:p>
                      <a:pPr algn="ctr">
                        <a:lnSpc>
                          <a:spcPct val="100000"/>
                        </a:lnSpc>
                      </a:pPr>
                      <a:r>
                        <a:rPr lang="en-US" sz="2400" dirty="0" smtClean="0"/>
                        <a:t>Hardware</a:t>
                      </a:r>
                      <a:endParaRPr lang="en-US" sz="2400" dirty="0"/>
                    </a:p>
                  </a:txBody>
                  <a:tcPr vert="vert27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Copilot 2004</a:t>
                      </a:r>
                    </a:p>
                  </a:txBody>
                  <a:tcPr anchor="ctr">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Signature based</a:t>
                      </a:r>
                    </a:p>
                  </a:txBody>
                  <a:tcPr anchor="c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nchor="ctr">
                    <a:noFill/>
                  </a:tcPr>
                </a:tc>
                <a:tc rowSpan="2">
                  <a:txBody>
                    <a:bodyPr/>
                    <a:lstStyle/>
                    <a:p>
                      <a:pPr algn="ctr">
                        <a:lnSpc>
                          <a:spcPct val="100000"/>
                        </a:lnSpc>
                      </a:pPr>
                      <a:r>
                        <a:rPr lang="en-US" sz="2400" dirty="0" smtClean="0"/>
                        <a:t>―</a:t>
                      </a:r>
                      <a:endParaRPr lang="en-US" sz="2400" dirty="0"/>
                    </a:p>
                  </a:txBody>
                  <a:tcPr anchor="ctr">
                    <a:noFill/>
                  </a:tcPr>
                </a:tc>
              </a:tr>
              <a:tr h="756084">
                <a:tc vMerge="1">
                  <a:txBody>
                    <a:bodyPr/>
                    <a:lstStyle/>
                    <a:p>
                      <a:pPr algn="ctr">
                        <a:lnSpc>
                          <a:spcPct val="150000"/>
                        </a:lnSpc>
                      </a:pPr>
                      <a:endParaRPr lang="en-US" sz="2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Deep Watch 2008</a:t>
                      </a:r>
                    </a:p>
                  </a:txBody>
                  <a:tcPr anchor="ctr">
                    <a:noFill/>
                  </a:tcPr>
                </a:tc>
                <a:tc vMerge="1">
                  <a:txBody>
                    <a:bodyPr/>
                    <a:lstStyle/>
                    <a:p>
                      <a:pPr algn="ctr">
                        <a:lnSpc>
                          <a:spcPct val="150000"/>
                        </a:lnSpc>
                      </a:pPr>
                      <a:endParaRPr lang="en-US" sz="26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tr>
              <a:tr h="756084">
                <a:tc rowSpan="5">
                  <a:txBody>
                    <a:bodyPr/>
                    <a:lstStyle/>
                    <a:p>
                      <a:pPr algn="ctr">
                        <a:lnSpc>
                          <a:spcPct val="100000"/>
                        </a:lnSpc>
                      </a:pPr>
                      <a:r>
                        <a:rPr lang="en-US" sz="2400" dirty="0" smtClean="0"/>
                        <a:t>Software</a:t>
                      </a:r>
                      <a:endParaRPr lang="en-US" sz="2400" dirty="0"/>
                    </a:p>
                  </a:txBody>
                  <a:tcPr vert="vert270" anchor="ctr">
                    <a:noFill/>
                  </a:tcPr>
                </a:tc>
                <a:tc>
                  <a:txBody>
                    <a:bodyPr/>
                    <a:lstStyle/>
                    <a:p>
                      <a:pPr algn="ctr">
                        <a:lnSpc>
                          <a:spcPct val="100000"/>
                        </a:lnSpc>
                      </a:pPr>
                      <a:r>
                        <a:rPr lang="en-US" sz="2400" dirty="0" smtClean="0"/>
                        <a:t>Symantec </a:t>
                      </a:r>
                      <a:r>
                        <a:rPr lang="en-US" sz="2400" dirty="0" err="1" smtClean="0"/>
                        <a:t>EndPoint</a:t>
                      </a:r>
                      <a:r>
                        <a:rPr lang="en-US" sz="2400" baseline="0" dirty="0" smtClean="0"/>
                        <a:t> Protection 2012</a:t>
                      </a:r>
                      <a:endParaRPr lang="en-US" sz="2400" dirty="0"/>
                    </a:p>
                  </a:txBody>
                  <a:tcPr anchor="ctr">
                    <a:noFill/>
                  </a:tcPr>
                </a:tc>
                <a:tc rowSpan="2">
                  <a:txBody>
                    <a:bodyPr/>
                    <a:lstStyle/>
                    <a:p>
                      <a:pPr lvl="0" algn="ctr">
                        <a:lnSpc>
                          <a:spcPct val="100000"/>
                        </a:lnSpc>
                      </a:pPr>
                      <a:r>
                        <a:rPr lang="en-US" sz="2400" dirty="0" smtClean="0"/>
                        <a:t>Based on the trusted HYP</a:t>
                      </a:r>
                      <a:endParaRPr lang="en-US" sz="2400" dirty="0"/>
                    </a:p>
                  </a:txBody>
                  <a:tcPr anchor="ctr">
                    <a:noFill/>
                  </a:tcPr>
                </a:tc>
                <a:tc rowSpan="4">
                  <a:txBody>
                    <a:bodyPr/>
                    <a:lstStyle/>
                    <a:p>
                      <a:pPr algn="ctr">
                        <a:lnSpc>
                          <a:spcPct val="100000"/>
                        </a:lnSpc>
                      </a:pP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noFill/>
                  </a:tcPr>
                </a:tc>
                <a:tc rowSpan="4">
                  <a:txBody>
                    <a:bodyPr/>
                    <a:lstStyle/>
                    <a:p>
                      <a:pPr algn="ctr">
                        <a:lnSpc>
                          <a:spcPct val="100000"/>
                        </a:lnSpc>
                      </a:pPr>
                      <a:endParaRPr lang="en-US" sz="2400" dirty="0"/>
                    </a:p>
                    <a:p>
                      <a:pPr algn="ctr">
                        <a:lnSpc>
                          <a:spcPct val="100000"/>
                        </a:lnSpc>
                      </a:pPr>
                      <a:r>
                        <a:rPr lang="en-US" sz="2400" dirty="0" smtClean="0"/>
                        <a:t>+</a:t>
                      </a:r>
                      <a:endParaRPr lang="en-US" sz="2400" dirty="0"/>
                    </a:p>
                    <a:p>
                      <a:pPr algn="ctr">
                        <a:lnSpc>
                          <a:spcPct val="100000"/>
                        </a:lnSpc>
                      </a:pPr>
                      <a:endParaRPr lang="en-US" sz="2400" dirty="0"/>
                    </a:p>
                  </a:txBody>
                  <a:tcPr anchor="ctr"/>
                </a:tc>
              </a:tr>
              <a:tr h="627294">
                <a:tc vMerge="1">
                  <a:txBody>
                    <a:bodyPr/>
                    <a:lstStyle/>
                    <a:p>
                      <a:pPr algn="ctr">
                        <a:lnSpc>
                          <a:spcPct val="150000"/>
                        </a:lnSpc>
                      </a:pPr>
                      <a:endParaRPr lang="en-US" sz="2600" dirty="0"/>
                    </a:p>
                  </a:txBody>
                  <a:tcPr>
                    <a:noFill/>
                  </a:tcPr>
                </a:tc>
                <a:tc>
                  <a:txBody>
                    <a:bodyPr/>
                    <a:lstStyle/>
                    <a:p>
                      <a:pPr algn="ctr">
                        <a:lnSpc>
                          <a:spcPct val="100000"/>
                        </a:lnSpc>
                      </a:pPr>
                      <a:r>
                        <a:rPr lang="en-US" sz="2400" dirty="0" smtClean="0"/>
                        <a:t>McAfee Deep Defender 2012</a:t>
                      </a:r>
                      <a:endParaRPr lang="en-US" sz="2400" dirty="0"/>
                    </a:p>
                  </a:txBody>
                  <a:tcPr anchor="ctr">
                    <a:noFill/>
                  </a:tcPr>
                </a:tc>
                <a:tc vMerge="1">
                  <a:txBody>
                    <a:bodyPr/>
                    <a:lstStyle/>
                    <a:p>
                      <a:pPr algn="ctr"/>
                      <a:endParaRPr lang="en-US" sz="24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tr>
              <a:tr h="435448">
                <a:tc vMerge="1">
                  <a:txBody>
                    <a:bodyPr/>
                    <a:lstStyle/>
                    <a:p>
                      <a:pPr algn="ctr">
                        <a:lnSpc>
                          <a:spcPct val="150000"/>
                        </a:lnSpc>
                      </a:pPr>
                      <a:endParaRPr lang="en-US" sz="2600" dirty="0"/>
                    </a:p>
                  </a:txBody>
                  <a:tcPr/>
                </a:tc>
                <a:tc>
                  <a:txBody>
                    <a:bodyPr/>
                    <a:lstStyle/>
                    <a:p>
                      <a:pPr algn="ctr">
                        <a:lnSpc>
                          <a:spcPct val="100000"/>
                        </a:lnSpc>
                      </a:pPr>
                      <a:r>
                        <a:rPr lang="en-US" sz="2400" dirty="0" err="1" smtClean="0"/>
                        <a:t>Actaeon</a:t>
                      </a:r>
                      <a:r>
                        <a:rPr lang="en-US" sz="2400" dirty="0" smtClean="0"/>
                        <a:t> 2013</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Signature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tr>
              <a:tr h="701186">
                <a:tc vMerge="1">
                  <a:txBody>
                    <a:bodyPr/>
                    <a:lstStyle/>
                    <a:p>
                      <a:pPr algn="ctr">
                        <a:lnSpc>
                          <a:spcPct val="150000"/>
                        </a:lnSpc>
                      </a:pPr>
                      <a:endParaRPr lang="en-US" sz="2600" dirty="0"/>
                    </a:p>
                  </a:txBody>
                  <a:tcPr/>
                </a:tc>
                <a:tc>
                  <a:txBody>
                    <a:bodyPr/>
                    <a:lstStyle/>
                    <a:p>
                      <a:pPr algn="ctr">
                        <a:lnSpc>
                          <a:spcPct val="100000"/>
                        </a:lnSpc>
                      </a:pPr>
                      <a:r>
                        <a:rPr lang="en-US" sz="2400" dirty="0" smtClean="0"/>
                        <a:t>Proof of</a:t>
                      </a:r>
                      <a:r>
                        <a:rPr lang="ru-RU" sz="2400" baseline="0" dirty="0" smtClean="0"/>
                        <a:t> </a:t>
                      </a:r>
                      <a:r>
                        <a:rPr lang="en-US" sz="2400" dirty="0" smtClean="0"/>
                        <a:t>Concepts</a:t>
                      </a:r>
                    </a:p>
                    <a:p>
                      <a:pPr algn="ctr">
                        <a:lnSpc>
                          <a:spcPct val="100000"/>
                        </a:lnSpc>
                      </a:pPr>
                      <a:r>
                        <a:rPr lang="en-US" sz="2400" dirty="0" smtClean="0"/>
                        <a:t>2008</a:t>
                      </a:r>
                      <a:r>
                        <a:rPr lang="en-US" sz="2400" baseline="0" dirty="0" smtClean="0"/>
                        <a:t> - 2015</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Behavior based </a:t>
                      </a:r>
                      <a:br>
                        <a:rPr lang="en-US" sz="2400" dirty="0" smtClean="0"/>
                      </a:br>
                      <a:r>
                        <a:rPr lang="en-US" sz="2400" dirty="0" smtClean="0"/>
                        <a:t>&amp; Time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tr>
              <a:tr h="701186">
                <a:tc vMerge="1">
                  <a:txBody>
                    <a:bodyPr/>
                    <a:lstStyle/>
                    <a:p>
                      <a:pPr algn="ctr">
                        <a:lnSpc>
                          <a:spcPct val="100000"/>
                        </a:lnSpc>
                      </a:pPr>
                      <a:endParaRPr lang="en-US" sz="2400" dirty="0"/>
                    </a:p>
                  </a:txBody>
                  <a:tcPr vert="vert270" anchor="ctr">
                    <a:noFill/>
                  </a:tcPr>
                </a:tc>
                <a:tc>
                  <a:txBody>
                    <a:bodyPr/>
                    <a:lstStyle/>
                    <a:p>
                      <a:pPr algn="ctr">
                        <a:lnSpc>
                          <a:spcPct val="100000"/>
                        </a:lnSpc>
                      </a:pPr>
                      <a:r>
                        <a:rPr lang="en-US" sz="2400" b="1" dirty="0" smtClean="0"/>
                        <a:t>New proposal tool</a:t>
                      </a:r>
                      <a:endParaRPr lang="en-US" sz="2400" b="1" dirty="0"/>
                    </a:p>
                  </a:txBody>
                  <a:tcPr anchor="ctr">
                    <a:solidFill>
                      <a:srgbClr val="FF505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t>Time based</a:t>
                      </a:r>
                    </a:p>
                  </a:txBody>
                  <a:tcPr anchor="ctr">
                    <a:solidFill>
                      <a:srgbClr val="FF5050">
                        <a:alpha val="20000"/>
                      </a:srgbClr>
                    </a:solidFill>
                  </a:tcPr>
                </a:tc>
                <a:tc>
                  <a:txBody>
                    <a:bodyPr/>
                    <a:lstStyle/>
                    <a:p>
                      <a:pPr algn="ctr">
                        <a:lnSpc>
                          <a:spcPct val="100000"/>
                        </a:lnSpc>
                      </a:pPr>
                      <a:r>
                        <a:rPr lang="en-US" sz="2400" b="1" dirty="0" smtClean="0"/>
                        <a:t>+</a:t>
                      </a:r>
                      <a:endParaRPr lang="en-US" sz="2400" b="1" dirty="0"/>
                    </a:p>
                  </a:txBody>
                  <a:tcPr anchor="ctr">
                    <a:solidFill>
                      <a:srgbClr val="FF505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t>+</a:t>
                      </a:r>
                    </a:p>
                  </a:txBody>
                  <a:tcPr anchor="ctr">
                    <a:solidFill>
                      <a:srgbClr val="FF5050">
                        <a:alpha val="20000"/>
                      </a:srgbClr>
                    </a:solidFill>
                  </a:tcPr>
                </a:tc>
              </a:tr>
            </a:tbl>
          </a:graphicData>
        </a:graphic>
      </p:graphicFrame>
      <p:sp>
        <p:nvSpPr>
          <p:cNvPr id="7" name="Rounded Rectangle 6"/>
          <p:cNvSpPr/>
          <p:nvPr/>
        </p:nvSpPr>
        <p:spPr bwMode="auto">
          <a:xfrm>
            <a:off x="215516" y="1628800"/>
            <a:ext cx="8712968" cy="1584176"/>
          </a:xfrm>
          <a:prstGeom prst="roundRect">
            <a:avLst>
              <a:gd name="adj" fmla="val 17944"/>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8" name="Заголовок 1"/>
          <p:cNvSpPr txBox="1">
            <a:spLocks/>
          </p:cNvSpPr>
          <p:nvPr/>
        </p:nvSpPr>
        <p:spPr bwMode="auto">
          <a:xfrm>
            <a:off x="71500" y="-27384"/>
            <a:ext cx="8928992" cy="75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a:t>Analysis of hypervisor detection tools</a:t>
            </a:r>
            <a:endParaRPr lang="ru-RU" sz="3600" b="1" dirty="0"/>
          </a:p>
        </p:txBody>
      </p:sp>
    </p:spTree>
    <p:extLst>
      <p:ext uri="{BB962C8B-B14F-4D97-AF65-F5344CB8AC3E}">
        <p14:creationId xmlns:p14="http://schemas.microsoft.com/office/powerpoint/2010/main" val="1669611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3468998321"/>
              </p:ext>
            </p:extLst>
          </p:nvPr>
        </p:nvGraphicFramePr>
        <p:xfrm>
          <a:off x="143508" y="671834"/>
          <a:ext cx="8892988" cy="6142346"/>
        </p:xfrm>
        <a:graphic>
          <a:graphicData uri="http://schemas.openxmlformats.org/drawingml/2006/table">
            <a:tbl>
              <a:tblPr firstRow="1" bandRow="1">
                <a:tableStyleId>{5940675A-B579-460E-94D1-54222C63F5DA}</a:tableStyleId>
              </a:tblPr>
              <a:tblGrid>
                <a:gridCol w="684076"/>
                <a:gridCol w="2916324"/>
                <a:gridCol w="2484276"/>
                <a:gridCol w="1044116"/>
                <a:gridCol w="1764196"/>
              </a:tblGrid>
              <a:tr h="898484">
                <a:tc>
                  <a:txBody>
                    <a:bodyPr/>
                    <a:lstStyle/>
                    <a:p>
                      <a:pPr algn="ctr">
                        <a:lnSpc>
                          <a:spcPct val="100000"/>
                        </a:lnSpc>
                      </a:pPr>
                      <a:endParaRPr lang="en-US" sz="2400" b="1" dirty="0"/>
                    </a:p>
                  </a:txBody>
                  <a:tcPr anchor="ctr"/>
                </a:tc>
                <a:tc>
                  <a:txBody>
                    <a:bodyPr/>
                    <a:lstStyle/>
                    <a:p>
                      <a:pPr algn="ctr">
                        <a:lnSpc>
                          <a:spcPct val="100000"/>
                        </a:lnSpc>
                      </a:pPr>
                      <a:r>
                        <a:rPr lang="en-US" sz="2400" b="1" dirty="0" smtClean="0"/>
                        <a:t>Tool</a:t>
                      </a:r>
                      <a:endParaRPr lang="en-US" sz="2400" b="1" dirty="0"/>
                    </a:p>
                  </a:txBody>
                  <a:tcPr anchor="ctr"/>
                </a:tc>
                <a:tc>
                  <a:txBody>
                    <a:bodyPr/>
                    <a:lstStyle/>
                    <a:p>
                      <a:pPr algn="ctr">
                        <a:lnSpc>
                          <a:spcPct val="100000"/>
                        </a:lnSpc>
                      </a:pPr>
                      <a:r>
                        <a:rPr lang="en-US" sz="2400" b="1" dirty="0" smtClean="0"/>
                        <a:t>Detection  method</a:t>
                      </a:r>
                      <a:endParaRPr lang="en-US" sz="2400" b="1" dirty="0"/>
                    </a:p>
                  </a:txBody>
                  <a:tcPr anchor="ctr"/>
                </a:tc>
                <a:tc>
                  <a:txBody>
                    <a:bodyPr/>
                    <a:lstStyle/>
                    <a:p>
                      <a:pPr algn="ctr">
                        <a:lnSpc>
                          <a:spcPct val="100000"/>
                        </a:lnSpc>
                      </a:pPr>
                      <a:r>
                        <a:rPr lang="en-US" sz="2400" b="1" dirty="0" err="1" smtClean="0"/>
                        <a:t>Resi-lient</a:t>
                      </a:r>
                      <a:r>
                        <a:rPr lang="en-US" sz="2400" b="1" dirty="0" smtClean="0"/>
                        <a:t>?</a:t>
                      </a:r>
                      <a:endParaRPr lang="en-US" sz="2400" b="1" dirty="0"/>
                    </a:p>
                  </a:txBody>
                  <a:tcPr anchor="ctr"/>
                </a:tc>
                <a:tc>
                  <a:txBody>
                    <a:bodyPr/>
                    <a:lstStyle/>
                    <a:p>
                      <a:pPr algn="ctr">
                        <a:lnSpc>
                          <a:spcPct val="100000"/>
                        </a:lnSpc>
                      </a:pPr>
                      <a:r>
                        <a:rPr lang="en-US" sz="2400" b="1" dirty="0" smtClean="0"/>
                        <a:t>Easy to distribute?</a:t>
                      </a:r>
                      <a:endParaRPr lang="en-US" sz="2400" b="1" dirty="0"/>
                    </a:p>
                  </a:txBody>
                  <a:tcPr anchor="ctr"/>
                </a:tc>
              </a:tr>
              <a:tr h="860512">
                <a:tc rowSpan="2">
                  <a:txBody>
                    <a:bodyPr/>
                    <a:lstStyle/>
                    <a:p>
                      <a:pPr algn="ctr">
                        <a:lnSpc>
                          <a:spcPct val="100000"/>
                        </a:lnSpc>
                      </a:pPr>
                      <a:r>
                        <a:rPr lang="en-US" sz="2400" dirty="0" smtClean="0"/>
                        <a:t>Hardware</a:t>
                      </a:r>
                      <a:endParaRPr lang="en-US" sz="2400" dirty="0"/>
                    </a:p>
                  </a:txBody>
                  <a:tcPr vert="vert27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Copilot 2004</a:t>
                      </a:r>
                    </a:p>
                  </a:txBody>
                  <a:tcPr anchor="ctr">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Signature based</a:t>
                      </a:r>
                    </a:p>
                  </a:txBody>
                  <a:tcPr anchor="c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nchor="ctr">
                    <a:noFill/>
                  </a:tcPr>
                </a:tc>
                <a:tc rowSpan="2">
                  <a:txBody>
                    <a:bodyPr/>
                    <a:lstStyle/>
                    <a:p>
                      <a:pPr algn="ctr">
                        <a:lnSpc>
                          <a:spcPct val="100000"/>
                        </a:lnSpc>
                      </a:pPr>
                      <a:r>
                        <a:rPr lang="en-US" sz="2400" dirty="0" smtClean="0"/>
                        <a:t>―</a:t>
                      </a:r>
                      <a:endParaRPr lang="en-US" sz="2400" dirty="0"/>
                    </a:p>
                  </a:txBody>
                  <a:tcPr anchor="ctr">
                    <a:noFill/>
                  </a:tcPr>
                </a:tc>
              </a:tr>
              <a:tr h="756084">
                <a:tc vMerge="1">
                  <a:txBody>
                    <a:bodyPr/>
                    <a:lstStyle/>
                    <a:p>
                      <a:pPr algn="ctr">
                        <a:lnSpc>
                          <a:spcPct val="150000"/>
                        </a:lnSpc>
                      </a:pPr>
                      <a:endParaRPr lang="en-US" sz="2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Deep Watch 2008</a:t>
                      </a:r>
                    </a:p>
                  </a:txBody>
                  <a:tcPr anchor="ctr">
                    <a:noFill/>
                  </a:tcPr>
                </a:tc>
                <a:tc vMerge="1">
                  <a:txBody>
                    <a:bodyPr/>
                    <a:lstStyle/>
                    <a:p>
                      <a:pPr algn="ctr">
                        <a:lnSpc>
                          <a:spcPct val="150000"/>
                        </a:lnSpc>
                      </a:pPr>
                      <a:endParaRPr lang="en-US" sz="26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tr>
              <a:tr h="756084">
                <a:tc rowSpan="5">
                  <a:txBody>
                    <a:bodyPr/>
                    <a:lstStyle/>
                    <a:p>
                      <a:pPr algn="ctr">
                        <a:lnSpc>
                          <a:spcPct val="100000"/>
                        </a:lnSpc>
                      </a:pPr>
                      <a:r>
                        <a:rPr lang="en-US" sz="2400" dirty="0" smtClean="0"/>
                        <a:t>Software</a:t>
                      </a:r>
                      <a:endParaRPr lang="en-US" sz="2400" dirty="0"/>
                    </a:p>
                  </a:txBody>
                  <a:tcPr vert="vert270" anchor="ctr">
                    <a:noFill/>
                  </a:tcPr>
                </a:tc>
                <a:tc>
                  <a:txBody>
                    <a:bodyPr/>
                    <a:lstStyle/>
                    <a:p>
                      <a:pPr algn="ctr">
                        <a:lnSpc>
                          <a:spcPct val="100000"/>
                        </a:lnSpc>
                      </a:pPr>
                      <a:r>
                        <a:rPr lang="en-US" sz="2400" dirty="0" smtClean="0"/>
                        <a:t>Symantec </a:t>
                      </a:r>
                      <a:r>
                        <a:rPr lang="en-US" sz="2400" dirty="0" err="1" smtClean="0"/>
                        <a:t>EndPoint</a:t>
                      </a:r>
                      <a:r>
                        <a:rPr lang="en-US" sz="2400" baseline="0" dirty="0" smtClean="0"/>
                        <a:t> Protection 2012</a:t>
                      </a:r>
                      <a:endParaRPr lang="en-US" sz="2400" dirty="0"/>
                    </a:p>
                  </a:txBody>
                  <a:tcPr anchor="ctr">
                    <a:noFill/>
                  </a:tcPr>
                </a:tc>
                <a:tc rowSpan="2">
                  <a:txBody>
                    <a:bodyPr/>
                    <a:lstStyle/>
                    <a:p>
                      <a:pPr lvl="0" algn="ctr">
                        <a:lnSpc>
                          <a:spcPct val="100000"/>
                        </a:lnSpc>
                      </a:pPr>
                      <a:r>
                        <a:rPr lang="en-US" sz="2400" dirty="0" smtClean="0"/>
                        <a:t>Based on the trusted HYP</a:t>
                      </a:r>
                      <a:endParaRPr lang="en-US" sz="2400" dirty="0"/>
                    </a:p>
                  </a:txBody>
                  <a:tcPr anchor="ctr">
                    <a:noFill/>
                  </a:tcPr>
                </a:tc>
                <a:tc rowSpan="4">
                  <a:txBody>
                    <a:bodyPr/>
                    <a:lstStyle/>
                    <a:p>
                      <a:pPr algn="ctr">
                        <a:lnSpc>
                          <a:spcPct val="100000"/>
                        </a:lnSpc>
                      </a:pP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noFill/>
                  </a:tcPr>
                </a:tc>
                <a:tc rowSpan="4">
                  <a:txBody>
                    <a:bodyPr/>
                    <a:lstStyle/>
                    <a:p>
                      <a:pPr algn="ctr">
                        <a:lnSpc>
                          <a:spcPct val="100000"/>
                        </a:lnSpc>
                      </a:pPr>
                      <a:endParaRPr lang="en-US" sz="2400" dirty="0"/>
                    </a:p>
                    <a:p>
                      <a:pPr algn="ctr">
                        <a:lnSpc>
                          <a:spcPct val="100000"/>
                        </a:lnSpc>
                      </a:pPr>
                      <a:r>
                        <a:rPr lang="en-US" sz="2400" dirty="0" smtClean="0"/>
                        <a:t>+</a:t>
                      </a:r>
                      <a:endParaRPr lang="en-US" sz="2400" dirty="0"/>
                    </a:p>
                    <a:p>
                      <a:pPr algn="ctr">
                        <a:lnSpc>
                          <a:spcPct val="100000"/>
                        </a:lnSpc>
                      </a:pPr>
                      <a:endParaRPr lang="en-US" sz="2400" dirty="0"/>
                    </a:p>
                  </a:txBody>
                  <a:tcPr anchor="ctr"/>
                </a:tc>
              </a:tr>
              <a:tr h="627294">
                <a:tc vMerge="1">
                  <a:txBody>
                    <a:bodyPr/>
                    <a:lstStyle/>
                    <a:p>
                      <a:pPr algn="ctr">
                        <a:lnSpc>
                          <a:spcPct val="150000"/>
                        </a:lnSpc>
                      </a:pPr>
                      <a:endParaRPr lang="en-US" sz="2600" dirty="0"/>
                    </a:p>
                  </a:txBody>
                  <a:tcPr>
                    <a:noFill/>
                  </a:tcPr>
                </a:tc>
                <a:tc>
                  <a:txBody>
                    <a:bodyPr/>
                    <a:lstStyle/>
                    <a:p>
                      <a:pPr algn="ctr">
                        <a:lnSpc>
                          <a:spcPct val="100000"/>
                        </a:lnSpc>
                      </a:pPr>
                      <a:r>
                        <a:rPr lang="en-US" sz="2400" dirty="0" smtClean="0"/>
                        <a:t>McAfee Deep Defender 2012</a:t>
                      </a:r>
                      <a:endParaRPr lang="en-US" sz="2400" dirty="0"/>
                    </a:p>
                  </a:txBody>
                  <a:tcPr anchor="ctr">
                    <a:noFill/>
                  </a:tcPr>
                </a:tc>
                <a:tc vMerge="1">
                  <a:txBody>
                    <a:bodyPr/>
                    <a:lstStyle/>
                    <a:p>
                      <a:pPr algn="ctr"/>
                      <a:endParaRPr lang="en-US" sz="24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tr>
              <a:tr h="435448">
                <a:tc vMerge="1">
                  <a:txBody>
                    <a:bodyPr/>
                    <a:lstStyle/>
                    <a:p>
                      <a:pPr algn="ctr">
                        <a:lnSpc>
                          <a:spcPct val="150000"/>
                        </a:lnSpc>
                      </a:pPr>
                      <a:endParaRPr lang="en-US" sz="2600" dirty="0"/>
                    </a:p>
                  </a:txBody>
                  <a:tcPr/>
                </a:tc>
                <a:tc>
                  <a:txBody>
                    <a:bodyPr/>
                    <a:lstStyle/>
                    <a:p>
                      <a:pPr algn="ctr">
                        <a:lnSpc>
                          <a:spcPct val="100000"/>
                        </a:lnSpc>
                      </a:pPr>
                      <a:r>
                        <a:rPr lang="en-US" sz="2400" dirty="0" err="1" smtClean="0"/>
                        <a:t>Actaeon</a:t>
                      </a:r>
                      <a:r>
                        <a:rPr lang="en-US" sz="2400" dirty="0" smtClean="0"/>
                        <a:t> 2013</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Signature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tr>
              <a:tr h="701186">
                <a:tc vMerge="1">
                  <a:txBody>
                    <a:bodyPr/>
                    <a:lstStyle/>
                    <a:p>
                      <a:pPr algn="ctr">
                        <a:lnSpc>
                          <a:spcPct val="150000"/>
                        </a:lnSpc>
                      </a:pPr>
                      <a:endParaRPr lang="en-US" sz="2600" dirty="0"/>
                    </a:p>
                  </a:txBody>
                  <a:tcPr/>
                </a:tc>
                <a:tc>
                  <a:txBody>
                    <a:bodyPr/>
                    <a:lstStyle/>
                    <a:p>
                      <a:pPr algn="ctr">
                        <a:lnSpc>
                          <a:spcPct val="100000"/>
                        </a:lnSpc>
                      </a:pPr>
                      <a:r>
                        <a:rPr lang="en-US" sz="2400" dirty="0" smtClean="0"/>
                        <a:t>Proof of</a:t>
                      </a:r>
                      <a:r>
                        <a:rPr lang="ru-RU" sz="2400" baseline="0" dirty="0" smtClean="0"/>
                        <a:t> </a:t>
                      </a:r>
                      <a:r>
                        <a:rPr lang="en-US" sz="2400" dirty="0" smtClean="0"/>
                        <a:t>Concepts</a:t>
                      </a:r>
                    </a:p>
                    <a:p>
                      <a:pPr algn="ctr">
                        <a:lnSpc>
                          <a:spcPct val="100000"/>
                        </a:lnSpc>
                      </a:pPr>
                      <a:r>
                        <a:rPr lang="en-US" sz="2400" dirty="0" smtClean="0"/>
                        <a:t>2008</a:t>
                      </a:r>
                      <a:r>
                        <a:rPr lang="en-US" sz="2400" baseline="0" dirty="0" smtClean="0"/>
                        <a:t> - 2015</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Behavior based </a:t>
                      </a:r>
                      <a:br>
                        <a:rPr lang="en-US" sz="2400" dirty="0" smtClean="0"/>
                      </a:br>
                      <a:r>
                        <a:rPr lang="en-US" sz="2400" dirty="0" smtClean="0"/>
                        <a:t>&amp; Time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tr>
              <a:tr h="701186">
                <a:tc vMerge="1">
                  <a:txBody>
                    <a:bodyPr/>
                    <a:lstStyle/>
                    <a:p>
                      <a:pPr algn="ctr">
                        <a:lnSpc>
                          <a:spcPct val="100000"/>
                        </a:lnSpc>
                      </a:pPr>
                      <a:endParaRPr lang="en-US" sz="2400" dirty="0"/>
                    </a:p>
                  </a:txBody>
                  <a:tcPr vert="vert270" anchor="ctr">
                    <a:noFill/>
                  </a:tcPr>
                </a:tc>
                <a:tc>
                  <a:txBody>
                    <a:bodyPr/>
                    <a:lstStyle/>
                    <a:p>
                      <a:pPr algn="ctr">
                        <a:lnSpc>
                          <a:spcPct val="100000"/>
                        </a:lnSpc>
                      </a:pPr>
                      <a:r>
                        <a:rPr lang="en-US" sz="2400" b="1" dirty="0" smtClean="0"/>
                        <a:t>New proposal tool</a:t>
                      </a:r>
                      <a:endParaRPr lang="en-US" sz="2400" b="1" dirty="0"/>
                    </a:p>
                  </a:txBody>
                  <a:tcPr anchor="ctr">
                    <a:solidFill>
                      <a:srgbClr val="FF505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t>Time based</a:t>
                      </a:r>
                    </a:p>
                  </a:txBody>
                  <a:tcPr anchor="ctr">
                    <a:solidFill>
                      <a:srgbClr val="FF5050">
                        <a:alpha val="20000"/>
                      </a:srgbClr>
                    </a:solidFill>
                  </a:tcPr>
                </a:tc>
                <a:tc>
                  <a:txBody>
                    <a:bodyPr/>
                    <a:lstStyle/>
                    <a:p>
                      <a:pPr algn="ctr">
                        <a:lnSpc>
                          <a:spcPct val="100000"/>
                        </a:lnSpc>
                      </a:pPr>
                      <a:r>
                        <a:rPr lang="en-US" sz="2400" b="1" dirty="0" smtClean="0"/>
                        <a:t>+</a:t>
                      </a:r>
                      <a:endParaRPr lang="en-US" sz="2400" b="1" dirty="0"/>
                    </a:p>
                  </a:txBody>
                  <a:tcPr anchor="ctr">
                    <a:solidFill>
                      <a:srgbClr val="FF505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t>+</a:t>
                      </a:r>
                    </a:p>
                  </a:txBody>
                  <a:tcPr anchor="ctr">
                    <a:solidFill>
                      <a:srgbClr val="FF5050">
                        <a:alpha val="20000"/>
                      </a:srgbClr>
                    </a:solidFill>
                  </a:tcPr>
                </a:tc>
              </a:tr>
            </a:tbl>
          </a:graphicData>
        </a:graphic>
      </p:graphicFrame>
      <p:sp>
        <p:nvSpPr>
          <p:cNvPr id="4" name="Rounded Rectangle 3"/>
          <p:cNvSpPr/>
          <p:nvPr/>
        </p:nvSpPr>
        <p:spPr bwMode="auto">
          <a:xfrm>
            <a:off x="215516" y="3212976"/>
            <a:ext cx="8712968" cy="2916324"/>
          </a:xfrm>
          <a:prstGeom prst="roundRect">
            <a:avLst>
              <a:gd name="adj" fmla="val 17944"/>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7" name="Заголовок 1"/>
          <p:cNvSpPr>
            <a:spLocks noGrp="1"/>
          </p:cNvSpPr>
          <p:nvPr>
            <p:ph type="title"/>
          </p:nvPr>
        </p:nvSpPr>
        <p:spPr>
          <a:xfrm>
            <a:off x="71500" y="-27384"/>
            <a:ext cx="8928992" cy="756084"/>
          </a:xfrm>
        </p:spPr>
        <p:txBody>
          <a:bodyPr/>
          <a:lstStyle/>
          <a:p>
            <a:r>
              <a:rPr lang="en-US" sz="3600" b="1" dirty="0"/>
              <a:t>Analysis of hypervisor detection tools</a:t>
            </a:r>
            <a:endParaRPr lang="ru-RU" sz="3600" b="1" dirty="0"/>
          </a:p>
        </p:txBody>
      </p:sp>
    </p:spTree>
    <p:extLst>
      <p:ext uri="{BB962C8B-B14F-4D97-AF65-F5344CB8AC3E}">
        <p14:creationId xmlns:p14="http://schemas.microsoft.com/office/powerpoint/2010/main" val="88412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23850" y="1016732"/>
            <a:ext cx="8676642" cy="4683125"/>
          </a:xfrm>
        </p:spPr>
        <p:txBody>
          <a:bodyPr/>
          <a:lstStyle/>
          <a:p>
            <a:pPr marL="576263" indent="-576263">
              <a:lnSpc>
                <a:spcPct val="200000"/>
              </a:lnSpc>
            </a:pPr>
            <a:r>
              <a:rPr lang="en-US" dirty="0">
                <a:latin typeface="Arial" pitchFamily="34" charset="0"/>
                <a:cs typeface="Arial" pitchFamily="34" charset="0"/>
              </a:rPr>
              <a:t>Hypervisor (or HYP) as a security </a:t>
            </a:r>
            <a:r>
              <a:rPr lang="en-US" dirty="0" smtClean="0">
                <a:latin typeface="Arial" pitchFamily="34" charset="0"/>
                <a:cs typeface="Arial" pitchFamily="34" charset="0"/>
              </a:rPr>
              <a:t>threat</a:t>
            </a:r>
          </a:p>
          <a:p>
            <a:pPr marL="576263" indent="-576263">
              <a:lnSpc>
                <a:spcPct val="200000"/>
              </a:lnSpc>
            </a:pPr>
            <a:r>
              <a:rPr lang="en-US" dirty="0" smtClean="0">
                <a:latin typeface="Arial" pitchFamily="34" charset="0"/>
                <a:cs typeface="Arial" pitchFamily="34" charset="0"/>
              </a:rPr>
              <a:t>Ways </a:t>
            </a:r>
            <a:r>
              <a:rPr lang="en-US" dirty="0">
                <a:latin typeface="Arial" pitchFamily="34" charset="0"/>
                <a:cs typeface="Arial" pitchFamily="34" charset="0"/>
              </a:rPr>
              <a:t>of HYPs detection &amp; their </a:t>
            </a:r>
            <a:r>
              <a:rPr lang="en-US" dirty="0" smtClean="0">
                <a:latin typeface="Arial" pitchFamily="34" charset="0"/>
                <a:cs typeface="Arial" pitchFamily="34" charset="0"/>
              </a:rPr>
              <a:t>drawbacks</a:t>
            </a:r>
          </a:p>
          <a:p>
            <a:pPr marL="576263" indent="-576263">
              <a:lnSpc>
                <a:spcPct val="200000"/>
              </a:lnSpc>
            </a:pPr>
            <a:r>
              <a:rPr lang="en-US" dirty="0" smtClean="0">
                <a:latin typeface="Arial" pitchFamily="34" charset="0"/>
                <a:cs typeface="Arial" pitchFamily="34" charset="0"/>
              </a:rPr>
              <a:t>Time-based </a:t>
            </a:r>
            <a:r>
              <a:rPr lang="en-US" dirty="0">
                <a:latin typeface="Arial" pitchFamily="34" charset="0"/>
                <a:cs typeface="Arial" pitchFamily="34" charset="0"/>
              </a:rPr>
              <a:t>detection </a:t>
            </a:r>
            <a:r>
              <a:rPr lang="en-US" dirty="0" smtClean="0">
                <a:latin typeface="Arial" pitchFamily="34" charset="0"/>
                <a:cs typeface="Arial" pitchFamily="34" charset="0"/>
              </a:rPr>
              <a:t>methods  improvements </a:t>
            </a:r>
            <a:r>
              <a:rPr lang="en-US" dirty="0">
                <a:latin typeface="Arial" pitchFamily="34" charset="0"/>
                <a:cs typeface="Arial" pitchFamily="34" charset="0"/>
              </a:rPr>
              <a:t>&amp; its </a:t>
            </a:r>
            <a:r>
              <a:rPr lang="en-US" dirty="0" smtClean="0">
                <a:latin typeface="Arial" pitchFamily="34" charset="0"/>
                <a:cs typeface="Arial" pitchFamily="34" charset="0"/>
              </a:rPr>
              <a:t>challenges</a:t>
            </a:r>
            <a:endParaRPr lang="en-US" dirty="0"/>
          </a:p>
        </p:txBody>
      </p:sp>
    </p:spTree>
    <p:extLst>
      <p:ext uri="{BB962C8B-B14F-4D97-AF65-F5344CB8AC3E}">
        <p14:creationId xmlns:p14="http://schemas.microsoft.com/office/powerpoint/2010/main" val="31164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358368850"/>
              </p:ext>
            </p:extLst>
          </p:nvPr>
        </p:nvGraphicFramePr>
        <p:xfrm>
          <a:off x="143508" y="671834"/>
          <a:ext cx="8892988" cy="6142346"/>
        </p:xfrm>
        <a:graphic>
          <a:graphicData uri="http://schemas.openxmlformats.org/drawingml/2006/table">
            <a:tbl>
              <a:tblPr firstRow="1" bandRow="1">
                <a:tableStyleId>{5940675A-B579-460E-94D1-54222C63F5DA}</a:tableStyleId>
              </a:tblPr>
              <a:tblGrid>
                <a:gridCol w="684076"/>
                <a:gridCol w="2916324"/>
                <a:gridCol w="2484276"/>
                <a:gridCol w="1044116"/>
                <a:gridCol w="1764196"/>
              </a:tblGrid>
              <a:tr h="898484">
                <a:tc>
                  <a:txBody>
                    <a:bodyPr/>
                    <a:lstStyle/>
                    <a:p>
                      <a:pPr algn="ctr">
                        <a:lnSpc>
                          <a:spcPct val="100000"/>
                        </a:lnSpc>
                      </a:pPr>
                      <a:endParaRPr lang="en-US" sz="2400" b="1" dirty="0"/>
                    </a:p>
                  </a:txBody>
                  <a:tcPr anchor="ctr"/>
                </a:tc>
                <a:tc>
                  <a:txBody>
                    <a:bodyPr/>
                    <a:lstStyle/>
                    <a:p>
                      <a:pPr algn="ctr">
                        <a:lnSpc>
                          <a:spcPct val="100000"/>
                        </a:lnSpc>
                      </a:pPr>
                      <a:r>
                        <a:rPr lang="en-US" sz="2400" b="1" dirty="0" smtClean="0"/>
                        <a:t>Tool</a:t>
                      </a:r>
                      <a:endParaRPr lang="en-US" sz="2400" b="1" dirty="0"/>
                    </a:p>
                  </a:txBody>
                  <a:tcPr anchor="ctr"/>
                </a:tc>
                <a:tc>
                  <a:txBody>
                    <a:bodyPr/>
                    <a:lstStyle/>
                    <a:p>
                      <a:pPr algn="ctr">
                        <a:lnSpc>
                          <a:spcPct val="100000"/>
                        </a:lnSpc>
                      </a:pPr>
                      <a:r>
                        <a:rPr lang="en-US" sz="2400" b="1" dirty="0" smtClean="0"/>
                        <a:t>Detection  method</a:t>
                      </a:r>
                      <a:endParaRPr lang="en-US" sz="2400" b="1" dirty="0"/>
                    </a:p>
                  </a:txBody>
                  <a:tcPr anchor="ctr"/>
                </a:tc>
                <a:tc>
                  <a:txBody>
                    <a:bodyPr/>
                    <a:lstStyle/>
                    <a:p>
                      <a:pPr algn="ctr">
                        <a:lnSpc>
                          <a:spcPct val="100000"/>
                        </a:lnSpc>
                      </a:pPr>
                      <a:r>
                        <a:rPr lang="en-US" sz="2400" b="1" dirty="0" err="1" smtClean="0"/>
                        <a:t>Resi-lient</a:t>
                      </a:r>
                      <a:r>
                        <a:rPr lang="en-US" sz="2400" b="1" dirty="0" smtClean="0"/>
                        <a:t>?</a:t>
                      </a:r>
                      <a:endParaRPr lang="en-US" sz="2400" b="1" dirty="0"/>
                    </a:p>
                  </a:txBody>
                  <a:tcPr anchor="ctr"/>
                </a:tc>
                <a:tc>
                  <a:txBody>
                    <a:bodyPr/>
                    <a:lstStyle/>
                    <a:p>
                      <a:pPr algn="ctr">
                        <a:lnSpc>
                          <a:spcPct val="100000"/>
                        </a:lnSpc>
                      </a:pPr>
                      <a:r>
                        <a:rPr lang="en-US" sz="2400" b="1" dirty="0" smtClean="0"/>
                        <a:t>Easy to distribute?</a:t>
                      </a:r>
                      <a:endParaRPr lang="en-US" sz="2400" b="1" dirty="0"/>
                    </a:p>
                  </a:txBody>
                  <a:tcPr anchor="ctr"/>
                </a:tc>
              </a:tr>
              <a:tr h="860512">
                <a:tc rowSpan="2">
                  <a:txBody>
                    <a:bodyPr/>
                    <a:lstStyle/>
                    <a:p>
                      <a:pPr algn="ctr">
                        <a:lnSpc>
                          <a:spcPct val="100000"/>
                        </a:lnSpc>
                      </a:pPr>
                      <a:r>
                        <a:rPr lang="en-US" sz="2400" dirty="0" smtClean="0"/>
                        <a:t>Hardware</a:t>
                      </a:r>
                      <a:endParaRPr lang="en-US" sz="2400" dirty="0"/>
                    </a:p>
                  </a:txBody>
                  <a:tcPr vert="vert270"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Copilot 2004</a:t>
                      </a:r>
                    </a:p>
                  </a:txBody>
                  <a:tcPr anchor="ctr">
                    <a:no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Signature based</a:t>
                      </a:r>
                    </a:p>
                  </a:txBody>
                  <a:tcPr anchor="ctr">
                    <a:no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p>
                  </a:txBody>
                  <a:tcPr anchor="ctr">
                    <a:noFill/>
                  </a:tcPr>
                </a:tc>
                <a:tc rowSpan="2">
                  <a:txBody>
                    <a:bodyPr/>
                    <a:lstStyle/>
                    <a:p>
                      <a:pPr algn="ctr">
                        <a:lnSpc>
                          <a:spcPct val="100000"/>
                        </a:lnSpc>
                      </a:pPr>
                      <a:r>
                        <a:rPr lang="en-US" sz="2400" dirty="0" smtClean="0"/>
                        <a:t>―</a:t>
                      </a:r>
                      <a:endParaRPr lang="en-US" sz="2400" dirty="0"/>
                    </a:p>
                  </a:txBody>
                  <a:tcPr anchor="ctr">
                    <a:noFill/>
                  </a:tcPr>
                </a:tc>
              </a:tr>
              <a:tr h="756084">
                <a:tc vMerge="1">
                  <a:txBody>
                    <a:bodyPr/>
                    <a:lstStyle/>
                    <a:p>
                      <a:pPr algn="ctr">
                        <a:lnSpc>
                          <a:spcPct val="150000"/>
                        </a:lnSpc>
                      </a:pPr>
                      <a:endParaRPr lang="en-US" sz="2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Deep Watch 2008</a:t>
                      </a:r>
                    </a:p>
                  </a:txBody>
                  <a:tcPr anchor="ctr">
                    <a:noFill/>
                  </a:tcPr>
                </a:tc>
                <a:tc vMerge="1">
                  <a:txBody>
                    <a:bodyPr/>
                    <a:lstStyle/>
                    <a:p>
                      <a:pPr algn="ctr">
                        <a:lnSpc>
                          <a:spcPct val="150000"/>
                        </a:lnSpc>
                      </a:pPr>
                      <a:endParaRPr lang="en-US" sz="26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tr>
              <a:tr h="756084">
                <a:tc rowSpan="5">
                  <a:txBody>
                    <a:bodyPr/>
                    <a:lstStyle/>
                    <a:p>
                      <a:pPr algn="ctr">
                        <a:lnSpc>
                          <a:spcPct val="100000"/>
                        </a:lnSpc>
                      </a:pPr>
                      <a:r>
                        <a:rPr lang="en-US" sz="2400" dirty="0" smtClean="0"/>
                        <a:t>Software</a:t>
                      </a:r>
                      <a:endParaRPr lang="en-US" sz="2400" dirty="0"/>
                    </a:p>
                  </a:txBody>
                  <a:tcPr vert="vert270" anchor="ctr">
                    <a:noFill/>
                  </a:tcPr>
                </a:tc>
                <a:tc>
                  <a:txBody>
                    <a:bodyPr/>
                    <a:lstStyle/>
                    <a:p>
                      <a:pPr algn="ctr">
                        <a:lnSpc>
                          <a:spcPct val="100000"/>
                        </a:lnSpc>
                      </a:pPr>
                      <a:r>
                        <a:rPr lang="en-US" sz="2400" dirty="0" smtClean="0"/>
                        <a:t>Symantec </a:t>
                      </a:r>
                      <a:r>
                        <a:rPr lang="en-US" sz="2400" dirty="0" err="1" smtClean="0"/>
                        <a:t>EndPoint</a:t>
                      </a:r>
                      <a:r>
                        <a:rPr lang="en-US" sz="2400" baseline="0" dirty="0" smtClean="0"/>
                        <a:t> Protection 2012</a:t>
                      </a:r>
                      <a:endParaRPr lang="en-US" sz="2400" dirty="0"/>
                    </a:p>
                  </a:txBody>
                  <a:tcPr anchor="ctr">
                    <a:noFill/>
                  </a:tcPr>
                </a:tc>
                <a:tc rowSpan="2">
                  <a:txBody>
                    <a:bodyPr/>
                    <a:lstStyle/>
                    <a:p>
                      <a:pPr lvl="0" algn="ctr">
                        <a:lnSpc>
                          <a:spcPct val="100000"/>
                        </a:lnSpc>
                      </a:pPr>
                      <a:r>
                        <a:rPr lang="en-US" sz="2400" dirty="0" smtClean="0"/>
                        <a:t>Based on the trusted HYP</a:t>
                      </a:r>
                      <a:endParaRPr lang="en-US" sz="2400" dirty="0"/>
                    </a:p>
                  </a:txBody>
                  <a:tcPr anchor="ctr">
                    <a:noFill/>
                  </a:tcPr>
                </a:tc>
                <a:tc rowSpan="4">
                  <a:txBody>
                    <a:bodyPr/>
                    <a:lstStyle/>
                    <a:p>
                      <a:pPr algn="ctr">
                        <a:lnSpc>
                          <a:spcPct val="100000"/>
                        </a:lnSpc>
                      </a:pP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t>
                      </a:r>
                      <a:endParaRPr lang="en-US" sz="24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noFill/>
                  </a:tcPr>
                </a:tc>
                <a:tc rowSpan="4">
                  <a:txBody>
                    <a:bodyPr/>
                    <a:lstStyle/>
                    <a:p>
                      <a:pPr algn="ctr">
                        <a:lnSpc>
                          <a:spcPct val="100000"/>
                        </a:lnSpc>
                      </a:pPr>
                      <a:endParaRPr lang="en-US" sz="2400" dirty="0"/>
                    </a:p>
                    <a:p>
                      <a:pPr algn="ctr">
                        <a:lnSpc>
                          <a:spcPct val="100000"/>
                        </a:lnSpc>
                      </a:pPr>
                      <a:r>
                        <a:rPr lang="en-US" sz="2400" dirty="0" smtClean="0"/>
                        <a:t>+</a:t>
                      </a:r>
                      <a:endParaRPr lang="en-US" sz="2400" dirty="0"/>
                    </a:p>
                    <a:p>
                      <a:pPr algn="ctr">
                        <a:lnSpc>
                          <a:spcPct val="100000"/>
                        </a:lnSpc>
                      </a:pPr>
                      <a:endParaRPr lang="en-US" sz="2400" dirty="0"/>
                    </a:p>
                  </a:txBody>
                  <a:tcPr anchor="ctr"/>
                </a:tc>
              </a:tr>
              <a:tr h="627294">
                <a:tc vMerge="1">
                  <a:txBody>
                    <a:bodyPr/>
                    <a:lstStyle/>
                    <a:p>
                      <a:pPr algn="ctr">
                        <a:lnSpc>
                          <a:spcPct val="150000"/>
                        </a:lnSpc>
                      </a:pPr>
                      <a:endParaRPr lang="en-US" sz="2600" dirty="0"/>
                    </a:p>
                  </a:txBody>
                  <a:tcPr>
                    <a:noFill/>
                  </a:tcPr>
                </a:tc>
                <a:tc>
                  <a:txBody>
                    <a:bodyPr/>
                    <a:lstStyle/>
                    <a:p>
                      <a:pPr algn="ctr">
                        <a:lnSpc>
                          <a:spcPct val="100000"/>
                        </a:lnSpc>
                      </a:pPr>
                      <a:r>
                        <a:rPr lang="en-US" sz="2400" dirty="0" smtClean="0"/>
                        <a:t>McAfee Deep Defender 2012</a:t>
                      </a:r>
                      <a:endParaRPr lang="en-US" sz="2400" dirty="0"/>
                    </a:p>
                  </a:txBody>
                  <a:tcPr anchor="ctr">
                    <a:noFill/>
                  </a:tcPr>
                </a:tc>
                <a:tc vMerge="1">
                  <a:txBody>
                    <a:bodyPr/>
                    <a:lstStyle/>
                    <a:p>
                      <a:pPr algn="ctr"/>
                      <a:endParaRPr lang="en-US" sz="2400" dirty="0"/>
                    </a:p>
                  </a:txBody>
                  <a:tcPr anchor="ctr"/>
                </a:tc>
                <a:tc vMerge="1">
                  <a:txBody>
                    <a:bodyPr/>
                    <a:lstStyle/>
                    <a:p>
                      <a:pPr algn="ctr"/>
                      <a:endParaRPr lang="en-US" sz="2400" dirty="0"/>
                    </a:p>
                  </a:txBody>
                  <a:tcPr anchor="ctr"/>
                </a:tc>
                <a:tc vMerge="1">
                  <a:txBody>
                    <a:bodyPr/>
                    <a:lstStyle/>
                    <a:p>
                      <a:pPr algn="ctr"/>
                      <a:endParaRPr lang="en-US" sz="2400" dirty="0"/>
                    </a:p>
                  </a:txBody>
                  <a:tcPr anchor="ctr"/>
                </a:tc>
              </a:tr>
              <a:tr h="435448">
                <a:tc vMerge="1">
                  <a:txBody>
                    <a:bodyPr/>
                    <a:lstStyle/>
                    <a:p>
                      <a:pPr algn="ctr">
                        <a:lnSpc>
                          <a:spcPct val="150000"/>
                        </a:lnSpc>
                      </a:pPr>
                      <a:endParaRPr lang="en-US" sz="2600" dirty="0"/>
                    </a:p>
                  </a:txBody>
                  <a:tcPr/>
                </a:tc>
                <a:tc>
                  <a:txBody>
                    <a:bodyPr/>
                    <a:lstStyle/>
                    <a:p>
                      <a:pPr algn="ctr">
                        <a:lnSpc>
                          <a:spcPct val="100000"/>
                        </a:lnSpc>
                      </a:pPr>
                      <a:r>
                        <a:rPr lang="en-US" sz="2400" dirty="0" err="1" smtClean="0"/>
                        <a:t>Actaeon</a:t>
                      </a:r>
                      <a:r>
                        <a:rPr lang="en-US" sz="2400" dirty="0" smtClean="0"/>
                        <a:t> 2013</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Signature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tr>
              <a:tr h="701186">
                <a:tc vMerge="1">
                  <a:txBody>
                    <a:bodyPr/>
                    <a:lstStyle/>
                    <a:p>
                      <a:pPr algn="ctr">
                        <a:lnSpc>
                          <a:spcPct val="150000"/>
                        </a:lnSpc>
                      </a:pPr>
                      <a:endParaRPr lang="en-US" sz="2600" dirty="0"/>
                    </a:p>
                  </a:txBody>
                  <a:tcPr/>
                </a:tc>
                <a:tc>
                  <a:txBody>
                    <a:bodyPr/>
                    <a:lstStyle/>
                    <a:p>
                      <a:pPr algn="ctr">
                        <a:lnSpc>
                          <a:spcPct val="100000"/>
                        </a:lnSpc>
                      </a:pPr>
                      <a:r>
                        <a:rPr lang="en-US" sz="2400" dirty="0" smtClean="0"/>
                        <a:t>Proof of</a:t>
                      </a:r>
                      <a:r>
                        <a:rPr lang="ru-RU" sz="2400" baseline="0" dirty="0" smtClean="0"/>
                        <a:t> </a:t>
                      </a:r>
                      <a:r>
                        <a:rPr lang="en-US" sz="2400" dirty="0" smtClean="0"/>
                        <a:t>Concepts</a:t>
                      </a:r>
                    </a:p>
                    <a:p>
                      <a:pPr algn="ctr">
                        <a:lnSpc>
                          <a:spcPct val="100000"/>
                        </a:lnSpc>
                      </a:pPr>
                      <a:r>
                        <a:rPr lang="en-US" sz="2400" dirty="0" smtClean="0"/>
                        <a:t>2008</a:t>
                      </a:r>
                      <a:r>
                        <a:rPr lang="en-US" sz="2400" baseline="0" dirty="0" smtClean="0"/>
                        <a:t> - 2015</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smtClean="0"/>
                        <a:t>Behavior based </a:t>
                      </a:r>
                      <a:br>
                        <a:rPr lang="en-US" sz="2400" dirty="0" smtClean="0"/>
                      </a:br>
                      <a:r>
                        <a:rPr lang="en-US" sz="2400" dirty="0" smtClean="0"/>
                        <a:t>&amp; Time based</a:t>
                      </a:r>
                    </a:p>
                  </a:txBody>
                  <a:tcPr anchor="ctr"/>
                </a:tc>
                <a:tc vMerge="1">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a:p>
                  </a:txBody>
                  <a:tcPr anchor="ctr"/>
                </a:tc>
                <a:tc vMerge="1">
                  <a:txBody>
                    <a:bodyPr/>
                    <a:lstStyle/>
                    <a:p>
                      <a:pPr algn="ctr">
                        <a:lnSpc>
                          <a:spcPct val="150000"/>
                        </a:lnSpc>
                      </a:pPr>
                      <a:endParaRPr lang="en-US" sz="2600" dirty="0"/>
                    </a:p>
                  </a:txBody>
                  <a:tcPr anchor="ctr"/>
                </a:tc>
              </a:tr>
              <a:tr h="701186">
                <a:tc vMerge="1">
                  <a:txBody>
                    <a:bodyPr/>
                    <a:lstStyle/>
                    <a:p>
                      <a:pPr algn="ctr">
                        <a:lnSpc>
                          <a:spcPct val="100000"/>
                        </a:lnSpc>
                      </a:pPr>
                      <a:endParaRPr lang="en-US" sz="2400" dirty="0"/>
                    </a:p>
                  </a:txBody>
                  <a:tcPr vert="vert270" anchor="ctr">
                    <a:noFill/>
                  </a:tcPr>
                </a:tc>
                <a:tc>
                  <a:txBody>
                    <a:bodyPr/>
                    <a:lstStyle/>
                    <a:p>
                      <a:pPr algn="ctr">
                        <a:lnSpc>
                          <a:spcPct val="100000"/>
                        </a:lnSpc>
                      </a:pPr>
                      <a:r>
                        <a:rPr lang="en-US" sz="2400" b="1" dirty="0" smtClean="0"/>
                        <a:t>New proposal tool</a:t>
                      </a:r>
                      <a:endParaRPr lang="en-US" sz="2400" b="1" dirty="0"/>
                    </a:p>
                  </a:txBody>
                  <a:tcPr anchor="ctr">
                    <a:solidFill>
                      <a:srgbClr val="FF505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t>Time based</a:t>
                      </a:r>
                    </a:p>
                  </a:txBody>
                  <a:tcPr anchor="ctr">
                    <a:solidFill>
                      <a:srgbClr val="FF5050">
                        <a:alpha val="20000"/>
                      </a:srgbClr>
                    </a:solidFill>
                  </a:tcPr>
                </a:tc>
                <a:tc>
                  <a:txBody>
                    <a:bodyPr/>
                    <a:lstStyle/>
                    <a:p>
                      <a:pPr algn="ctr">
                        <a:lnSpc>
                          <a:spcPct val="100000"/>
                        </a:lnSpc>
                      </a:pPr>
                      <a:r>
                        <a:rPr lang="en-US" sz="2400" b="1" dirty="0" smtClean="0"/>
                        <a:t>+</a:t>
                      </a:r>
                      <a:endParaRPr lang="en-US" sz="2400" b="1" dirty="0"/>
                    </a:p>
                  </a:txBody>
                  <a:tcPr anchor="ctr">
                    <a:solidFill>
                      <a:srgbClr val="FF505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smtClean="0"/>
                        <a:t>+</a:t>
                      </a:r>
                    </a:p>
                  </a:txBody>
                  <a:tcPr anchor="ctr">
                    <a:solidFill>
                      <a:srgbClr val="FF5050">
                        <a:alpha val="20000"/>
                      </a:srgbClr>
                    </a:solidFill>
                  </a:tcPr>
                </a:tc>
              </a:tr>
            </a:tbl>
          </a:graphicData>
        </a:graphic>
      </p:graphicFrame>
      <p:sp>
        <p:nvSpPr>
          <p:cNvPr id="4" name="Rounded Rectangle 3"/>
          <p:cNvSpPr/>
          <p:nvPr/>
        </p:nvSpPr>
        <p:spPr bwMode="auto">
          <a:xfrm>
            <a:off x="863588" y="6129300"/>
            <a:ext cx="8100900" cy="648072"/>
          </a:xfrm>
          <a:prstGeom prst="roundRect">
            <a:avLst>
              <a:gd name="adj" fmla="val 41336"/>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7" name="Заголовок 1"/>
          <p:cNvSpPr>
            <a:spLocks noGrp="1"/>
          </p:cNvSpPr>
          <p:nvPr>
            <p:ph type="title"/>
          </p:nvPr>
        </p:nvSpPr>
        <p:spPr>
          <a:xfrm>
            <a:off x="71500" y="-27384"/>
            <a:ext cx="8928992" cy="756084"/>
          </a:xfrm>
        </p:spPr>
        <p:txBody>
          <a:bodyPr/>
          <a:lstStyle/>
          <a:p>
            <a:r>
              <a:rPr lang="en-US" sz="3600" b="1" dirty="0"/>
              <a:t>Analysis of hypervisor detection tools</a:t>
            </a:r>
            <a:endParaRPr lang="ru-RU" sz="3600" b="1" dirty="0"/>
          </a:p>
        </p:txBody>
      </p:sp>
    </p:spTree>
    <p:extLst>
      <p:ext uri="{BB962C8B-B14F-4D97-AF65-F5344CB8AC3E}">
        <p14:creationId xmlns:p14="http://schemas.microsoft.com/office/powerpoint/2010/main" val="388642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292" y="5679382"/>
            <a:ext cx="1944216" cy="1164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Выноска-облако 11"/>
          <p:cNvSpPr/>
          <p:nvPr/>
        </p:nvSpPr>
        <p:spPr bwMode="auto">
          <a:xfrm>
            <a:off x="252028" y="1628800"/>
            <a:ext cx="8748464" cy="3060341"/>
          </a:xfrm>
          <a:prstGeom prst="cloudCallout">
            <a:avLst>
              <a:gd name="adj1" fmla="val -33880"/>
              <a:gd name="adj2" fmla="val 53309"/>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endParaRPr>
          </a:p>
        </p:txBody>
      </p:sp>
      <p:sp>
        <p:nvSpPr>
          <p:cNvPr id="7" name="Rectangle 6"/>
          <p:cNvSpPr/>
          <p:nvPr/>
        </p:nvSpPr>
        <p:spPr>
          <a:xfrm>
            <a:off x="935596" y="1916831"/>
            <a:ext cx="6911752" cy="2482667"/>
          </a:xfrm>
          <a:prstGeom prst="rect">
            <a:avLst/>
          </a:prstGeom>
        </p:spPr>
        <p:txBody>
          <a:bodyPr wrap="square">
            <a:spAutoFit/>
          </a:bodyPr>
          <a:lstStyle/>
          <a:p>
            <a:pPr algn="ctr">
              <a:lnSpc>
                <a:spcPct val="150000"/>
              </a:lnSpc>
            </a:pPr>
            <a:r>
              <a:rPr lang="en-US" sz="3600" b="1" kern="0" dirty="0" smtClean="0">
                <a:solidFill>
                  <a:srgbClr val="000099"/>
                </a:solidFill>
                <a:latin typeface="+mj-lt"/>
              </a:rPr>
              <a:t>What are </a:t>
            </a:r>
            <a:r>
              <a:rPr lang="en-US" sz="3600" b="1" kern="0" dirty="0">
                <a:solidFill>
                  <a:srgbClr val="000099"/>
                </a:solidFill>
                <a:latin typeface="+mj-lt"/>
              </a:rPr>
              <a:t>the principles of these </a:t>
            </a:r>
            <a:r>
              <a:rPr lang="en-US" sz="3600" b="1" kern="0" dirty="0" smtClean="0">
                <a:solidFill>
                  <a:srgbClr val="000099"/>
                </a:solidFill>
                <a:latin typeface="+mj-lt"/>
              </a:rPr>
              <a:t>software detection tools?</a:t>
            </a:r>
            <a:endParaRPr lang="ru-RU" sz="1600" dirty="0">
              <a:latin typeface="+mj-lt"/>
            </a:endParaRPr>
          </a:p>
        </p:txBody>
      </p:sp>
    </p:spTree>
    <p:extLst>
      <p:ext uri="{BB962C8B-B14F-4D97-AF65-F5344CB8AC3E}">
        <p14:creationId xmlns:p14="http://schemas.microsoft.com/office/powerpoint/2010/main" val="1827956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323850" y="152636"/>
            <a:ext cx="8496300" cy="648072"/>
          </a:xfrm>
        </p:spPr>
        <p:txBody>
          <a:bodyPr/>
          <a:lstStyle/>
          <a:p>
            <a:r>
              <a:rPr lang="en-US" sz="3600" b="1" dirty="0" smtClean="0"/>
              <a:t>Hypervisor detection methods</a:t>
            </a:r>
            <a:endParaRPr lang="ru-RU" sz="3200" b="1" dirty="0"/>
          </a:p>
        </p:txBody>
      </p:sp>
      <p:sp>
        <p:nvSpPr>
          <p:cNvPr id="4" name="Rounded Rectangle 3"/>
          <p:cNvSpPr/>
          <p:nvPr/>
        </p:nvSpPr>
        <p:spPr bwMode="auto">
          <a:xfrm>
            <a:off x="695139" y="1268760"/>
            <a:ext cx="3756725" cy="2016224"/>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20000"/>
              </a:lnSpc>
            </a:pPr>
            <a:r>
              <a:rPr lang="en-US" sz="3200" dirty="0" smtClean="0"/>
              <a:t>Signature based</a:t>
            </a:r>
            <a:endParaRPr lang="en-US" sz="3200" dirty="0"/>
          </a:p>
        </p:txBody>
      </p:sp>
      <p:sp>
        <p:nvSpPr>
          <p:cNvPr id="6" name="Rounded Rectangle 5"/>
          <p:cNvSpPr/>
          <p:nvPr/>
        </p:nvSpPr>
        <p:spPr bwMode="auto">
          <a:xfrm>
            <a:off x="710442" y="3650519"/>
            <a:ext cx="3737868" cy="2016224"/>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smtClean="0"/>
              <a:t>Behavior </a:t>
            </a:r>
            <a:r>
              <a:rPr lang="en-US" sz="3200" dirty="0"/>
              <a:t>based</a:t>
            </a:r>
          </a:p>
        </p:txBody>
      </p:sp>
      <p:sp>
        <p:nvSpPr>
          <p:cNvPr id="8" name="Rounded Rectangle 7"/>
          <p:cNvSpPr/>
          <p:nvPr/>
        </p:nvSpPr>
        <p:spPr bwMode="auto">
          <a:xfrm>
            <a:off x="4731495" y="1268760"/>
            <a:ext cx="3773928" cy="2016224"/>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a:t>Based on the trusted HYP</a:t>
            </a:r>
          </a:p>
        </p:txBody>
      </p:sp>
      <p:sp>
        <p:nvSpPr>
          <p:cNvPr id="9" name="Rounded Rectangle 8"/>
          <p:cNvSpPr/>
          <p:nvPr/>
        </p:nvSpPr>
        <p:spPr bwMode="auto">
          <a:xfrm>
            <a:off x="4722507" y="3649274"/>
            <a:ext cx="3773929" cy="2016224"/>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smtClean="0"/>
              <a:t>Time </a:t>
            </a:r>
            <a:r>
              <a:rPr lang="en-US" sz="3200" dirty="0"/>
              <a:t>based</a:t>
            </a:r>
          </a:p>
        </p:txBody>
      </p:sp>
    </p:spTree>
    <p:extLst>
      <p:ext uri="{BB962C8B-B14F-4D97-AF65-F5344CB8AC3E}">
        <p14:creationId xmlns:p14="http://schemas.microsoft.com/office/powerpoint/2010/main" val="1476712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064" y="567536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6" name="Table 25"/>
          <p:cNvGraphicFramePr>
            <a:graphicFrameLocks noGrp="1"/>
          </p:cNvGraphicFramePr>
          <p:nvPr>
            <p:extLst>
              <p:ext uri="{D42A27DB-BD31-4B8C-83A1-F6EECF244321}">
                <p14:modId xmlns:p14="http://schemas.microsoft.com/office/powerpoint/2010/main" val="3092273308"/>
              </p:ext>
            </p:extLst>
          </p:nvPr>
        </p:nvGraphicFramePr>
        <p:xfrm>
          <a:off x="215516" y="836712"/>
          <a:ext cx="8784976" cy="5724637"/>
        </p:xfrm>
        <a:graphic>
          <a:graphicData uri="http://schemas.openxmlformats.org/drawingml/2006/table">
            <a:tbl>
              <a:tblPr firstRow="1" bandRow="1">
                <a:tableStyleId>{72833802-FEF1-4C79-8D5D-14CF1EAF98D9}</a:tableStyleId>
              </a:tblPr>
              <a:tblGrid>
                <a:gridCol w="2808312"/>
                <a:gridCol w="3204356"/>
                <a:gridCol w="2772308"/>
              </a:tblGrid>
              <a:tr h="720081">
                <a:tc>
                  <a:txBody>
                    <a:bodyPr/>
                    <a:lstStyle/>
                    <a:p>
                      <a:pPr algn="ctr"/>
                      <a:r>
                        <a:rPr lang="en-US" sz="2800" dirty="0" smtClean="0"/>
                        <a:t>Without HYP</a:t>
                      </a:r>
                      <a:endParaRPr lang="en-US" sz="2800" dirty="0"/>
                    </a:p>
                  </a:txBody>
                  <a:tcPr anchor="ctr"/>
                </a:tc>
                <a:tc>
                  <a:txBody>
                    <a:bodyPr/>
                    <a:lstStyle/>
                    <a:p>
                      <a:pPr algn="ctr"/>
                      <a:r>
                        <a:rPr lang="en-US" sz="2800" dirty="0" smtClean="0"/>
                        <a:t>Non-stealthy HYP</a:t>
                      </a:r>
                      <a:endParaRPr lang="en-US" sz="28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Stealthy HYP</a:t>
                      </a:r>
                    </a:p>
                  </a:txBody>
                  <a:tcPr anchor="ctr"/>
                </a:tc>
              </a:tr>
              <a:tr h="5004556">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7" name="Заголовок 1"/>
          <p:cNvSpPr>
            <a:spLocks noGrp="1"/>
          </p:cNvSpPr>
          <p:nvPr>
            <p:ph type="title"/>
          </p:nvPr>
        </p:nvSpPr>
        <p:spPr>
          <a:xfrm>
            <a:off x="323850" y="80628"/>
            <a:ext cx="8496300" cy="648072"/>
          </a:xfrm>
        </p:spPr>
        <p:txBody>
          <a:bodyPr/>
          <a:lstStyle/>
          <a:p>
            <a:r>
              <a:rPr lang="en-US" sz="3600" b="1" dirty="0"/>
              <a:t>Signature </a:t>
            </a:r>
            <a:r>
              <a:rPr lang="en-US" sz="3600" b="1" dirty="0" smtClean="0"/>
              <a:t>based detection</a:t>
            </a:r>
            <a:endParaRPr lang="ru-RU" sz="3200" b="1" dirty="0"/>
          </a:p>
        </p:txBody>
      </p:sp>
      <p:sp>
        <p:nvSpPr>
          <p:cNvPr id="28" name="Rectangle 27"/>
          <p:cNvSpPr/>
          <p:nvPr/>
        </p:nvSpPr>
        <p:spPr bwMode="auto">
          <a:xfrm>
            <a:off x="3599892" y="1736812"/>
            <a:ext cx="2052228" cy="3240360"/>
          </a:xfrm>
          <a:prstGeom prst="rect">
            <a:avLst/>
          </a:prstGeom>
          <a:solidFill>
            <a:schemeClr val="bg1">
              <a:lumMod val="95000"/>
            </a:schemeClr>
          </a:solidFill>
          <a:ln>
            <a:solidFill>
              <a:schemeClr val="tx1"/>
            </a:solid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endParaRPr lang="en-US" sz="2400" dirty="0" smtClean="0">
              <a:solidFill>
                <a:schemeClr val="tx1"/>
              </a:solidFill>
              <a:latin typeface="Arial Black" pitchFamily="34" charset="0"/>
            </a:endParaRPr>
          </a:p>
        </p:txBody>
      </p:sp>
      <p:sp>
        <p:nvSpPr>
          <p:cNvPr id="29" name="Flowchart: Predefined Process 28"/>
          <p:cNvSpPr/>
          <p:nvPr/>
        </p:nvSpPr>
        <p:spPr bwMode="auto">
          <a:xfrm>
            <a:off x="3887924" y="2960948"/>
            <a:ext cx="1434391" cy="972107"/>
          </a:xfrm>
          <a:prstGeom prst="flowChartPredefinedProcess">
            <a:avLst/>
          </a:prstGeom>
          <a:ln w="38100">
            <a:solidFill>
              <a:srgbClr val="FF0000"/>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400" dirty="0">
                <a:solidFill>
                  <a:schemeClr val="tx1"/>
                </a:solidFill>
                <a:latin typeface="Arial Black" pitchFamily="34" charset="0"/>
              </a:rPr>
              <a:t>HYP</a:t>
            </a:r>
            <a:r>
              <a:rPr kumimoji="0" lang="en-US" sz="2400" b="0" i="0" u="none" strike="noStrike" cap="none" normalizeH="0" baseline="0" dirty="0" smtClean="0">
                <a:ln>
                  <a:noFill/>
                </a:ln>
                <a:solidFill>
                  <a:schemeClr val="tx1"/>
                </a:solidFill>
                <a:effectLst/>
                <a:latin typeface="Arial Black" pitchFamily="34" charset="0"/>
              </a:rPr>
              <a:t/>
            </a:r>
            <a:br>
              <a:rPr kumimoji="0" lang="en-US" sz="2400" b="0" i="0" u="none" strike="noStrike" cap="none" normalizeH="0" baseline="0" dirty="0" smtClean="0">
                <a:ln>
                  <a:noFill/>
                </a:ln>
                <a:solidFill>
                  <a:schemeClr val="tx1"/>
                </a:solidFill>
                <a:effectLst/>
                <a:latin typeface="Arial Black" pitchFamily="34" charset="0"/>
              </a:rPr>
            </a:br>
            <a:r>
              <a:rPr kumimoji="0" lang="en-US" sz="2400" b="0" i="0" u="none" strike="noStrike" cap="none" normalizeH="0" baseline="0" dirty="0" smtClean="0">
                <a:ln>
                  <a:noFill/>
                </a:ln>
                <a:solidFill>
                  <a:schemeClr val="tx1"/>
                </a:solidFill>
                <a:effectLst/>
                <a:latin typeface="Arial Black" pitchFamily="34" charset="0"/>
              </a:rPr>
              <a:t>code</a:t>
            </a:r>
          </a:p>
        </p:txBody>
      </p:sp>
      <p:sp>
        <p:nvSpPr>
          <p:cNvPr id="30" name="Flowchart: Process 29"/>
          <p:cNvSpPr/>
          <p:nvPr/>
        </p:nvSpPr>
        <p:spPr bwMode="auto">
          <a:xfrm>
            <a:off x="4379747" y="4113076"/>
            <a:ext cx="426279" cy="344785"/>
          </a:xfrm>
          <a:prstGeom prst="flowChartProcess">
            <a:avLst/>
          </a:prstGeom>
          <a:solidFill>
            <a:schemeClr val="bg1"/>
          </a:solidFill>
          <a:ln>
            <a:solidFill>
              <a:srgbClr val="FF0000"/>
            </a:solidFill>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1" name="Flowchart: Process 30"/>
          <p:cNvSpPr/>
          <p:nvPr/>
        </p:nvSpPr>
        <p:spPr bwMode="auto">
          <a:xfrm>
            <a:off x="4532147" y="4265476"/>
            <a:ext cx="426279" cy="344785"/>
          </a:xfrm>
          <a:prstGeom prst="flowChartProcess">
            <a:avLst/>
          </a:prstGeom>
          <a:solidFill>
            <a:schemeClr val="bg1"/>
          </a:solidFill>
          <a:ln>
            <a:solidFill>
              <a:srgbClr val="FF0000"/>
            </a:solidFill>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2" name="Flowchart: Process 31"/>
          <p:cNvSpPr/>
          <p:nvPr/>
        </p:nvSpPr>
        <p:spPr bwMode="auto">
          <a:xfrm>
            <a:off x="4684547" y="4417876"/>
            <a:ext cx="426279" cy="344785"/>
          </a:xfrm>
          <a:prstGeom prst="flowChartProcess">
            <a:avLst/>
          </a:prstGeom>
          <a:solidFill>
            <a:schemeClr val="bg1"/>
          </a:solidFill>
          <a:ln>
            <a:solidFill>
              <a:srgbClr val="FF0000"/>
            </a:solidFill>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3" name="Rectangle 32"/>
          <p:cNvSpPr/>
          <p:nvPr/>
        </p:nvSpPr>
        <p:spPr>
          <a:xfrm>
            <a:off x="3605915" y="1913927"/>
            <a:ext cx="2033972" cy="830997"/>
          </a:xfrm>
          <a:prstGeom prst="rect">
            <a:avLst/>
          </a:prstGeom>
        </p:spPr>
        <p:txBody>
          <a:bodyPr wrap="square">
            <a:spAutoFit/>
          </a:bodyPr>
          <a:lstStyle/>
          <a:p>
            <a:pPr lvl="0" algn="ctr"/>
            <a:r>
              <a:rPr lang="en-US" sz="2400" spc="300" dirty="0">
                <a:solidFill>
                  <a:srgbClr val="000000"/>
                </a:solidFill>
              </a:rPr>
              <a:t>Physical</a:t>
            </a:r>
            <a:br>
              <a:rPr lang="en-US" sz="2400" spc="300" dirty="0">
                <a:solidFill>
                  <a:srgbClr val="000000"/>
                </a:solidFill>
              </a:rPr>
            </a:br>
            <a:r>
              <a:rPr lang="en-US" sz="2400" spc="300" dirty="0">
                <a:solidFill>
                  <a:srgbClr val="000000"/>
                </a:solidFill>
              </a:rPr>
              <a:t>memory</a:t>
            </a:r>
          </a:p>
        </p:txBody>
      </p:sp>
      <p:sp>
        <p:nvSpPr>
          <p:cNvPr id="34" name="Rectangle 33"/>
          <p:cNvSpPr/>
          <p:nvPr/>
        </p:nvSpPr>
        <p:spPr bwMode="auto">
          <a:xfrm>
            <a:off x="6624228" y="1736813"/>
            <a:ext cx="2052228" cy="3240360"/>
          </a:xfrm>
          <a:prstGeom prst="rect">
            <a:avLst/>
          </a:prstGeom>
          <a:solidFill>
            <a:schemeClr val="bg1">
              <a:lumMod val="95000"/>
            </a:schemeClr>
          </a:solidFill>
          <a:ln>
            <a:solidFill>
              <a:schemeClr val="tx1"/>
            </a:solid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endParaRPr lang="en-US" sz="2400" dirty="0" smtClean="0">
              <a:solidFill>
                <a:schemeClr val="tx1"/>
              </a:solidFill>
              <a:latin typeface="Arial Black" pitchFamily="34" charset="0"/>
            </a:endParaRPr>
          </a:p>
        </p:txBody>
      </p:sp>
      <p:sp>
        <p:nvSpPr>
          <p:cNvPr id="35" name="Rectangle 34"/>
          <p:cNvSpPr/>
          <p:nvPr/>
        </p:nvSpPr>
        <p:spPr>
          <a:xfrm>
            <a:off x="6630251" y="1913928"/>
            <a:ext cx="2033972" cy="830997"/>
          </a:xfrm>
          <a:prstGeom prst="rect">
            <a:avLst/>
          </a:prstGeom>
        </p:spPr>
        <p:txBody>
          <a:bodyPr wrap="square">
            <a:spAutoFit/>
          </a:bodyPr>
          <a:lstStyle/>
          <a:p>
            <a:pPr lvl="0" algn="ctr"/>
            <a:r>
              <a:rPr lang="en-US" sz="2400" spc="300" dirty="0">
                <a:solidFill>
                  <a:srgbClr val="000000"/>
                </a:solidFill>
              </a:rPr>
              <a:t>Physical</a:t>
            </a:r>
            <a:br>
              <a:rPr lang="en-US" sz="2400" spc="300" dirty="0">
                <a:solidFill>
                  <a:srgbClr val="000000"/>
                </a:solidFill>
              </a:rPr>
            </a:br>
            <a:r>
              <a:rPr lang="en-US" sz="2400" spc="300" dirty="0">
                <a:solidFill>
                  <a:srgbClr val="000000"/>
                </a:solidFill>
              </a:rPr>
              <a:t>memory</a:t>
            </a:r>
          </a:p>
        </p:txBody>
      </p:sp>
      <p:sp>
        <p:nvSpPr>
          <p:cNvPr id="36" name="Flowchart: Predefined Process 35"/>
          <p:cNvSpPr/>
          <p:nvPr/>
        </p:nvSpPr>
        <p:spPr bwMode="auto">
          <a:xfrm>
            <a:off x="6984268" y="2995440"/>
            <a:ext cx="1434391" cy="972107"/>
          </a:xfrm>
          <a:prstGeom prst="flowChartPredefinedProcess">
            <a:avLst/>
          </a:prstGeom>
          <a:ln w="38100">
            <a:solidFill>
              <a:srgbClr val="FF0000"/>
            </a:solidFill>
            <a:prstDash val="dash"/>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400" dirty="0">
                <a:solidFill>
                  <a:schemeClr val="bg2">
                    <a:lumMod val="75000"/>
                  </a:schemeClr>
                </a:solidFill>
                <a:latin typeface="Arial Black" pitchFamily="34" charset="0"/>
              </a:rPr>
              <a:t>HYP</a:t>
            </a:r>
            <a:r>
              <a:rPr kumimoji="0" lang="en-US" sz="2400" b="0" i="0" u="none" strike="noStrike" cap="none" normalizeH="0" baseline="0" dirty="0" smtClean="0">
                <a:ln>
                  <a:noFill/>
                </a:ln>
                <a:solidFill>
                  <a:schemeClr val="bg2">
                    <a:lumMod val="75000"/>
                  </a:schemeClr>
                </a:solidFill>
                <a:effectLst/>
                <a:latin typeface="Arial Black" pitchFamily="34" charset="0"/>
              </a:rPr>
              <a:t/>
            </a:r>
            <a:br>
              <a:rPr kumimoji="0" lang="en-US" sz="2400" b="0" i="0" u="none" strike="noStrike" cap="none" normalizeH="0" baseline="0" dirty="0" smtClean="0">
                <a:ln>
                  <a:noFill/>
                </a:ln>
                <a:solidFill>
                  <a:schemeClr val="bg2">
                    <a:lumMod val="75000"/>
                  </a:schemeClr>
                </a:solidFill>
                <a:effectLst/>
                <a:latin typeface="Arial Black" pitchFamily="34" charset="0"/>
              </a:rPr>
            </a:br>
            <a:r>
              <a:rPr kumimoji="0" lang="en-US" sz="2400" b="0" i="0" u="none" strike="noStrike" cap="none" normalizeH="0" baseline="0" dirty="0" smtClean="0">
                <a:ln>
                  <a:noFill/>
                </a:ln>
                <a:solidFill>
                  <a:schemeClr val="bg2">
                    <a:lumMod val="75000"/>
                  </a:schemeClr>
                </a:solidFill>
                <a:effectLst/>
                <a:latin typeface="Arial Black" pitchFamily="34" charset="0"/>
              </a:rPr>
              <a:t>code</a:t>
            </a:r>
          </a:p>
        </p:txBody>
      </p:sp>
      <p:sp>
        <p:nvSpPr>
          <p:cNvPr id="37" name="Flowchart: Process 36"/>
          <p:cNvSpPr/>
          <p:nvPr/>
        </p:nvSpPr>
        <p:spPr bwMode="auto">
          <a:xfrm>
            <a:off x="7476091" y="4147568"/>
            <a:ext cx="426279" cy="344785"/>
          </a:xfrm>
          <a:prstGeom prst="flowChartProcess">
            <a:avLst/>
          </a:prstGeom>
          <a:solidFill>
            <a:schemeClr val="bg1"/>
          </a:solidFill>
          <a:ln>
            <a:solidFill>
              <a:srgbClr val="FF0000"/>
            </a:solidFill>
            <a:prstDash val="dash"/>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8" name="Flowchart: Process 37"/>
          <p:cNvSpPr/>
          <p:nvPr/>
        </p:nvSpPr>
        <p:spPr bwMode="auto">
          <a:xfrm>
            <a:off x="7628491" y="4299968"/>
            <a:ext cx="426279" cy="344785"/>
          </a:xfrm>
          <a:prstGeom prst="flowChartProcess">
            <a:avLst/>
          </a:prstGeom>
          <a:solidFill>
            <a:schemeClr val="bg1"/>
          </a:solidFill>
          <a:ln>
            <a:solidFill>
              <a:srgbClr val="FF0000"/>
            </a:solidFill>
            <a:prstDash val="dash"/>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9" name="Flowchart: Process 38"/>
          <p:cNvSpPr/>
          <p:nvPr/>
        </p:nvSpPr>
        <p:spPr bwMode="auto">
          <a:xfrm>
            <a:off x="7780891" y="4452368"/>
            <a:ext cx="426279" cy="344785"/>
          </a:xfrm>
          <a:prstGeom prst="flowChartProcess">
            <a:avLst/>
          </a:prstGeom>
          <a:solidFill>
            <a:schemeClr val="bg1"/>
          </a:solidFill>
          <a:ln>
            <a:solidFill>
              <a:srgbClr val="FF0000"/>
            </a:solidFill>
            <a:prstDash val="dash"/>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40" name="Rectangle 39"/>
          <p:cNvSpPr/>
          <p:nvPr/>
        </p:nvSpPr>
        <p:spPr>
          <a:xfrm>
            <a:off x="238115" y="5049180"/>
            <a:ext cx="4297881" cy="1477328"/>
          </a:xfrm>
          <a:prstGeom prst="rect">
            <a:avLst/>
          </a:prstGeom>
        </p:spPr>
        <p:txBody>
          <a:bodyPr wrap="square">
            <a:spAutoFit/>
          </a:bodyPr>
          <a:lstStyle/>
          <a:p>
            <a:pPr marL="285750" indent="-285750">
              <a:lnSpc>
                <a:spcPct val="150000"/>
              </a:lnSpc>
              <a:buFont typeface="Arial" pitchFamily="34" charset="0"/>
              <a:buChar char="•"/>
            </a:pPr>
            <a:r>
              <a:rPr lang="en-US" sz="2000" dirty="0" smtClean="0">
                <a:solidFill>
                  <a:srgbClr val="000000"/>
                </a:solidFill>
              </a:rPr>
              <a:t>HYP is loaded to memory</a:t>
            </a:r>
          </a:p>
          <a:p>
            <a:pPr marL="285750" indent="-285750">
              <a:lnSpc>
                <a:spcPct val="150000"/>
              </a:lnSpc>
              <a:buFont typeface="Arial" pitchFamily="34" charset="0"/>
              <a:buChar char="•"/>
            </a:pPr>
            <a:r>
              <a:rPr lang="en-US" sz="2000" dirty="0" smtClean="0">
                <a:solidFill>
                  <a:srgbClr val="000000"/>
                </a:solidFill>
              </a:rPr>
              <a:t>We can detect a HYP using a search in the </a:t>
            </a:r>
            <a:r>
              <a:rPr lang="en-US" sz="2000" dirty="0" err="1" smtClean="0">
                <a:solidFill>
                  <a:srgbClr val="000000"/>
                </a:solidFill>
              </a:rPr>
              <a:t>mem</a:t>
            </a:r>
            <a:r>
              <a:rPr lang="en-US" sz="2000" dirty="0" smtClean="0">
                <a:solidFill>
                  <a:srgbClr val="000000"/>
                </a:solidFill>
              </a:rPr>
              <a:t> dump</a:t>
            </a:r>
            <a:endParaRPr lang="en-US" sz="2000" dirty="0"/>
          </a:p>
        </p:txBody>
      </p:sp>
      <p:sp>
        <p:nvSpPr>
          <p:cNvPr id="41" name="Rectangle 40"/>
          <p:cNvSpPr/>
          <p:nvPr/>
        </p:nvSpPr>
        <p:spPr>
          <a:xfrm>
            <a:off x="4680012" y="5048017"/>
            <a:ext cx="4320480" cy="1477328"/>
          </a:xfrm>
          <a:prstGeom prst="rect">
            <a:avLst/>
          </a:prstGeom>
        </p:spPr>
        <p:txBody>
          <a:bodyPr wrap="square">
            <a:spAutoFit/>
          </a:bodyPr>
          <a:lstStyle/>
          <a:p>
            <a:pPr marL="285750" indent="-285750">
              <a:lnSpc>
                <a:spcPct val="150000"/>
              </a:lnSpc>
              <a:buFont typeface="Arial" pitchFamily="34" charset="0"/>
              <a:buChar char="•"/>
            </a:pPr>
            <a:r>
              <a:rPr lang="en-US" sz="2000" dirty="0" smtClean="0">
                <a:solidFill>
                  <a:srgbClr val="000000"/>
                </a:solidFill>
              </a:rPr>
              <a:t>HYP hides memory areas</a:t>
            </a:r>
          </a:p>
          <a:p>
            <a:pPr marL="285750" indent="-285750">
              <a:lnSpc>
                <a:spcPct val="150000"/>
              </a:lnSpc>
              <a:buFont typeface="Arial" pitchFamily="34" charset="0"/>
              <a:buChar char="•"/>
            </a:pPr>
            <a:r>
              <a:rPr lang="en-US" sz="2000" dirty="0" smtClean="0">
                <a:solidFill>
                  <a:srgbClr val="000000"/>
                </a:solidFill>
              </a:rPr>
              <a:t>HYP prevents acquiring a real memory dump from OS</a:t>
            </a:r>
            <a:endParaRPr lang="en-US" sz="2000" dirty="0"/>
          </a:p>
        </p:txBody>
      </p:sp>
      <p:sp>
        <p:nvSpPr>
          <p:cNvPr id="42" name="Rectangle 41"/>
          <p:cNvSpPr/>
          <p:nvPr/>
        </p:nvSpPr>
        <p:spPr bwMode="auto">
          <a:xfrm>
            <a:off x="575556" y="1736812"/>
            <a:ext cx="2052228" cy="3240360"/>
          </a:xfrm>
          <a:prstGeom prst="rect">
            <a:avLst/>
          </a:prstGeom>
          <a:solidFill>
            <a:schemeClr val="bg1">
              <a:lumMod val="95000"/>
            </a:schemeClr>
          </a:solidFill>
          <a:ln>
            <a:solidFill>
              <a:schemeClr val="tx1"/>
            </a:solid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endParaRPr lang="en-US" sz="2400" dirty="0" smtClean="0">
              <a:solidFill>
                <a:schemeClr val="tx1"/>
              </a:solidFill>
              <a:latin typeface="Arial Black" pitchFamily="34" charset="0"/>
            </a:endParaRPr>
          </a:p>
        </p:txBody>
      </p:sp>
      <p:sp>
        <p:nvSpPr>
          <p:cNvPr id="43" name="Rectangle 42"/>
          <p:cNvSpPr/>
          <p:nvPr/>
        </p:nvSpPr>
        <p:spPr>
          <a:xfrm>
            <a:off x="581579" y="1913927"/>
            <a:ext cx="2033972" cy="830997"/>
          </a:xfrm>
          <a:prstGeom prst="rect">
            <a:avLst/>
          </a:prstGeom>
        </p:spPr>
        <p:txBody>
          <a:bodyPr wrap="square">
            <a:spAutoFit/>
          </a:bodyPr>
          <a:lstStyle/>
          <a:p>
            <a:pPr lvl="0" algn="ctr"/>
            <a:r>
              <a:rPr lang="en-US" sz="2400" spc="300" dirty="0">
                <a:solidFill>
                  <a:srgbClr val="000000"/>
                </a:solidFill>
              </a:rPr>
              <a:t>Physical</a:t>
            </a:r>
            <a:br>
              <a:rPr lang="en-US" sz="2400" spc="300" dirty="0">
                <a:solidFill>
                  <a:srgbClr val="000000"/>
                </a:solidFill>
              </a:rPr>
            </a:br>
            <a:r>
              <a:rPr lang="en-US" sz="2400" spc="300" dirty="0">
                <a:solidFill>
                  <a:srgbClr val="000000"/>
                </a:solidFill>
              </a:rPr>
              <a:t>memory</a:t>
            </a:r>
          </a:p>
        </p:txBody>
      </p:sp>
      <p:sp>
        <p:nvSpPr>
          <p:cNvPr id="44" name="Right Arrow 43"/>
          <p:cNvSpPr/>
          <p:nvPr/>
        </p:nvSpPr>
        <p:spPr bwMode="auto">
          <a:xfrm>
            <a:off x="2699791" y="2967612"/>
            <a:ext cx="864097" cy="965444"/>
          </a:xfrm>
          <a:prstGeom prst="rightArrow">
            <a:avLst>
              <a:gd name="adj1" fmla="val 73620"/>
              <a:gd name="adj2" fmla="val 37554"/>
            </a:avLst>
          </a:prstGeom>
          <a:solidFill>
            <a:srgbClr val="FFFF66"/>
          </a:solidFill>
          <a:ln w="6350">
            <a:solidFill>
              <a:schemeClr val="tx1"/>
            </a:solidFill>
          </a:ln>
          <a:effectLst/>
          <a:extLst/>
        </p:spPr>
        <p:txBody>
          <a:bodyPr vert="horz" wrap="square" lIns="90000" tIns="46800" rIns="90000" bIns="46800" numCol="1" rtlCol="0" anchor="ctr" anchorCtr="0" compatLnSpc="1">
            <a:prstTxWarp prst="textNoShape">
              <a:avLst/>
            </a:prstTxWarp>
          </a:bodyPr>
          <a:lstStyle/>
          <a:p>
            <a:pPr marL="285750" indent="-285750">
              <a:lnSpc>
                <a:spcPct val="150000"/>
              </a:lnSpc>
              <a:buFont typeface="Arial" pitchFamily="34" charset="0"/>
              <a:buChar char="•"/>
            </a:pPr>
            <a:endParaRPr kumimoji="0" lang="en-US" sz="1800" b="0" i="0" u="none" strike="noStrike" cap="none" normalizeH="0" baseline="0" dirty="0" smtClean="0">
              <a:ln>
                <a:noFill/>
              </a:ln>
              <a:solidFill>
                <a:schemeClr val="tx1"/>
              </a:solidFill>
              <a:effectLst/>
              <a:latin typeface="Arial Black" pitchFamily="34" charset="0"/>
            </a:endParaRPr>
          </a:p>
        </p:txBody>
      </p:sp>
      <p:sp>
        <p:nvSpPr>
          <p:cNvPr id="45" name="Right Arrow 44"/>
          <p:cNvSpPr/>
          <p:nvPr/>
        </p:nvSpPr>
        <p:spPr bwMode="auto">
          <a:xfrm>
            <a:off x="5724127" y="2960948"/>
            <a:ext cx="864097" cy="965444"/>
          </a:xfrm>
          <a:prstGeom prst="rightArrow">
            <a:avLst>
              <a:gd name="adj1" fmla="val 73620"/>
              <a:gd name="adj2" fmla="val 37554"/>
            </a:avLst>
          </a:prstGeom>
          <a:solidFill>
            <a:srgbClr val="FFFF66"/>
          </a:solidFill>
          <a:ln w="6350">
            <a:solidFill>
              <a:schemeClr val="tx1"/>
            </a:solidFill>
          </a:ln>
          <a:effectLst/>
          <a:extLst/>
        </p:spPr>
        <p:txBody>
          <a:bodyPr vert="horz" wrap="square" lIns="90000" tIns="46800" rIns="90000" bIns="46800" numCol="1" rtlCol="0" anchor="ctr" anchorCtr="0" compatLnSpc="1">
            <a:prstTxWarp prst="textNoShape">
              <a:avLst/>
            </a:prstTxWarp>
          </a:bodyPr>
          <a:lstStyle/>
          <a:p>
            <a:pPr marL="285750" indent="-285750">
              <a:lnSpc>
                <a:spcPct val="150000"/>
              </a:lnSpc>
              <a:buFont typeface="Arial" pitchFamily="34" charset="0"/>
              <a:buChar char="•"/>
            </a:pPr>
            <a:endParaRPr kumimoji="0" lang="en-US" sz="1800" b="0" i="0" u="none" strike="noStrike" cap="none" normalizeH="0" baseline="0" dirty="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2233586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323850" y="44624"/>
            <a:ext cx="8496300" cy="648072"/>
          </a:xfrm>
        </p:spPr>
        <p:txBody>
          <a:bodyPr/>
          <a:lstStyle/>
          <a:p>
            <a:r>
              <a:rPr lang="en-US" sz="3600" b="1" dirty="0" smtClean="0"/>
              <a:t>Detection based </a:t>
            </a:r>
            <a:r>
              <a:rPr lang="en-US" sz="3600" b="1" dirty="0"/>
              <a:t>on the trusted </a:t>
            </a:r>
            <a:r>
              <a:rPr lang="en-US" sz="3600" b="1" dirty="0" smtClean="0"/>
              <a:t>HYP</a:t>
            </a:r>
            <a:endParaRPr lang="ru-RU" sz="3200" b="1" dirty="0"/>
          </a:p>
        </p:txBody>
      </p:sp>
      <p:sp>
        <p:nvSpPr>
          <p:cNvPr id="7" name="AutoShape 6" descr="https://communities.intel.com/servlet/JiveServlet/showImage/38-15370-230038/DeepDefender.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communities.intel.com/servlet/JiveServlet/showImage/38-15370-230038/DeepDefender.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https://communities.intel.com/servlet/JiveServlet/showImage/38-15370-230038/DeepDefender.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7" name="Picture 11" descr="K:\Dropbox\Photos\DeepDefen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898" y="670431"/>
            <a:ext cx="3659699" cy="388427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35496" y="6453336"/>
            <a:ext cx="9108504" cy="369332"/>
          </a:xfrm>
          <a:prstGeom prst="rect">
            <a:avLst/>
          </a:prstGeom>
        </p:spPr>
        <p:txBody>
          <a:bodyPr wrap="square">
            <a:spAutoFit/>
          </a:bodyPr>
          <a:lstStyle/>
          <a:p>
            <a:r>
              <a:rPr lang="en-US" dirty="0" smtClean="0"/>
              <a:t>*McAfee </a:t>
            </a:r>
            <a:r>
              <a:rPr lang="en-US" dirty="0"/>
              <a:t>Deep Defender Technical Evaluation and Best Practices Guide</a:t>
            </a:r>
          </a:p>
        </p:txBody>
      </p:sp>
      <p:pic>
        <p:nvPicPr>
          <p:cNvPr id="15" name="Picture 2" descr="http://4.bp.blogspot.com/-_tN5mbwONqs/UAe_FDAaikI/AAAAAAAAASo/PyP5glnSdCk/s1600/mcafee_boot.png"/>
          <p:cNvPicPr>
            <a:picLocks noChangeAspect="1" noChangeArrowheads="1"/>
          </p:cNvPicPr>
          <p:nvPr/>
        </p:nvPicPr>
        <p:blipFill rotWithShape="1">
          <a:blip r:embed="rId5">
            <a:extLst>
              <a:ext uri="{28A0092B-C50C-407E-A947-70E740481C1C}">
                <a14:useLocalDpi xmlns:a14="http://schemas.microsoft.com/office/drawing/2010/main" val="0"/>
              </a:ext>
            </a:extLst>
          </a:blip>
          <a:srcRect l="1282" t="67869" r="28070" b="8894"/>
          <a:stretch/>
        </p:blipFill>
        <p:spPr bwMode="auto">
          <a:xfrm>
            <a:off x="231006" y="5216893"/>
            <a:ext cx="8793295" cy="112615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bwMode="auto">
          <a:xfrm flipH="1">
            <a:off x="6444208" y="5095365"/>
            <a:ext cx="468052" cy="522058"/>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3174219" y="4797152"/>
            <a:ext cx="5970289" cy="369332"/>
          </a:xfrm>
          <a:prstGeom prst="rect">
            <a:avLst/>
          </a:prstGeom>
          <a:noFill/>
        </p:spPr>
        <p:txBody>
          <a:bodyPr wrap="none" rtlCol="0">
            <a:spAutoFit/>
          </a:bodyPr>
          <a:lstStyle/>
          <a:p>
            <a:r>
              <a:rPr lang="en-US" dirty="0" smtClean="0"/>
              <a:t>The boot process with </a:t>
            </a:r>
            <a:r>
              <a:rPr lang="en-US" u="sng" dirty="0" smtClean="0"/>
              <a:t>McAfee Deep Defender</a:t>
            </a:r>
            <a:endParaRPr lang="en-US" u="sng" dirty="0"/>
          </a:p>
        </p:txBody>
      </p:sp>
    </p:spTree>
    <p:extLst>
      <p:ext uri="{BB962C8B-B14F-4D97-AF65-F5344CB8AC3E}">
        <p14:creationId xmlns:p14="http://schemas.microsoft.com/office/powerpoint/2010/main" val="2596376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323850" y="44624"/>
            <a:ext cx="8496300" cy="648072"/>
          </a:xfrm>
        </p:spPr>
        <p:txBody>
          <a:bodyPr/>
          <a:lstStyle/>
          <a:p>
            <a:r>
              <a:rPr lang="en-US" sz="3600" b="1" dirty="0" smtClean="0"/>
              <a:t>Detection based </a:t>
            </a:r>
            <a:r>
              <a:rPr lang="en-US" sz="3600" b="1" dirty="0"/>
              <a:t>on the trusted </a:t>
            </a:r>
            <a:r>
              <a:rPr lang="en-US" sz="3600" b="1" dirty="0" smtClean="0"/>
              <a:t>HYP</a:t>
            </a:r>
            <a:endParaRPr lang="ru-RU" sz="3200" b="1" dirty="0"/>
          </a:p>
        </p:txBody>
      </p:sp>
      <p:sp>
        <p:nvSpPr>
          <p:cNvPr id="7" name="AutoShape 6" descr="https://communities.intel.com/servlet/JiveServlet/showImage/38-15370-230038/DeepDefender.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communities.intel.com/servlet/JiveServlet/showImage/38-15370-230038/DeepDefender.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https://communities.intel.com/servlet/JiveServlet/showImage/38-15370-230038/DeepDefender.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7" name="Picture 11" descr="K:\Dropbox\Photos\DeepDefen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898" y="670431"/>
            <a:ext cx="3659699" cy="388427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35496" y="6453336"/>
            <a:ext cx="9108504" cy="369332"/>
          </a:xfrm>
          <a:prstGeom prst="rect">
            <a:avLst/>
          </a:prstGeom>
        </p:spPr>
        <p:txBody>
          <a:bodyPr wrap="square">
            <a:spAutoFit/>
          </a:bodyPr>
          <a:lstStyle/>
          <a:p>
            <a:r>
              <a:rPr lang="en-US" dirty="0" smtClean="0"/>
              <a:t>*McAfee </a:t>
            </a:r>
            <a:r>
              <a:rPr lang="en-US" dirty="0"/>
              <a:t>Deep Defender Technical Evaluation and Best Practices Guide</a:t>
            </a:r>
          </a:p>
        </p:txBody>
      </p:sp>
      <p:pic>
        <p:nvPicPr>
          <p:cNvPr id="15" name="Picture 2" descr="http://4.bp.blogspot.com/-_tN5mbwONqs/UAe_FDAaikI/AAAAAAAAASo/PyP5glnSdCk/s1600/mcafee_boot.png"/>
          <p:cNvPicPr>
            <a:picLocks noChangeAspect="1" noChangeArrowheads="1"/>
          </p:cNvPicPr>
          <p:nvPr/>
        </p:nvPicPr>
        <p:blipFill rotWithShape="1">
          <a:blip r:embed="rId5">
            <a:extLst>
              <a:ext uri="{28A0092B-C50C-407E-A947-70E740481C1C}">
                <a14:useLocalDpi xmlns:a14="http://schemas.microsoft.com/office/drawing/2010/main" val="0"/>
              </a:ext>
            </a:extLst>
          </a:blip>
          <a:srcRect l="1282" t="67869" r="28070" b="8894"/>
          <a:stretch/>
        </p:blipFill>
        <p:spPr bwMode="auto">
          <a:xfrm>
            <a:off x="231006" y="5216893"/>
            <a:ext cx="8793295" cy="112615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174219" y="4797152"/>
            <a:ext cx="5970289" cy="369332"/>
          </a:xfrm>
          <a:prstGeom prst="rect">
            <a:avLst/>
          </a:prstGeom>
          <a:noFill/>
        </p:spPr>
        <p:txBody>
          <a:bodyPr wrap="none" rtlCol="0">
            <a:spAutoFit/>
          </a:bodyPr>
          <a:lstStyle/>
          <a:p>
            <a:r>
              <a:rPr lang="en-US" dirty="0" smtClean="0"/>
              <a:t>The boot process with </a:t>
            </a:r>
            <a:r>
              <a:rPr lang="en-US" u="sng" dirty="0" smtClean="0"/>
              <a:t>McAfee Deep Defender</a:t>
            </a:r>
            <a:endParaRPr lang="en-US" u="sng" dirty="0"/>
          </a:p>
        </p:txBody>
      </p:sp>
      <p:cxnSp>
        <p:nvCxnSpPr>
          <p:cNvPr id="18" name="Straight Connector 17"/>
          <p:cNvCxnSpPr/>
          <p:nvPr/>
        </p:nvCxnSpPr>
        <p:spPr bwMode="auto">
          <a:xfrm flipH="1">
            <a:off x="6444208" y="5095365"/>
            <a:ext cx="468052" cy="522058"/>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Down Arrow Callout 12"/>
          <p:cNvSpPr/>
          <p:nvPr/>
        </p:nvSpPr>
        <p:spPr bwMode="auto">
          <a:xfrm>
            <a:off x="1295636" y="4653136"/>
            <a:ext cx="1764196" cy="1116125"/>
          </a:xfrm>
          <a:prstGeom prst="downArrowCallout">
            <a:avLst>
              <a:gd name="adj1" fmla="val 14146"/>
              <a:gd name="adj2" fmla="val 12084"/>
              <a:gd name="adj3" fmla="val 14812"/>
              <a:gd name="adj4" fmla="val 43845"/>
            </a:avLst>
          </a:prstGeom>
          <a:solidFill>
            <a:srgbClr val="FFFF66"/>
          </a:solidFill>
          <a:ln>
            <a:solidFill>
              <a:schemeClr val="tx1"/>
            </a:solidFill>
          </a:ln>
          <a:effectLst/>
          <a:extLst/>
        </p:spPr>
        <p:txBody>
          <a:bodyPr vert="horz" wrap="square" lIns="90000" tIns="46800" rIns="90000" bIns="46800" numCol="1" rtlCol="0" anchor="ctr" anchorCtr="0" compatLnSpc="1">
            <a:prstTxWarp prst="textNoShape">
              <a:avLst/>
            </a:prstTxWarp>
          </a:bodyPr>
          <a:lstStyle/>
          <a:p>
            <a:pPr algn="ctr"/>
            <a:r>
              <a:rPr lang="en-US" sz="2000" dirty="0" smtClean="0"/>
              <a:t>WORM HYP</a:t>
            </a:r>
            <a:endParaRPr lang="en-US" sz="2000" dirty="0"/>
          </a:p>
        </p:txBody>
      </p:sp>
      <p:sp>
        <p:nvSpPr>
          <p:cNvPr id="14" name="Down Arrow Callout 13"/>
          <p:cNvSpPr/>
          <p:nvPr/>
        </p:nvSpPr>
        <p:spPr bwMode="auto">
          <a:xfrm rot="16200000">
            <a:off x="1897853" y="1746661"/>
            <a:ext cx="504058" cy="2428571"/>
          </a:xfrm>
          <a:prstGeom prst="downArrowCallout">
            <a:avLst>
              <a:gd name="adj1" fmla="val 29903"/>
              <a:gd name="adj2" fmla="val 28687"/>
              <a:gd name="adj3" fmla="val 32627"/>
              <a:gd name="adj4" fmla="val 72694"/>
            </a:avLst>
          </a:prstGeom>
          <a:solidFill>
            <a:srgbClr val="FFFF66"/>
          </a:solidFill>
          <a:ln>
            <a:solidFill>
              <a:schemeClr val="tx1"/>
            </a:solidFill>
          </a:ln>
          <a:effectLst/>
          <a:extLst/>
        </p:spPr>
        <p:txBody>
          <a:bodyPr vert="vert" wrap="square" lIns="90000" tIns="46800" rIns="90000" bIns="46800" numCol="1" rtlCol="0" anchor="ctr" anchorCtr="0" compatLnSpc="1">
            <a:prstTxWarp prst="textNoShape">
              <a:avLst/>
            </a:prstTxWarp>
          </a:bodyPr>
          <a:lstStyle/>
          <a:p>
            <a:pPr algn="ctr"/>
            <a:r>
              <a:rPr lang="en-US" sz="2000" dirty="0"/>
              <a:t>WORM </a:t>
            </a:r>
            <a:r>
              <a:rPr lang="en-US" sz="2000" dirty="0" smtClean="0"/>
              <a:t>HYP</a:t>
            </a:r>
            <a:endParaRPr lang="en-US" sz="2000" dirty="0"/>
          </a:p>
        </p:txBody>
      </p:sp>
      <p:sp>
        <p:nvSpPr>
          <p:cNvPr id="3" name="TextBox 2"/>
          <p:cNvSpPr txBox="1"/>
          <p:nvPr/>
        </p:nvSpPr>
        <p:spPr>
          <a:xfrm>
            <a:off x="6516216" y="1062371"/>
            <a:ext cx="2473005" cy="3490186"/>
          </a:xfrm>
          <a:prstGeom prst="rect">
            <a:avLst/>
          </a:prstGeom>
          <a:noFill/>
        </p:spPr>
        <p:txBody>
          <a:bodyPr wrap="square" rtlCol="0">
            <a:spAutoFit/>
          </a:bodyPr>
          <a:lstStyle/>
          <a:p>
            <a:pPr>
              <a:lnSpc>
                <a:spcPct val="120000"/>
              </a:lnSpc>
            </a:pPr>
            <a:r>
              <a:rPr lang="en-US" sz="2400" dirty="0" smtClean="0"/>
              <a:t>Vulnerability:</a:t>
            </a:r>
            <a:endParaRPr lang="en-US" sz="2400" dirty="0" smtClean="0">
              <a:latin typeface="Arial" pitchFamily="34" charset="0"/>
              <a:cs typeface="Arial" pitchFamily="34" charset="0"/>
            </a:endParaRPr>
          </a:p>
          <a:p>
            <a:pPr marL="285750" indent="-285750">
              <a:lnSpc>
                <a:spcPct val="120000"/>
              </a:lnSpc>
              <a:buFont typeface="Arial" pitchFamily="34" charset="0"/>
              <a:buChar char="•"/>
            </a:pPr>
            <a:endParaRPr lang="en-US" sz="800" dirty="0" smtClean="0">
              <a:latin typeface="Arial" pitchFamily="34" charset="0"/>
              <a:cs typeface="Arial" pitchFamily="34" charset="0"/>
            </a:endParaRPr>
          </a:p>
          <a:p>
            <a:pPr marL="285750" indent="-285750">
              <a:lnSpc>
                <a:spcPct val="120000"/>
              </a:lnSpc>
              <a:buFont typeface="Arial" pitchFamily="34" charset="0"/>
              <a:buChar char="•"/>
            </a:pPr>
            <a:r>
              <a:rPr lang="en-US" sz="2400" dirty="0" smtClean="0">
                <a:latin typeface="Arial" pitchFamily="34" charset="0"/>
                <a:cs typeface="Arial" pitchFamily="34" charset="0"/>
              </a:rPr>
              <a:t>If worm HYP is loaded first it blocks Deep Defender</a:t>
            </a:r>
          </a:p>
          <a:p>
            <a:pPr marL="285750" indent="-285750">
              <a:lnSpc>
                <a:spcPct val="120000"/>
              </a:lnSpc>
              <a:buFont typeface="Arial" pitchFamily="34" charset="0"/>
              <a:buChar char="•"/>
            </a:pPr>
            <a:endParaRPr lang="en-US" sz="800" dirty="0" smtClean="0">
              <a:latin typeface="Arial" pitchFamily="34" charset="0"/>
              <a:cs typeface="Arial" pitchFamily="34" charset="0"/>
            </a:endParaRPr>
          </a:p>
          <a:p>
            <a:pPr marL="285750" indent="-285750">
              <a:lnSpc>
                <a:spcPct val="120000"/>
              </a:lnSpc>
              <a:buFont typeface="Arial" pitchFamily="34" charset="0"/>
              <a:buChar char="•"/>
            </a:pPr>
            <a:r>
              <a:rPr lang="en-US" sz="2400" dirty="0" smtClean="0">
                <a:latin typeface="Arial" pitchFamily="34" charset="0"/>
                <a:cs typeface="Arial" pitchFamily="34" charset="0"/>
              </a:rPr>
              <a:t>Exp. BIOS-based HYP</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4268498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2539849738"/>
              </p:ext>
            </p:extLst>
          </p:nvPr>
        </p:nvGraphicFramePr>
        <p:xfrm>
          <a:off x="107505" y="764704"/>
          <a:ext cx="8892987" cy="5976664"/>
        </p:xfrm>
        <a:graphic>
          <a:graphicData uri="http://schemas.openxmlformats.org/drawingml/2006/table">
            <a:tbl>
              <a:tblPr firstRow="1" bandRow="1">
                <a:tableStyleId>{912C8C85-51F0-491E-9774-3900AFEF0FD7}</a:tableStyleId>
              </a:tblPr>
              <a:tblGrid>
                <a:gridCol w="5184576"/>
                <a:gridCol w="3708411"/>
              </a:tblGrid>
              <a:tr h="10203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Old CPU &amp; HYP</a:t>
                      </a:r>
                    </a:p>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2007-2011</a:t>
                      </a:r>
                    </a:p>
                  </a:txBody>
                  <a:tcPr anchor="ctr">
                    <a:lnR>
                      <a:noFill/>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smtClean="0">
                          <a:ln>
                            <a:noFill/>
                          </a:ln>
                          <a:effectLst/>
                          <a:uLnTx/>
                          <a:uFillTx/>
                        </a:rPr>
                        <a:t>New CPU &amp; HYP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smtClean="0">
                          <a:ln>
                            <a:noFill/>
                          </a:ln>
                          <a:effectLst/>
                          <a:uLnTx/>
                          <a:uFillTx/>
                        </a:rPr>
                        <a:t>nowadays</a:t>
                      </a:r>
                      <a:endParaRPr kumimoji="0" lang="en-US" sz="2800" b="0" i="0" u="none" strike="noStrike" kern="1200" cap="none" spc="0" normalizeH="0" baseline="0" noProof="0" dirty="0" smtClean="0">
                        <a:ln>
                          <a:noFill/>
                        </a:ln>
                        <a:solidFill>
                          <a:srgbClr val="000000"/>
                        </a:solidFill>
                        <a:effectLst/>
                        <a:uLnTx/>
                        <a:uFillTx/>
                        <a:latin typeface="+mn-lt"/>
                        <a:ea typeface="+mn-ea"/>
                        <a:cs typeface="+mn-cs"/>
                      </a:endParaRPr>
                    </a:p>
                  </a:txBody>
                  <a:tcPr anchor="ctr">
                    <a:lnL>
                      <a:noFill/>
                    </a:lnL>
                  </a:tcPr>
                </a:tc>
              </a:tr>
              <a:tr h="4956299">
                <a:tc>
                  <a:txBody>
                    <a:bodyPr/>
                    <a:lstStyle/>
                    <a:p>
                      <a:endParaRPr lang="en-US" dirty="0"/>
                    </a:p>
                  </a:txBody>
                  <a:tcPr>
                    <a:lnR>
                      <a:noFill/>
                    </a:lnR>
                  </a:tcPr>
                </a:tc>
                <a:tc>
                  <a:txBody>
                    <a:bodyPr/>
                    <a:lstStyle/>
                    <a:p>
                      <a:endParaRPr lang="en-US" dirty="0"/>
                    </a:p>
                  </a:txBody>
                  <a:tcPr>
                    <a:lnL>
                      <a:noFill/>
                    </a:lnL>
                  </a:tcPr>
                </a:tc>
              </a:tr>
            </a:tbl>
          </a:graphicData>
        </a:graphic>
      </p:graphicFrame>
      <p:sp>
        <p:nvSpPr>
          <p:cNvPr id="2" name="Заголовок 1"/>
          <p:cNvSpPr>
            <a:spLocks noGrp="1"/>
          </p:cNvSpPr>
          <p:nvPr>
            <p:ph type="title"/>
          </p:nvPr>
        </p:nvSpPr>
        <p:spPr>
          <a:xfrm>
            <a:off x="323850" y="44624"/>
            <a:ext cx="8496300" cy="648072"/>
          </a:xfrm>
        </p:spPr>
        <p:txBody>
          <a:bodyPr/>
          <a:lstStyle/>
          <a:p>
            <a:r>
              <a:rPr lang="en-US" sz="3600" b="1" dirty="0"/>
              <a:t>Behavior </a:t>
            </a:r>
            <a:r>
              <a:rPr lang="en-US" sz="3600" b="1" dirty="0" smtClean="0"/>
              <a:t>based detection</a:t>
            </a:r>
            <a:endParaRPr lang="ru-RU" sz="3200" b="1" dirty="0"/>
          </a:p>
        </p:txBody>
      </p:sp>
      <p:sp>
        <p:nvSpPr>
          <p:cNvPr id="7" name="Flowchart: Decision 6"/>
          <p:cNvSpPr/>
          <p:nvPr/>
        </p:nvSpPr>
        <p:spPr bwMode="auto">
          <a:xfrm>
            <a:off x="683568" y="3215198"/>
            <a:ext cx="2376264" cy="1401934"/>
          </a:xfrm>
          <a:prstGeom prst="flowChartDecision">
            <a:avLst/>
          </a:prstGeom>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Black" pitchFamily="34" charset="0"/>
            </a:endParaRPr>
          </a:p>
        </p:txBody>
      </p:sp>
      <p:sp>
        <p:nvSpPr>
          <p:cNvPr id="12" name="Rectangle 11"/>
          <p:cNvSpPr/>
          <p:nvPr/>
        </p:nvSpPr>
        <p:spPr>
          <a:xfrm>
            <a:off x="611560" y="3432482"/>
            <a:ext cx="2610290" cy="830997"/>
          </a:xfrm>
          <a:prstGeom prst="rect">
            <a:avLst/>
          </a:prstGeom>
        </p:spPr>
        <p:txBody>
          <a:bodyPr wrap="square">
            <a:spAutoFit/>
          </a:bodyPr>
          <a:lstStyle/>
          <a:p>
            <a:pPr lvl="0" algn="ctr"/>
            <a:r>
              <a:rPr lang="en-US" sz="2400" dirty="0" smtClean="0">
                <a:solidFill>
                  <a:srgbClr val="000000"/>
                </a:solidFill>
              </a:rPr>
              <a:t>Is OS </a:t>
            </a:r>
            <a:br>
              <a:rPr lang="en-US" sz="2400" dirty="0" smtClean="0">
                <a:solidFill>
                  <a:srgbClr val="000000"/>
                </a:solidFill>
              </a:rPr>
            </a:br>
            <a:r>
              <a:rPr lang="en-US" sz="2400" dirty="0" err="1" smtClean="0">
                <a:solidFill>
                  <a:srgbClr val="000000"/>
                </a:solidFill>
              </a:rPr>
              <a:t>Freezed</a:t>
            </a:r>
            <a:r>
              <a:rPr lang="en-US" sz="2400" dirty="0" smtClean="0">
                <a:solidFill>
                  <a:srgbClr val="000000"/>
                </a:solidFill>
              </a:rPr>
              <a:t>?</a:t>
            </a:r>
            <a:endParaRPr lang="en-US" sz="2400" dirty="0">
              <a:solidFill>
                <a:srgbClr val="000000"/>
              </a:solidFill>
            </a:endParaRPr>
          </a:p>
        </p:txBody>
      </p:sp>
      <p:cxnSp>
        <p:nvCxnSpPr>
          <p:cNvPr id="15" name="Straight Arrow Connector 14"/>
          <p:cNvCxnSpPr>
            <a:stCxn id="16" idx="2"/>
            <a:endCxn id="7" idx="0"/>
          </p:cNvCxnSpPr>
          <p:nvPr/>
        </p:nvCxnSpPr>
        <p:spPr bwMode="auto">
          <a:xfrm>
            <a:off x="1871700" y="2931910"/>
            <a:ext cx="0" cy="283288"/>
          </a:xfrm>
          <a:prstGeom prst="straightConnector1">
            <a:avLst/>
          </a:prstGeom>
          <a:ln w="25400">
            <a:tailEnd type="triangle" w="lg" len="lg"/>
          </a:ln>
          <a:extLst/>
        </p:spPr>
        <p:style>
          <a:lnRef idx="1">
            <a:schemeClr val="accent2"/>
          </a:lnRef>
          <a:fillRef idx="0">
            <a:schemeClr val="accent2"/>
          </a:fillRef>
          <a:effectRef idx="0">
            <a:schemeClr val="accent2"/>
          </a:effectRef>
          <a:fontRef idx="minor">
            <a:schemeClr val="tx1"/>
          </a:fontRef>
        </p:style>
      </p:cxnSp>
      <p:sp>
        <p:nvSpPr>
          <p:cNvPr id="16" name="Flowchart: Process 15"/>
          <p:cNvSpPr/>
          <p:nvPr/>
        </p:nvSpPr>
        <p:spPr bwMode="auto">
          <a:xfrm>
            <a:off x="539552" y="2420887"/>
            <a:ext cx="2664296" cy="511023"/>
          </a:xfrm>
          <a:prstGeom prst="flowChartProcess">
            <a:avLst/>
          </a:prstGeom>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2400" dirty="0">
                <a:solidFill>
                  <a:srgbClr val="000000"/>
                </a:solidFill>
                <a:latin typeface="Arial Black" pitchFamily="34" charset="0"/>
              </a:rPr>
              <a:t>VMSAVE 0x67</a:t>
            </a:r>
          </a:p>
        </p:txBody>
      </p:sp>
      <p:cxnSp>
        <p:nvCxnSpPr>
          <p:cNvPr id="19" name="Straight Arrow Connector 18"/>
          <p:cNvCxnSpPr>
            <a:stCxn id="7" idx="2"/>
            <a:endCxn id="30" idx="0"/>
          </p:cNvCxnSpPr>
          <p:nvPr/>
        </p:nvCxnSpPr>
        <p:spPr bwMode="auto">
          <a:xfrm>
            <a:off x="1871700" y="4617132"/>
            <a:ext cx="0" cy="474439"/>
          </a:xfrm>
          <a:prstGeom prst="straightConnector1">
            <a:avLst/>
          </a:prstGeom>
          <a:ln w="25400">
            <a:tailEnd type="triangle" w="lg" len="lg"/>
          </a:ln>
          <a:extLst/>
        </p:spPr>
        <p:style>
          <a:lnRef idx="1">
            <a:schemeClr val="accent2"/>
          </a:lnRef>
          <a:fillRef idx="0">
            <a:schemeClr val="accent2"/>
          </a:fillRef>
          <a:effectRef idx="0">
            <a:schemeClr val="accent2"/>
          </a:effectRef>
          <a:fontRef idx="minor">
            <a:schemeClr val="tx1"/>
          </a:fontRef>
        </p:style>
      </p:cxnSp>
      <p:sp>
        <p:nvSpPr>
          <p:cNvPr id="22" name="Rectangle 21"/>
          <p:cNvSpPr/>
          <p:nvPr/>
        </p:nvSpPr>
        <p:spPr>
          <a:xfrm>
            <a:off x="1943708" y="4587515"/>
            <a:ext cx="787267" cy="461665"/>
          </a:xfrm>
          <a:prstGeom prst="rect">
            <a:avLst/>
          </a:prstGeom>
        </p:spPr>
        <p:txBody>
          <a:bodyPr wrap="none">
            <a:spAutoFit/>
          </a:bodyPr>
          <a:lstStyle/>
          <a:p>
            <a:r>
              <a:rPr lang="en-US" sz="2400" dirty="0" smtClean="0">
                <a:solidFill>
                  <a:srgbClr val="000000"/>
                </a:solidFill>
              </a:rPr>
              <a:t>Yes</a:t>
            </a:r>
            <a:endParaRPr lang="en-US" sz="2400" dirty="0"/>
          </a:p>
        </p:txBody>
      </p:sp>
      <p:cxnSp>
        <p:nvCxnSpPr>
          <p:cNvPr id="25" name="Straight Arrow Connector 24"/>
          <p:cNvCxnSpPr>
            <a:stCxn id="7" idx="3"/>
            <a:endCxn id="32" idx="1"/>
          </p:cNvCxnSpPr>
          <p:nvPr/>
        </p:nvCxnSpPr>
        <p:spPr bwMode="auto">
          <a:xfrm>
            <a:off x="3059832" y="3916165"/>
            <a:ext cx="432048" cy="2083"/>
          </a:xfrm>
          <a:prstGeom prst="straightConnector1">
            <a:avLst/>
          </a:prstGeom>
          <a:ln w="25400">
            <a:tailEnd type="triangle" w="lg" len="lg"/>
          </a:ln>
          <a:extLst/>
        </p:spPr>
        <p:style>
          <a:lnRef idx="1">
            <a:schemeClr val="accent2"/>
          </a:lnRef>
          <a:fillRef idx="0">
            <a:schemeClr val="accent2"/>
          </a:fillRef>
          <a:effectRef idx="0">
            <a:schemeClr val="accent2"/>
          </a:effectRef>
          <a:fontRef idx="minor">
            <a:schemeClr val="tx1"/>
          </a:fontRef>
        </p:style>
      </p:cxnSp>
      <p:sp>
        <p:nvSpPr>
          <p:cNvPr id="26" name="Rectangle 25"/>
          <p:cNvSpPr/>
          <p:nvPr/>
        </p:nvSpPr>
        <p:spPr>
          <a:xfrm>
            <a:off x="2845549" y="3441774"/>
            <a:ext cx="646331" cy="461665"/>
          </a:xfrm>
          <a:prstGeom prst="rect">
            <a:avLst/>
          </a:prstGeom>
        </p:spPr>
        <p:txBody>
          <a:bodyPr wrap="none">
            <a:spAutoFit/>
          </a:bodyPr>
          <a:lstStyle/>
          <a:p>
            <a:r>
              <a:rPr lang="en-US" sz="2400" dirty="0" smtClean="0">
                <a:solidFill>
                  <a:srgbClr val="000000"/>
                </a:solidFill>
              </a:rPr>
              <a:t>No</a:t>
            </a:r>
            <a:endParaRPr lang="en-US" sz="2400" dirty="0"/>
          </a:p>
        </p:txBody>
      </p:sp>
      <p:sp>
        <p:nvSpPr>
          <p:cNvPr id="30" name="Rectangle 29"/>
          <p:cNvSpPr/>
          <p:nvPr/>
        </p:nvSpPr>
        <p:spPr>
          <a:xfrm>
            <a:off x="431540" y="5091571"/>
            <a:ext cx="2880320" cy="461665"/>
          </a:xfrm>
          <a:prstGeom prst="rect">
            <a:avLst/>
          </a:prstGeom>
        </p:spPr>
        <p:txBody>
          <a:bodyPr wrap="square">
            <a:spAutoFit/>
          </a:bodyPr>
          <a:lstStyle/>
          <a:p>
            <a:pPr algn="ctr"/>
            <a:r>
              <a:rPr lang="en-US" sz="2400" dirty="0" smtClean="0">
                <a:solidFill>
                  <a:srgbClr val="000000"/>
                </a:solidFill>
              </a:rPr>
              <a:t>HYP is present</a:t>
            </a:r>
            <a:endParaRPr lang="en-US" sz="2400" dirty="0"/>
          </a:p>
        </p:txBody>
      </p:sp>
      <p:sp>
        <p:nvSpPr>
          <p:cNvPr id="32" name="Rectangle 31"/>
          <p:cNvSpPr/>
          <p:nvPr/>
        </p:nvSpPr>
        <p:spPr>
          <a:xfrm>
            <a:off x="3491880" y="3687415"/>
            <a:ext cx="1467068" cy="461665"/>
          </a:xfrm>
          <a:prstGeom prst="rect">
            <a:avLst/>
          </a:prstGeom>
        </p:spPr>
        <p:txBody>
          <a:bodyPr wrap="none">
            <a:spAutoFit/>
          </a:bodyPr>
          <a:lstStyle/>
          <a:p>
            <a:r>
              <a:rPr lang="en-US" sz="2400" dirty="0" smtClean="0">
                <a:solidFill>
                  <a:srgbClr val="000000"/>
                </a:solidFill>
              </a:rPr>
              <a:t>No HYP</a:t>
            </a:r>
            <a:endParaRPr lang="en-US" sz="2400" dirty="0"/>
          </a:p>
        </p:txBody>
      </p:sp>
      <p:sp>
        <p:nvSpPr>
          <p:cNvPr id="34" name="Flowchart: Decision 33"/>
          <p:cNvSpPr/>
          <p:nvPr/>
        </p:nvSpPr>
        <p:spPr bwMode="auto">
          <a:xfrm>
            <a:off x="5832140" y="3287207"/>
            <a:ext cx="2376264" cy="1401934"/>
          </a:xfrm>
          <a:prstGeom prst="flowChartDecision">
            <a:avLst/>
          </a:prstGeom>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Black" pitchFamily="34" charset="0"/>
            </a:endParaRPr>
          </a:p>
        </p:txBody>
      </p:sp>
      <p:sp>
        <p:nvSpPr>
          <p:cNvPr id="35" name="Rectangle 34"/>
          <p:cNvSpPr/>
          <p:nvPr/>
        </p:nvSpPr>
        <p:spPr>
          <a:xfrm>
            <a:off x="5760132" y="3717032"/>
            <a:ext cx="2610290" cy="461665"/>
          </a:xfrm>
          <a:prstGeom prst="rect">
            <a:avLst/>
          </a:prstGeom>
        </p:spPr>
        <p:txBody>
          <a:bodyPr wrap="square">
            <a:spAutoFit/>
          </a:bodyPr>
          <a:lstStyle/>
          <a:p>
            <a:pPr lvl="0" algn="ctr"/>
            <a:r>
              <a:rPr lang="en-US" sz="2400" dirty="0" smtClean="0">
                <a:solidFill>
                  <a:srgbClr val="000000"/>
                </a:solidFill>
              </a:rPr>
              <a:t>? ? ?</a:t>
            </a:r>
            <a:endParaRPr lang="en-US" sz="2400" dirty="0">
              <a:solidFill>
                <a:srgbClr val="000000"/>
              </a:solidFill>
            </a:endParaRPr>
          </a:p>
        </p:txBody>
      </p:sp>
      <p:cxnSp>
        <p:nvCxnSpPr>
          <p:cNvPr id="36" name="Straight Arrow Connector 35"/>
          <p:cNvCxnSpPr>
            <a:stCxn id="37" idx="2"/>
            <a:endCxn id="34" idx="0"/>
          </p:cNvCxnSpPr>
          <p:nvPr/>
        </p:nvCxnSpPr>
        <p:spPr bwMode="auto">
          <a:xfrm>
            <a:off x="7020272" y="3003919"/>
            <a:ext cx="0" cy="283288"/>
          </a:xfrm>
          <a:prstGeom prst="straightConnector1">
            <a:avLst/>
          </a:prstGeom>
          <a:ln w="25400">
            <a:tailEnd type="triangle" w="lg" len="lg"/>
          </a:ln>
          <a:extLst/>
        </p:spPr>
        <p:style>
          <a:lnRef idx="1">
            <a:schemeClr val="accent2"/>
          </a:lnRef>
          <a:fillRef idx="0">
            <a:schemeClr val="accent2"/>
          </a:fillRef>
          <a:effectRef idx="0">
            <a:schemeClr val="accent2"/>
          </a:effectRef>
          <a:fontRef idx="minor">
            <a:schemeClr val="tx1"/>
          </a:fontRef>
        </p:style>
      </p:cxnSp>
      <p:sp>
        <p:nvSpPr>
          <p:cNvPr id="37" name="Flowchart: Process 36"/>
          <p:cNvSpPr/>
          <p:nvPr/>
        </p:nvSpPr>
        <p:spPr bwMode="auto">
          <a:xfrm>
            <a:off x="5688124" y="2492896"/>
            <a:ext cx="2664296" cy="511023"/>
          </a:xfrm>
          <a:prstGeom prst="flowChartProcess">
            <a:avLst/>
          </a:prstGeom>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2400" dirty="0" smtClean="0">
                <a:solidFill>
                  <a:srgbClr val="000000"/>
                </a:solidFill>
                <a:latin typeface="Arial Black" pitchFamily="34" charset="0"/>
              </a:rPr>
              <a:t>? ? ?</a:t>
            </a:r>
            <a:endParaRPr lang="en-US" sz="2400" dirty="0">
              <a:solidFill>
                <a:srgbClr val="000000"/>
              </a:solidFill>
              <a:latin typeface="Arial Black" pitchFamily="34" charset="0"/>
            </a:endParaRPr>
          </a:p>
        </p:txBody>
      </p:sp>
      <p:cxnSp>
        <p:nvCxnSpPr>
          <p:cNvPr id="38" name="Straight Arrow Connector 37"/>
          <p:cNvCxnSpPr>
            <a:stCxn id="34" idx="2"/>
          </p:cNvCxnSpPr>
          <p:nvPr/>
        </p:nvCxnSpPr>
        <p:spPr bwMode="auto">
          <a:xfrm>
            <a:off x="7020272" y="4689141"/>
            <a:ext cx="0" cy="402430"/>
          </a:xfrm>
          <a:prstGeom prst="straightConnector1">
            <a:avLst/>
          </a:prstGeom>
          <a:ln w="25400">
            <a:tailEnd type="triangle" w="lg" len="lg"/>
          </a:ln>
          <a:extLst/>
        </p:spPr>
        <p:style>
          <a:lnRef idx="1">
            <a:schemeClr val="accent2"/>
          </a:lnRef>
          <a:fillRef idx="0">
            <a:schemeClr val="accent2"/>
          </a:fillRef>
          <a:effectRef idx="0">
            <a:schemeClr val="accent2"/>
          </a:effectRef>
          <a:fontRef idx="minor">
            <a:schemeClr val="tx1"/>
          </a:fontRef>
        </p:style>
      </p:cxnSp>
      <p:sp>
        <p:nvSpPr>
          <p:cNvPr id="39" name="Rectangle 38"/>
          <p:cNvSpPr/>
          <p:nvPr/>
        </p:nvSpPr>
        <p:spPr>
          <a:xfrm>
            <a:off x="7128284" y="4659523"/>
            <a:ext cx="787267" cy="461665"/>
          </a:xfrm>
          <a:prstGeom prst="rect">
            <a:avLst/>
          </a:prstGeom>
        </p:spPr>
        <p:txBody>
          <a:bodyPr wrap="none">
            <a:spAutoFit/>
          </a:bodyPr>
          <a:lstStyle/>
          <a:p>
            <a:r>
              <a:rPr lang="en-US" sz="2400" dirty="0" smtClean="0">
                <a:solidFill>
                  <a:srgbClr val="000000"/>
                </a:solidFill>
              </a:rPr>
              <a:t>Yes</a:t>
            </a:r>
            <a:endParaRPr lang="en-US" sz="2400" dirty="0"/>
          </a:p>
        </p:txBody>
      </p:sp>
      <p:cxnSp>
        <p:nvCxnSpPr>
          <p:cNvPr id="40" name="Straight Arrow Connector 39"/>
          <p:cNvCxnSpPr>
            <a:stCxn id="34" idx="3"/>
          </p:cNvCxnSpPr>
          <p:nvPr/>
        </p:nvCxnSpPr>
        <p:spPr bwMode="auto">
          <a:xfrm>
            <a:off x="8208404" y="3988174"/>
            <a:ext cx="432048" cy="2083"/>
          </a:xfrm>
          <a:prstGeom prst="straightConnector1">
            <a:avLst/>
          </a:prstGeom>
          <a:ln w="25400">
            <a:tailEnd type="triangle" w="lg" len="lg"/>
          </a:ln>
          <a:extLst/>
        </p:spPr>
        <p:style>
          <a:lnRef idx="1">
            <a:schemeClr val="accent2"/>
          </a:lnRef>
          <a:fillRef idx="0">
            <a:schemeClr val="accent2"/>
          </a:fillRef>
          <a:effectRef idx="0">
            <a:schemeClr val="accent2"/>
          </a:effectRef>
          <a:fontRef idx="minor">
            <a:schemeClr val="tx1"/>
          </a:fontRef>
        </p:style>
      </p:cxnSp>
      <p:sp>
        <p:nvSpPr>
          <p:cNvPr id="41" name="Rectangle 40"/>
          <p:cNvSpPr/>
          <p:nvPr/>
        </p:nvSpPr>
        <p:spPr>
          <a:xfrm>
            <a:off x="7994121" y="3513783"/>
            <a:ext cx="646331" cy="461665"/>
          </a:xfrm>
          <a:prstGeom prst="rect">
            <a:avLst/>
          </a:prstGeom>
        </p:spPr>
        <p:txBody>
          <a:bodyPr wrap="none">
            <a:spAutoFit/>
          </a:bodyPr>
          <a:lstStyle/>
          <a:p>
            <a:r>
              <a:rPr lang="en-US" sz="2400" dirty="0" smtClean="0">
                <a:solidFill>
                  <a:srgbClr val="000000"/>
                </a:solidFill>
              </a:rPr>
              <a:t>No</a:t>
            </a:r>
            <a:endParaRPr lang="en-US" sz="2400" dirty="0"/>
          </a:p>
        </p:txBody>
      </p:sp>
      <p:sp>
        <p:nvSpPr>
          <p:cNvPr id="6" name="Rectangle 5"/>
          <p:cNvSpPr/>
          <p:nvPr/>
        </p:nvSpPr>
        <p:spPr>
          <a:xfrm>
            <a:off x="107504" y="5870195"/>
            <a:ext cx="5148572" cy="830997"/>
          </a:xfrm>
          <a:prstGeom prst="rect">
            <a:avLst/>
          </a:prstGeom>
        </p:spPr>
        <p:txBody>
          <a:bodyPr wrap="square">
            <a:spAutoFit/>
          </a:bodyPr>
          <a:lstStyle/>
          <a:p>
            <a:pPr algn="ctr"/>
            <a:r>
              <a:rPr lang="en-US" sz="2400" dirty="0">
                <a:solidFill>
                  <a:srgbClr val="000000"/>
                </a:solidFill>
                <a:latin typeface="Arial" pitchFamily="34" charset="0"/>
                <a:cs typeface="Arial" pitchFamily="34" charset="0"/>
              </a:rPr>
              <a:t>VMSAVE </a:t>
            </a:r>
            <a:r>
              <a:rPr lang="en-US" sz="2400" dirty="0" smtClean="0">
                <a:solidFill>
                  <a:srgbClr val="000000"/>
                </a:solidFill>
                <a:latin typeface="Arial" pitchFamily="34" charset="0"/>
                <a:cs typeface="Arial" pitchFamily="34" charset="0"/>
              </a:rPr>
              <a:t>0x67 is a “bug” </a:t>
            </a:r>
            <a:r>
              <a:rPr lang="en-US" sz="2400" dirty="0" smtClean="0">
                <a:latin typeface="Arial" pitchFamily="34" charset="0"/>
                <a:cs typeface="Arial" pitchFamily="34" charset="0"/>
              </a:rPr>
              <a:t>instruction presented by Barbosa in the 2007</a:t>
            </a:r>
            <a:endParaRPr lang="en-US" sz="2400" dirty="0">
              <a:latin typeface="Arial" pitchFamily="34" charset="0"/>
              <a:cs typeface="Arial" pitchFamily="34" charset="0"/>
            </a:endParaRPr>
          </a:p>
        </p:txBody>
      </p:sp>
      <p:sp>
        <p:nvSpPr>
          <p:cNvPr id="10" name="Rectangle 9"/>
          <p:cNvSpPr/>
          <p:nvPr/>
        </p:nvSpPr>
        <p:spPr>
          <a:xfrm>
            <a:off x="5292080" y="5877272"/>
            <a:ext cx="3708412" cy="830997"/>
          </a:xfrm>
          <a:prstGeom prst="rect">
            <a:avLst/>
          </a:prstGeom>
        </p:spPr>
        <p:txBody>
          <a:bodyPr wrap="square">
            <a:spAutoFit/>
          </a:bodyPr>
          <a:lstStyle/>
          <a:p>
            <a:pPr lvl="0" algn="ctr"/>
            <a:r>
              <a:rPr lang="en-US" sz="2400" dirty="0" smtClean="0">
                <a:solidFill>
                  <a:srgbClr val="000000"/>
                </a:solidFill>
                <a:latin typeface="Arial" pitchFamily="34" charset="0"/>
                <a:cs typeface="Arial" pitchFamily="34" charset="0"/>
              </a:rPr>
              <a:t>There is no such “bug</a:t>
            </a:r>
            <a:r>
              <a:rPr lang="en-US" sz="2400" dirty="0">
                <a:solidFill>
                  <a:srgbClr val="000000"/>
                </a:solidFill>
                <a:latin typeface="Arial" pitchFamily="34" charset="0"/>
                <a:cs typeface="Arial" pitchFamily="34" charset="0"/>
              </a:rPr>
              <a:t>” </a:t>
            </a:r>
            <a:r>
              <a:rPr lang="en-US" sz="2400" dirty="0" smtClean="0">
                <a:solidFill>
                  <a:srgbClr val="000000"/>
                </a:solidFill>
                <a:latin typeface="Arial" pitchFamily="34" charset="0"/>
                <a:cs typeface="Arial" pitchFamily="34" charset="0"/>
              </a:rPr>
              <a:t>instruction for new CPU</a:t>
            </a:r>
            <a:endParaRPr lang="en-US" sz="2400" dirty="0">
              <a:solidFill>
                <a:srgbClr val="000000"/>
              </a:solidFill>
              <a:latin typeface="Arial" pitchFamily="34" charset="0"/>
              <a:cs typeface="Arial" pitchFamily="34" charset="0"/>
            </a:endParaRPr>
          </a:p>
        </p:txBody>
      </p:sp>
      <p:cxnSp>
        <p:nvCxnSpPr>
          <p:cNvPr id="5" name="Straight Connector 4"/>
          <p:cNvCxnSpPr/>
          <p:nvPr/>
        </p:nvCxnSpPr>
        <p:spPr bwMode="auto">
          <a:xfrm rot="5400000" flipV="1">
            <a:off x="2779893" y="4265184"/>
            <a:ext cx="4952367" cy="0"/>
          </a:xfrm>
          <a:prstGeom prst="line">
            <a:avLst/>
          </a:prstGeom>
          <a:ln/>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29408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260648"/>
            <a:ext cx="8496300" cy="648072"/>
          </a:xfrm>
        </p:spPr>
        <p:txBody>
          <a:bodyPr/>
          <a:lstStyle/>
          <a:p>
            <a:r>
              <a:rPr lang="en-US" sz="3600" b="1" dirty="0" smtClean="0"/>
              <a:t>Time based detection</a:t>
            </a:r>
            <a:endParaRPr lang="en-US" sz="3600" b="1" dirty="0"/>
          </a:p>
        </p:txBody>
      </p:sp>
      <p:sp>
        <p:nvSpPr>
          <p:cNvPr id="5" name="Rectangle 4"/>
          <p:cNvSpPr/>
          <p:nvPr/>
        </p:nvSpPr>
        <p:spPr bwMode="auto">
          <a:xfrm>
            <a:off x="1367644" y="1304764"/>
            <a:ext cx="3528392" cy="108012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pitchFamily="34" charset="0"/>
                <a:cs typeface="Arial" pitchFamily="34" charset="0"/>
              </a:rPr>
              <a:t>Operating System</a:t>
            </a:r>
          </a:p>
        </p:txBody>
      </p:sp>
      <p:cxnSp>
        <p:nvCxnSpPr>
          <p:cNvPr id="9" name="Straight Connector 8"/>
          <p:cNvCxnSpPr>
            <a:stCxn id="5" idx="2"/>
          </p:cNvCxnSpPr>
          <p:nvPr/>
        </p:nvCxnSpPr>
        <p:spPr bwMode="auto">
          <a:xfrm flipH="1">
            <a:off x="3122840" y="2384884"/>
            <a:ext cx="9000" cy="42844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2303748" y="2636912"/>
            <a:ext cx="1584176" cy="720080"/>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smtClean="0">
                <a:solidFill>
                  <a:srgbClr val="000000"/>
                </a:solidFill>
                <a:latin typeface="Arial" pitchFamily="34" charset="0"/>
                <a:cs typeface="Arial" pitchFamily="34" charset="0"/>
              </a:rPr>
              <a:t>event 1</a:t>
            </a:r>
            <a:endParaRPr kumimoji="0" lang="en-US" sz="1800" b="0" i="0" u="none" strike="noStrike" cap="none" normalizeH="0" baseline="0" dirty="0" smtClean="0">
              <a:ln>
                <a:noFill/>
              </a:ln>
              <a:solidFill>
                <a:schemeClr val="tx1"/>
              </a:solidFill>
              <a:effectLst/>
              <a:latin typeface="Arial Black" pitchFamily="34" charset="0"/>
            </a:endParaRPr>
          </a:p>
        </p:txBody>
      </p:sp>
      <p:sp>
        <p:nvSpPr>
          <p:cNvPr id="20" name="Rectangle 19"/>
          <p:cNvSpPr/>
          <p:nvPr/>
        </p:nvSpPr>
        <p:spPr bwMode="auto">
          <a:xfrm>
            <a:off x="2330752" y="3753036"/>
            <a:ext cx="1584176" cy="720080"/>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smtClean="0">
                <a:solidFill>
                  <a:srgbClr val="000000"/>
                </a:solidFill>
                <a:latin typeface="Arial" pitchFamily="34" charset="0"/>
                <a:cs typeface="Arial" pitchFamily="34" charset="0"/>
              </a:rPr>
              <a:t>event 2</a:t>
            </a:r>
            <a:endParaRPr kumimoji="0" lang="en-US" sz="1800" b="0" i="0" u="none" strike="noStrike" cap="none" normalizeH="0" baseline="0" dirty="0" smtClean="0">
              <a:ln>
                <a:noFill/>
              </a:ln>
              <a:solidFill>
                <a:schemeClr val="tx1"/>
              </a:solidFill>
              <a:effectLst/>
              <a:latin typeface="Arial Black" pitchFamily="34" charset="0"/>
            </a:endParaRPr>
          </a:p>
        </p:txBody>
      </p:sp>
      <p:sp>
        <p:nvSpPr>
          <p:cNvPr id="21" name="Right Brace 20"/>
          <p:cNvSpPr/>
          <p:nvPr/>
        </p:nvSpPr>
        <p:spPr bwMode="auto">
          <a:xfrm rot="10800000">
            <a:off x="2051721" y="2628200"/>
            <a:ext cx="274606" cy="1129191"/>
          </a:xfrm>
          <a:prstGeom prst="rightBrace">
            <a:avLst>
              <a:gd name="adj1" fmla="val 36235"/>
              <a:gd name="adj2" fmla="val 49760"/>
            </a:avLst>
          </a:prstGeom>
          <a:ln w="28575">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22" name="TextBox 21"/>
              <p:cNvSpPr txBox="1"/>
              <p:nvPr/>
            </p:nvSpPr>
            <p:spPr>
              <a:xfrm>
                <a:off x="1167491" y="4033114"/>
                <a:ext cx="7380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a:ea typeface="Cambria Math"/>
                        </a:rPr>
                        <m:t>∆</m:t>
                      </m:r>
                      <m:r>
                        <a:rPr lang="en-US" sz="3200" b="0" i="1" smtClean="0">
                          <a:latin typeface="Cambria Math"/>
                          <a:ea typeface="Cambria Math"/>
                        </a:rPr>
                        <m:t>𝑡</m:t>
                      </m:r>
                    </m:oMath>
                  </m:oMathPara>
                </a14:m>
                <a:endParaRPr lang="en-US" sz="32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167491" y="4033114"/>
                <a:ext cx="738087" cy="58477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04623" y="3465004"/>
                <a:ext cx="6669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a:rPr>
                          </m:ctrlPr>
                        </m:sSubPr>
                        <m:e>
                          <m:r>
                            <a:rPr lang="en-US" sz="3200" b="0" i="1" smtClean="0">
                              <a:latin typeface="Cambria Math"/>
                            </a:rPr>
                            <m:t>𝑡</m:t>
                          </m:r>
                        </m:e>
                        <m:sub>
                          <m:r>
                            <a:rPr lang="en-US" sz="3200" b="0" i="1" smtClean="0">
                              <a:latin typeface="Cambria Math"/>
                            </a:rPr>
                            <m:t>2</m:t>
                          </m:r>
                        </m:sub>
                      </m:sSub>
                    </m:oMath>
                  </m:oMathPara>
                </a14:m>
                <a:endParaRPr lang="en-US"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04623" y="3465004"/>
                <a:ext cx="666977" cy="584775"/>
              </a:xfrm>
              <a:prstGeom prst="rect">
                <a:avLst/>
              </a:prstGeom>
              <a:blipFill rotWithShape="1">
                <a:blip r:embed="rId6"/>
                <a:stretch>
                  <a:fillRect/>
                </a:stretch>
              </a:blipFill>
            </p:spPr>
            <p:txBody>
              <a:bodyPr/>
              <a:lstStyle/>
              <a:p>
                <a:r>
                  <a:rPr lang="en-US">
                    <a:noFill/>
                  </a:rPr>
                  <a:t> </a:t>
                </a:r>
              </a:p>
            </p:txBody>
          </p:sp>
        </mc:Fallback>
      </mc:AlternateContent>
      <p:cxnSp>
        <p:nvCxnSpPr>
          <p:cNvPr id="27" name="Straight Arrow Connector 26"/>
          <p:cNvCxnSpPr/>
          <p:nvPr/>
        </p:nvCxnSpPr>
        <p:spPr bwMode="auto">
          <a:xfrm flipV="1">
            <a:off x="826371" y="3753036"/>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21" idx="1"/>
            <a:endCxn id="22" idx="0"/>
          </p:cNvCxnSpPr>
          <p:nvPr/>
        </p:nvCxnSpPr>
        <p:spPr bwMode="auto">
          <a:xfrm flipH="1">
            <a:off x="1536535" y="3195506"/>
            <a:ext cx="515186" cy="837608"/>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ectangle 28"/>
          <p:cNvSpPr/>
          <p:nvPr/>
        </p:nvSpPr>
        <p:spPr>
          <a:xfrm>
            <a:off x="66447" y="6129300"/>
            <a:ext cx="869149" cy="461665"/>
          </a:xfrm>
          <a:prstGeom prst="rect">
            <a:avLst/>
          </a:prstGeom>
        </p:spPr>
        <p:txBody>
          <a:bodyPr wrap="none">
            <a:spAutoFit/>
          </a:bodyPr>
          <a:lstStyle/>
          <a:p>
            <a:r>
              <a:rPr lang="en-US" sz="2400" dirty="0">
                <a:latin typeface="Arial" pitchFamily="34" charset="0"/>
                <a:cs typeface="Arial" pitchFamily="34" charset="0"/>
              </a:rPr>
              <a:t>timer</a:t>
            </a:r>
          </a:p>
        </p:txBody>
      </p:sp>
      <p:cxnSp>
        <p:nvCxnSpPr>
          <p:cNvPr id="30" name="Straight Arrow Connector 29"/>
          <p:cNvCxnSpPr/>
          <p:nvPr/>
        </p:nvCxnSpPr>
        <p:spPr bwMode="auto">
          <a:xfrm>
            <a:off x="935596" y="2384884"/>
            <a:ext cx="0" cy="4140460"/>
          </a:xfrm>
          <a:prstGeom prst="straightConnector1">
            <a:avLst/>
          </a:prstGeom>
          <a:noFill/>
          <a:ln w="9525" cap="flat" cmpd="sng" algn="ctr">
            <a:solidFill>
              <a:schemeClr val="tx1"/>
            </a:solidFill>
            <a:prstDash val="solid"/>
            <a:round/>
            <a:headEnd type="oval" w="sm" len="sm"/>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TextBox 17"/>
              <p:cNvSpPr txBox="1"/>
              <p:nvPr/>
            </p:nvSpPr>
            <p:spPr>
              <a:xfrm>
                <a:off x="278108" y="2132856"/>
                <a:ext cx="6574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a:rPr>
                          </m:ctrlPr>
                        </m:sSubPr>
                        <m:e>
                          <m:r>
                            <a:rPr lang="en-US" sz="3200" b="0" i="1" smtClean="0">
                              <a:latin typeface="Cambria Math"/>
                            </a:rPr>
                            <m:t>𝑡</m:t>
                          </m:r>
                        </m:e>
                        <m:sub>
                          <m:r>
                            <a:rPr lang="en-US" sz="3200" b="0" i="1" smtClean="0">
                              <a:latin typeface="Cambria Math"/>
                            </a:rPr>
                            <m:t>1</m:t>
                          </m:r>
                        </m:sub>
                      </m:sSub>
                    </m:oMath>
                  </m:oMathPara>
                </a14:m>
                <a:endParaRPr lang="en-US" sz="3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78108" y="2132856"/>
                <a:ext cx="657488" cy="584775"/>
              </a:xfrm>
              <a:prstGeom prst="rect">
                <a:avLst/>
              </a:prstGeom>
              <a:blipFill rotWithShape="0">
                <a:blip r:embed="rId7"/>
                <a:stretch>
                  <a:fillRect/>
                </a:stretch>
              </a:blipFill>
            </p:spPr>
            <p:txBody>
              <a:bodyPr/>
              <a:lstStyle/>
              <a:p>
                <a:r>
                  <a:rPr lang="en-US">
                    <a:noFill/>
                  </a:rPr>
                  <a:t> </a:t>
                </a:r>
              </a:p>
            </p:txBody>
          </p:sp>
        </mc:Fallback>
      </mc:AlternateContent>
      <p:cxnSp>
        <p:nvCxnSpPr>
          <p:cNvPr id="31" name="Straight Arrow Connector 30"/>
          <p:cNvCxnSpPr/>
          <p:nvPr/>
        </p:nvCxnSpPr>
        <p:spPr bwMode="auto">
          <a:xfrm flipV="1">
            <a:off x="823084" y="2628201"/>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9" name="TextBox 18"/>
              <p:cNvSpPr txBox="1"/>
              <p:nvPr/>
            </p:nvSpPr>
            <p:spPr>
              <a:xfrm>
                <a:off x="1097614" y="5093315"/>
                <a:ext cx="1836204" cy="573427"/>
              </a:xfrm>
              <a:prstGeom prst="rect">
                <a:avLst/>
              </a:prstGeom>
              <a:noFill/>
              <a:ln w="12700">
                <a:solidFill>
                  <a:srgbClr val="FF0000"/>
                </a:solidFill>
              </a:ln>
            </p:spPr>
            <p:txBody>
              <a:bodyPr wrap="square" rtlCol="0">
                <a:spAutoFit/>
              </a:bodyPr>
              <a:lstStyle/>
              <a:p>
                <a:pPr lvl="0" algn="ctr"/>
                <a14:m>
                  <m:oMath xmlns:m="http://schemas.openxmlformats.org/officeDocument/2006/math">
                    <m:r>
                      <a:rPr lang="en-US" sz="3200" i="1">
                        <a:solidFill>
                          <a:srgbClr val="000000"/>
                        </a:solidFill>
                        <a:latin typeface="Cambria Math"/>
                        <a:ea typeface="Cambria Math"/>
                      </a:rPr>
                      <m:t>∆</m:t>
                    </m:r>
                    <m:r>
                      <a:rPr lang="en-US" sz="3200" i="1">
                        <a:solidFill>
                          <a:srgbClr val="000000"/>
                        </a:solidFill>
                        <a:latin typeface="Cambria Math"/>
                        <a:ea typeface="Cambria Math"/>
                      </a:rPr>
                      <m:t>𝑡</m:t>
                    </m:r>
                  </m:oMath>
                </a14:m>
                <a:r>
                  <a:rPr lang="en-US" sz="2400" dirty="0">
                    <a:latin typeface="Arial" pitchFamily="34" charset="0"/>
                    <a:cs typeface="Arial" pitchFamily="34" charset="0"/>
                  </a:rPr>
                  <a:t> </a:t>
                </a:r>
                <a:r>
                  <a:rPr lang="en-US" sz="2400" dirty="0" smtClean="0">
                    <a:latin typeface="Arial" pitchFamily="34" charset="0"/>
                    <a:cs typeface="Arial" pitchFamily="34" charset="0"/>
                  </a:rPr>
                  <a:t>is small</a:t>
                </a:r>
                <a:endParaRPr lang="en-US" sz="2400" dirty="0">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097614" y="5093315"/>
                <a:ext cx="1836204" cy="573427"/>
              </a:xfrm>
              <a:prstGeom prst="rect">
                <a:avLst/>
              </a:prstGeom>
              <a:blipFill rotWithShape="1">
                <a:blip r:embed="rId8"/>
                <a:stretch>
                  <a:fillRect r="-1320" b="-18750"/>
                </a:stretch>
              </a:blipFill>
              <a:ln w="127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527572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260648"/>
            <a:ext cx="8496300" cy="648072"/>
          </a:xfrm>
        </p:spPr>
        <p:txBody>
          <a:bodyPr/>
          <a:lstStyle/>
          <a:p>
            <a:r>
              <a:rPr lang="en-US" sz="3600" b="1" dirty="0"/>
              <a:t>Time based </a:t>
            </a:r>
            <a:r>
              <a:rPr lang="en-US" sz="3600" b="1" dirty="0" smtClean="0"/>
              <a:t>detection</a:t>
            </a:r>
            <a:endParaRPr lang="en-US" sz="3600" dirty="0"/>
          </a:p>
        </p:txBody>
      </p:sp>
      <p:sp>
        <p:nvSpPr>
          <p:cNvPr id="5" name="Rectangle 4"/>
          <p:cNvSpPr/>
          <p:nvPr/>
        </p:nvSpPr>
        <p:spPr bwMode="auto">
          <a:xfrm>
            <a:off x="1367644" y="1304764"/>
            <a:ext cx="3528392" cy="108012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pitchFamily="34" charset="0"/>
                <a:cs typeface="Arial" pitchFamily="34" charset="0"/>
              </a:rPr>
              <a:t>Operating System</a:t>
            </a:r>
          </a:p>
        </p:txBody>
      </p:sp>
      <p:sp>
        <p:nvSpPr>
          <p:cNvPr id="7" name="Rectangle 6"/>
          <p:cNvSpPr/>
          <p:nvPr/>
        </p:nvSpPr>
        <p:spPr bwMode="auto">
          <a:xfrm>
            <a:off x="5760132" y="1304764"/>
            <a:ext cx="3204356" cy="1080120"/>
          </a:xfrm>
          <a:prstGeom prst="rect">
            <a:avLst/>
          </a:prstGeom>
          <a:solidFill>
            <a:srgbClr val="FF3300">
              <a:alpha val="20000"/>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pitchFamily="34" charset="0"/>
                <a:cs typeface="Arial" pitchFamily="34" charset="0"/>
              </a:rPr>
              <a:t>Hypervisor</a:t>
            </a:r>
          </a:p>
        </p:txBody>
      </p:sp>
      <p:cxnSp>
        <p:nvCxnSpPr>
          <p:cNvPr id="9" name="Straight Connector 8"/>
          <p:cNvCxnSpPr>
            <a:stCxn id="5" idx="2"/>
          </p:cNvCxnSpPr>
          <p:nvPr/>
        </p:nvCxnSpPr>
        <p:spPr bwMode="auto">
          <a:xfrm flipH="1">
            <a:off x="3122840" y="2384884"/>
            <a:ext cx="9000" cy="42844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7380312" y="2219164"/>
            <a:ext cx="45005" cy="445019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2303748" y="2636912"/>
            <a:ext cx="1584176" cy="720080"/>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smtClean="0">
                <a:solidFill>
                  <a:srgbClr val="000000"/>
                </a:solidFill>
                <a:latin typeface="Arial" pitchFamily="34" charset="0"/>
                <a:cs typeface="Arial" pitchFamily="34" charset="0"/>
              </a:rPr>
              <a:t>event 1</a:t>
            </a:r>
            <a:endParaRPr kumimoji="0" lang="en-US" sz="1800" b="0" i="0" u="none" strike="noStrike" cap="none" normalizeH="0" baseline="0" dirty="0" smtClean="0">
              <a:ln>
                <a:noFill/>
              </a:ln>
              <a:solidFill>
                <a:schemeClr val="tx1"/>
              </a:solidFill>
              <a:effectLst/>
              <a:latin typeface="Arial Black" pitchFamily="34" charset="0"/>
            </a:endParaRPr>
          </a:p>
        </p:txBody>
      </p:sp>
      <p:sp>
        <p:nvSpPr>
          <p:cNvPr id="14" name="Rectangle 13"/>
          <p:cNvSpPr/>
          <p:nvPr/>
        </p:nvSpPr>
        <p:spPr bwMode="auto">
          <a:xfrm>
            <a:off x="2308248" y="5697252"/>
            <a:ext cx="1584176" cy="720080"/>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smtClean="0">
                <a:solidFill>
                  <a:srgbClr val="000000"/>
                </a:solidFill>
                <a:latin typeface="Arial" pitchFamily="34" charset="0"/>
                <a:cs typeface="Arial" pitchFamily="34" charset="0"/>
              </a:rPr>
              <a:t>event 2</a:t>
            </a:r>
            <a:endParaRPr kumimoji="0" lang="en-US" sz="1800" b="0" i="0" u="none" strike="noStrike" cap="none" normalizeH="0" baseline="0" dirty="0" smtClean="0">
              <a:ln>
                <a:noFill/>
              </a:ln>
              <a:solidFill>
                <a:schemeClr val="tx1"/>
              </a:solidFill>
              <a:effectLst/>
              <a:latin typeface="Arial Black" pitchFamily="34" charset="0"/>
            </a:endParaRPr>
          </a:p>
        </p:txBody>
      </p:sp>
      <p:cxnSp>
        <p:nvCxnSpPr>
          <p:cNvPr id="18" name="Straight Arrow Connector 17"/>
          <p:cNvCxnSpPr>
            <a:endCxn id="14" idx="0"/>
          </p:cNvCxnSpPr>
          <p:nvPr/>
        </p:nvCxnSpPr>
        <p:spPr bwMode="auto">
          <a:xfrm flipH="1">
            <a:off x="3100336" y="5265204"/>
            <a:ext cx="4315980" cy="432048"/>
          </a:xfrm>
          <a:prstGeom prst="straightConnector1">
            <a:avLst/>
          </a:prstGeom>
          <a:noFill/>
          <a:ln w="127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5" name="TextBox 24"/>
              <p:cNvSpPr txBox="1"/>
              <p:nvPr/>
            </p:nvSpPr>
            <p:spPr>
              <a:xfrm>
                <a:off x="1302382" y="3859487"/>
                <a:ext cx="73808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a:ea typeface="Cambria Math"/>
                        </a:rPr>
                        <m:t>∆</m:t>
                      </m:r>
                      <m:r>
                        <a:rPr lang="en-US" sz="3200" b="0" i="1" smtClean="0">
                          <a:latin typeface="Cambria Math"/>
                          <a:ea typeface="Cambria Math"/>
                        </a:rPr>
                        <m:t>𝑡</m:t>
                      </m:r>
                    </m:oMath>
                  </m:oMathPara>
                </a14:m>
                <a:endParaRPr lang="en-US"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302382" y="3859487"/>
                <a:ext cx="738086" cy="584775"/>
              </a:xfrm>
              <a:prstGeom prst="rect">
                <a:avLst/>
              </a:prstGeom>
              <a:blipFill rotWithShape="0">
                <a:blip r:embed="rId4"/>
                <a:stretch>
                  <a:fillRect/>
                </a:stretch>
              </a:blipFill>
            </p:spPr>
            <p:txBody>
              <a:bodyPr/>
              <a:lstStyle/>
              <a:p>
                <a:r>
                  <a:rPr lang="en-US">
                    <a:noFill/>
                  </a:rPr>
                  <a:t> </a:t>
                </a:r>
              </a:p>
            </p:txBody>
          </p:sp>
        </mc:Fallback>
      </mc:AlternateContent>
      <p:sp>
        <p:nvSpPr>
          <p:cNvPr id="32" name="TextBox 31"/>
          <p:cNvSpPr txBox="1"/>
          <p:nvPr/>
        </p:nvSpPr>
        <p:spPr>
          <a:xfrm rot="502715">
            <a:off x="4564084" y="2735080"/>
            <a:ext cx="1879902" cy="523220"/>
          </a:xfrm>
          <a:prstGeom prst="rect">
            <a:avLst/>
          </a:prstGeom>
          <a:noFill/>
        </p:spPr>
        <p:txBody>
          <a:bodyPr wrap="square" rtlCol="0">
            <a:spAutoFit/>
          </a:bodyPr>
          <a:lstStyle/>
          <a:p>
            <a:pPr algn="ctr"/>
            <a:r>
              <a:rPr lang="en-US" sz="2800" dirty="0" smtClean="0">
                <a:latin typeface="Arial" pitchFamily="34" charset="0"/>
                <a:cs typeface="Arial" pitchFamily="34" charset="0"/>
              </a:rPr>
              <a:t>VM Exit</a:t>
            </a:r>
            <a:endParaRPr lang="en-US" sz="2800" dirty="0">
              <a:latin typeface="Arial" pitchFamily="34" charset="0"/>
              <a:cs typeface="Arial" pitchFamily="34" charset="0"/>
            </a:endParaRPr>
          </a:p>
        </p:txBody>
      </p:sp>
      <p:sp>
        <p:nvSpPr>
          <p:cNvPr id="33" name="TextBox 32"/>
          <p:cNvSpPr txBox="1"/>
          <p:nvPr/>
        </p:nvSpPr>
        <p:spPr>
          <a:xfrm rot="21274921">
            <a:off x="4363783" y="4942433"/>
            <a:ext cx="1879902" cy="523220"/>
          </a:xfrm>
          <a:prstGeom prst="rect">
            <a:avLst/>
          </a:prstGeom>
          <a:noFill/>
        </p:spPr>
        <p:txBody>
          <a:bodyPr wrap="square" rtlCol="0">
            <a:spAutoFit/>
          </a:bodyPr>
          <a:lstStyle/>
          <a:p>
            <a:pPr algn="ctr"/>
            <a:r>
              <a:rPr lang="en-US" sz="2800" dirty="0" smtClean="0">
                <a:latin typeface="Arial" pitchFamily="34" charset="0"/>
                <a:cs typeface="Arial" pitchFamily="34" charset="0"/>
              </a:rPr>
              <a:t>VM Entry</a:t>
            </a:r>
            <a:endParaRPr lang="en-US" sz="2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1" name="TextBox 40"/>
              <p:cNvSpPr txBox="1"/>
              <p:nvPr/>
            </p:nvSpPr>
            <p:spPr>
              <a:xfrm>
                <a:off x="160607" y="5364505"/>
                <a:ext cx="6669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a:rPr>
                          </m:ctrlPr>
                        </m:sSubPr>
                        <m:e>
                          <m:r>
                            <a:rPr lang="en-US" sz="3200" b="0" i="1" smtClean="0">
                              <a:latin typeface="Cambria Math"/>
                            </a:rPr>
                            <m:t>𝑡</m:t>
                          </m:r>
                        </m:e>
                        <m:sub>
                          <m:r>
                            <a:rPr lang="en-US" sz="3200" b="0" i="1" smtClean="0">
                              <a:latin typeface="Cambria Math"/>
                            </a:rPr>
                            <m:t>2</m:t>
                          </m:r>
                        </m:sub>
                      </m:sSub>
                    </m:oMath>
                  </m:oMathPara>
                </a14:m>
                <a:endParaRPr lang="en-US" sz="3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60607" y="5364505"/>
                <a:ext cx="666977" cy="584775"/>
              </a:xfrm>
              <a:prstGeom prst="rect">
                <a:avLst/>
              </a:prstGeom>
              <a:blipFill rotWithShape="1">
                <a:blip r:embed="rId5"/>
                <a:stretch>
                  <a:fillRect/>
                </a:stretch>
              </a:blipFill>
            </p:spPr>
            <p:txBody>
              <a:bodyPr/>
              <a:lstStyle/>
              <a:p>
                <a:r>
                  <a:rPr lang="en-US">
                    <a:noFill/>
                  </a:rPr>
                  <a:t> </a:t>
                </a:r>
              </a:p>
            </p:txBody>
          </p:sp>
        </mc:Fallback>
      </mc:AlternateContent>
      <p:cxnSp>
        <p:nvCxnSpPr>
          <p:cNvPr id="47" name="Straight Arrow Connector 46"/>
          <p:cNvCxnSpPr/>
          <p:nvPr/>
        </p:nvCxnSpPr>
        <p:spPr bwMode="auto">
          <a:xfrm flipV="1">
            <a:off x="742354" y="5697252"/>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a:off x="935596" y="2384884"/>
            <a:ext cx="0" cy="4140460"/>
          </a:xfrm>
          <a:prstGeom prst="straightConnector1">
            <a:avLst/>
          </a:prstGeom>
          <a:noFill/>
          <a:ln w="9525" cap="flat" cmpd="sng" algn="ctr">
            <a:solidFill>
              <a:schemeClr val="tx1"/>
            </a:solidFill>
            <a:prstDash val="solid"/>
            <a:round/>
            <a:headEnd type="oval" w="sm" len="sm"/>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21"/>
          <p:cNvSpPr/>
          <p:nvPr/>
        </p:nvSpPr>
        <p:spPr>
          <a:xfrm>
            <a:off x="66447" y="6129300"/>
            <a:ext cx="869149" cy="461665"/>
          </a:xfrm>
          <a:prstGeom prst="rect">
            <a:avLst/>
          </a:prstGeom>
        </p:spPr>
        <p:txBody>
          <a:bodyPr wrap="none">
            <a:spAutoFit/>
          </a:bodyPr>
          <a:lstStyle/>
          <a:p>
            <a:r>
              <a:rPr lang="en-US" sz="2400" dirty="0">
                <a:latin typeface="Arial" pitchFamily="34" charset="0"/>
                <a:cs typeface="Arial" pitchFamily="34" charset="0"/>
              </a:rPr>
              <a:t>timer</a:t>
            </a:r>
          </a:p>
        </p:txBody>
      </p:sp>
      <mc:AlternateContent xmlns:mc="http://schemas.openxmlformats.org/markup-compatibility/2006" xmlns:a14="http://schemas.microsoft.com/office/drawing/2010/main">
        <mc:Choice Requires="a14">
          <p:sp>
            <p:nvSpPr>
              <p:cNvPr id="26" name="TextBox 25"/>
              <p:cNvSpPr txBox="1"/>
              <p:nvPr/>
            </p:nvSpPr>
            <p:spPr>
              <a:xfrm>
                <a:off x="278108" y="2132856"/>
                <a:ext cx="6574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a:rPr>
                          </m:ctrlPr>
                        </m:sSubPr>
                        <m:e>
                          <m:r>
                            <a:rPr lang="en-US" sz="3200" b="0" i="1" smtClean="0">
                              <a:latin typeface="Cambria Math"/>
                            </a:rPr>
                            <m:t>𝑡</m:t>
                          </m:r>
                        </m:e>
                        <m:sub>
                          <m:r>
                            <a:rPr lang="en-US" sz="3200" b="0" i="1" smtClean="0">
                              <a:latin typeface="Cambria Math"/>
                            </a:rPr>
                            <m:t>1</m:t>
                          </m:r>
                        </m:sub>
                      </m:sSub>
                    </m:oMath>
                  </m:oMathPara>
                </a14:m>
                <a:endParaRPr lang="en-US" sz="3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78108" y="2132856"/>
                <a:ext cx="657488" cy="584775"/>
              </a:xfrm>
              <a:prstGeom prst="rect">
                <a:avLst/>
              </a:prstGeom>
              <a:blipFill rotWithShape="0">
                <a:blip r:embed="rId6"/>
                <a:stretch>
                  <a:fillRect/>
                </a:stretch>
              </a:blipFill>
            </p:spPr>
            <p:txBody>
              <a:bodyPr/>
              <a:lstStyle/>
              <a:p>
                <a:r>
                  <a:rPr lang="en-US">
                    <a:noFill/>
                  </a:rPr>
                  <a:t> </a:t>
                </a:r>
              </a:p>
            </p:txBody>
          </p:sp>
        </mc:Fallback>
      </mc:AlternateContent>
      <p:cxnSp>
        <p:nvCxnSpPr>
          <p:cNvPr id="27" name="Straight Arrow Connector 26"/>
          <p:cNvCxnSpPr/>
          <p:nvPr/>
        </p:nvCxnSpPr>
        <p:spPr bwMode="auto">
          <a:xfrm flipV="1">
            <a:off x="823084" y="2628201"/>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Rectangle 27"/>
          <p:cNvSpPr/>
          <p:nvPr/>
        </p:nvSpPr>
        <p:spPr bwMode="auto">
          <a:xfrm>
            <a:off x="6264188" y="3501008"/>
            <a:ext cx="2268252" cy="1764196"/>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smtClean="0">
                <a:solidFill>
                  <a:srgbClr val="000000"/>
                </a:solidFill>
                <a:latin typeface="Arial" pitchFamily="34" charset="0"/>
                <a:cs typeface="Arial" pitchFamily="34" charset="0"/>
              </a:rPr>
              <a:t>Dispatcher</a:t>
            </a:r>
            <a:endParaRPr lang="en-US" sz="2000" dirty="0">
              <a:solidFill>
                <a:srgbClr val="000000"/>
              </a:solidFill>
              <a:latin typeface="Arial" pitchFamily="34" charset="0"/>
              <a:cs typeface="Arial" pitchFamily="34" charset="0"/>
            </a:endParaRPr>
          </a:p>
        </p:txBody>
      </p:sp>
      <p:cxnSp>
        <p:nvCxnSpPr>
          <p:cNvPr id="17" name="Straight Arrow Connector 16"/>
          <p:cNvCxnSpPr>
            <a:stCxn id="12" idx="3"/>
          </p:cNvCxnSpPr>
          <p:nvPr/>
        </p:nvCxnSpPr>
        <p:spPr bwMode="auto">
          <a:xfrm>
            <a:off x="3887924" y="2996952"/>
            <a:ext cx="3528392" cy="504056"/>
          </a:xfrm>
          <a:prstGeom prst="straightConnector1">
            <a:avLst/>
          </a:prstGeom>
          <a:noFill/>
          <a:ln w="127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 name="TextBox 2"/>
              <p:cNvSpPr txBox="1"/>
              <p:nvPr/>
            </p:nvSpPr>
            <p:spPr>
              <a:xfrm>
                <a:off x="3355552" y="3876011"/>
                <a:ext cx="2381195" cy="573427"/>
              </a:xfrm>
              <a:prstGeom prst="rect">
                <a:avLst/>
              </a:prstGeom>
              <a:noFill/>
              <a:ln w="12700">
                <a:solidFill>
                  <a:srgbClr val="FF0000"/>
                </a:solidFill>
              </a:ln>
            </p:spPr>
            <p:txBody>
              <a:bodyPr wrap="square" rtlCol="0">
                <a:spAutoFit/>
              </a:bodyPr>
              <a:lstStyle/>
              <a:p>
                <a:pPr lvl="0"/>
                <a14:m>
                  <m:oMath xmlns:m="http://schemas.openxmlformats.org/officeDocument/2006/math">
                    <m:r>
                      <a:rPr lang="en-US" sz="3200" i="1">
                        <a:solidFill>
                          <a:srgbClr val="000000"/>
                        </a:solidFill>
                        <a:latin typeface="Cambria Math"/>
                        <a:ea typeface="Cambria Math"/>
                      </a:rPr>
                      <m:t>∆</m:t>
                    </m:r>
                    <m:r>
                      <a:rPr lang="en-US" sz="3200" i="1">
                        <a:solidFill>
                          <a:srgbClr val="000000"/>
                        </a:solidFill>
                        <a:latin typeface="Cambria Math"/>
                        <a:ea typeface="Cambria Math"/>
                      </a:rPr>
                      <m:t>𝑡</m:t>
                    </m:r>
                  </m:oMath>
                </a14:m>
                <a:r>
                  <a:rPr lang="en-US" sz="2400" dirty="0">
                    <a:latin typeface="Arial" pitchFamily="34" charset="0"/>
                    <a:cs typeface="Arial" pitchFamily="34" charset="0"/>
                  </a:rPr>
                  <a:t> </a:t>
                </a:r>
                <a:r>
                  <a:rPr lang="en-US" sz="2400" dirty="0" smtClean="0">
                    <a:latin typeface="Arial" pitchFamily="34" charset="0"/>
                    <a:cs typeface="Arial" pitchFamily="34" charset="0"/>
                  </a:rPr>
                  <a:t>is significant</a:t>
                </a:r>
                <a:endParaRPr lang="en-US" sz="2400" dirty="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55552" y="3876011"/>
                <a:ext cx="2381195" cy="573427"/>
              </a:xfrm>
              <a:prstGeom prst="rect">
                <a:avLst/>
              </a:prstGeom>
              <a:blipFill rotWithShape="0">
                <a:blip r:embed="rId7"/>
                <a:stretch>
                  <a:fillRect r="-2799" b="-18750"/>
                </a:stretch>
              </a:blipFill>
              <a:ln w="12700">
                <a:solidFill>
                  <a:srgbClr val="FF0000"/>
                </a:solidFill>
              </a:ln>
            </p:spPr>
            <p:txBody>
              <a:bodyPr/>
              <a:lstStyle/>
              <a:p>
                <a:r>
                  <a:rPr lang="en-US">
                    <a:noFill/>
                  </a:rPr>
                  <a:t> </a:t>
                </a:r>
              </a:p>
            </p:txBody>
          </p:sp>
        </mc:Fallback>
      </mc:AlternateContent>
      <p:sp>
        <p:nvSpPr>
          <p:cNvPr id="29" name="Right Brace 28"/>
          <p:cNvSpPr/>
          <p:nvPr/>
        </p:nvSpPr>
        <p:spPr bwMode="auto">
          <a:xfrm rot="10800000">
            <a:off x="2051721" y="2628199"/>
            <a:ext cx="274606" cy="3069052"/>
          </a:xfrm>
          <a:prstGeom prst="rightBrace">
            <a:avLst>
              <a:gd name="adj1" fmla="val 36235"/>
              <a:gd name="adj2" fmla="val 49760"/>
            </a:avLst>
          </a:prstGeom>
          <a:ln w="28575">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27103751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260648"/>
            <a:ext cx="8496300" cy="648072"/>
          </a:xfrm>
        </p:spPr>
        <p:txBody>
          <a:bodyPr/>
          <a:lstStyle/>
          <a:p>
            <a:r>
              <a:rPr lang="en-US" sz="3600" b="1" dirty="0"/>
              <a:t>Time based </a:t>
            </a:r>
            <a:r>
              <a:rPr lang="en-US" sz="3600" b="1" dirty="0" smtClean="0"/>
              <a:t>detection</a:t>
            </a:r>
            <a:endParaRPr lang="en-US" sz="3600" b="1" dirty="0"/>
          </a:p>
        </p:txBody>
      </p:sp>
      <p:sp>
        <p:nvSpPr>
          <p:cNvPr id="5" name="Rectangle 4"/>
          <p:cNvSpPr/>
          <p:nvPr/>
        </p:nvSpPr>
        <p:spPr bwMode="auto">
          <a:xfrm>
            <a:off x="1367644" y="1304764"/>
            <a:ext cx="3528392" cy="108012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pitchFamily="34" charset="0"/>
                <a:cs typeface="Arial" pitchFamily="34" charset="0"/>
              </a:rPr>
              <a:t>Operating System</a:t>
            </a:r>
          </a:p>
        </p:txBody>
      </p:sp>
      <p:sp>
        <p:nvSpPr>
          <p:cNvPr id="7" name="Rectangle 6"/>
          <p:cNvSpPr/>
          <p:nvPr/>
        </p:nvSpPr>
        <p:spPr bwMode="auto">
          <a:xfrm>
            <a:off x="5760132" y="1304764"/>
            <a:ext cx="3204356" cy="1080120"/>
          </a:xfrm>
          <a:prstGeom prst="rect">
            <a:avLst/>
          </a:prstGeom>
          <a:solidFill>
            <a:srgbClr val="FF3300">
              <a:alpha val="20000"/>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pitchFamily="34" charset="0"/>
                <a:cs typeface="Arial" pitchFamily="34" charset="0"/>
              </a:rPr>
              <a:t>Hypervisor</a:t>
            </a:r>
          </a:p>
        </p:txBody>
      </p:sp>
      <p:cxnSp>
        <p:nvCxnSpPr>
          <p:cNvPr id="9" name="Straight Connector 8"/>
          <p:cNvCxnSpPr>
            <a:stCxn id="5" idx="2"/>
          </p:cNvCxnSpPr>
          <p:nvPr/>
        </p:nvCxnSpPr>
        <p:spPr bwMode="auto">
          <a:xfrm flipH="1">
            <a:off x="3122840" y="2384884"/>
            <a:ext cx="9000" cy="3975248"/>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7380312" y="2219164"/>
            <a:ext cx="45005" cy="4140968"/>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p:cNvSpPr/>
          <p:nvPr/>
        </p:nvSpPr>
        <p:spPr bwMode="auto">
          <a:xfrm>
            <a:off x="2303748" y="2636912"/>
            <a:ext cx="1584176" cy="720080"/>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smtClean="0">
                <a:solidFill>
                  <a:srgbClr val="000000"/>
                </a:solidFill>
                <a:latin typeface="Arial" pitchFamily="34" charset="0"/>
                <a:cs typeface="Arial" pitchFamily="34" charset="0"/>
              </a:rPr>
              <a:t>event 1</a:t>
            </a:r>
            <a:endParaRPr kumimoji="0" lang="en-US" sz="1800" b="0" i="0" u="none" strike="noStrike" cap="none" normalizeH="0" baseline="0" dirty="0" smtClean="0">
              <a:ln>
                <a:noFill/>
              </a:ln>
              <a:solidFill>
                <a:schemeClr val="tx1"/>
              </a:solidFill>
              <a:effectLst/>
              <a:latin typeface="Arial Black" pitchFamily="34" charset="0"/>
            </a:endParaRPr>
          </a:p>
        </p:txBody>
      </p:sp>
      <p:sp>
        <p:nvSpPr>
          <p:cNvPr id="14" name="Rectangle 13"/>
          <p:cNvSpPr/>
          <p:nvPr/>
        </p:nvSpPr>
        <p:spPr bwMode="auto">
          <a:xfrm>
            <a:off x="2330752" y="3753036"/>
            <a:ext cx="1584176" cy="720080"/>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smtClean="0">
                <a:solidFill>
                  <a:srgbClr val="000000"/>
                </a:solidFill>
                <a:latin typeface="Arial" pitchFamily="34" charset="0"/>
                <a:cs typeface="Arial" pitchFamily="34" charset="0"/>
              </a:rPr>
              <a:t>event 2</a:t>
            </a:r>
            <a:endParaRPr kumimoji="0" lang="en-US" sz="1800" b="0" i="0" u="none" strike="noStrike" cap="none" normalizeH="0" baseline="0" dirty="0" smtClean="0">
              <a:ln>
                <a:noFill/>
              </a:ln>
              <a:solidFill>
                <a:schemeClr val="tx1"/>
              </a:solidFill>
              <a:effectLst/>
              <a:latin typeface="Arial Black" pitchFamily="34" charset="0"/>
            </a:endParaRPr>
          </a:p>
        </p:txBody>
      </p:sp>
      <p:sp>
        <p:nvSpPr>
          <p:cNvPr id="15" name="Rectangle 14"/>
          <p:cNvSpPr/>
          <p:nvPr/>
        </p:nvSpPr>
        <p:spPr bwMode="auto">
          <a:xfrm>
            <a:off x="6264188" y="3501008"/>
            <a:ext cx="2268252" cy="1764196"/>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smtClean="0">
                <a:solidFill>
                  <a:srgbClr val="000000"/>
                </a:solidFill>
                <a:latin typeface="Arial" pitchFamily="34" charset="0"/>
                <a:cs typeface="Arial" pitchFamily="34" charset="0"/>
              </a:rPr>
              <a:t>Dispatcher</a:t>
            </a:r>
            <a:endParaRPr lang="en-US" sz="2000" dirty="0">
              <a:solidFill>
                <a:srgbClr val="000000"/>
              </a:solidFill>
              <a:latin typeface="Arial" pitchFamily="34" charset="0"/>
              <a:cs typeface="Arial" pitchFamily="34" charset="0"/>
            </a:endParaRPr>
          </a:p>
          <a:p>
            <a:pPr algn="ctr"/>
            <a:endParaRPr kumimoji="0" lang="en-US" sz="2000" b="0" i="0" u="none" strike="noStrike" cap="none" normalizeH="0" baseline="0" dirty="0" smtClean="0">
              <a:ln>
                <a:noFill/>
              </a:ln>
              <a:solidFill>
                <a:srgbClr val="000000"/>
              </a:solidFill>
              <a:effectLst/>
              <a:latin typeface="Arial" pitchFamily="34" charset="0"/>
              <a:cs typeface="Arial" pitchFamily="34" charset="0"/>
            </a:endParaRPr>
          </a:p>
          <a:p>
            <a:pPr algn="ctr"/>
            <a:r>
              <a:rPr lang="en-US" sz="2400" b="1" dirty="0" smtClean="0">
                <a:solidFill>
                  <a:srgbClr val="000000"/>
                </a:solidFill>
                <a:effectLst/>
                <a:latin typeface="Arial" pitchFamily="34" charset="0"/>
                <a:cs typeface="Arial" pitchFamily="34" charset="0"/>
              </a:rPr>
              <a:t>Time cheating function</a:t>
            </a:r>
            <a:endParaRPr kumimoji="0" lang="en-US" sz="2800" b="1" i="0" u="none" strike="noStrike" cap="none" normalizeH="0" baseline="0" dirty="0" smtClean="0">
              <a:ln>
                <a:noFill/>
              </a:ln>
              <a:solidFill>
                <a:schemeClr val="tx1"/>
              </a:solidFill>
              <a:effectLst/>
              <a:latin typeface="Arial" pitchFamily="34" charset="0"/>
              <a:cs typeface="Arial" pitchFamily="34" charset="0"/>
            </a:endParaRPr>
          </a:p>
        </p:txBody>
      </p:sp>
      <p:sp>
        <p:nvSpPr>
          <p:cNvPr id="33" name="TextBox 32"/>
          <p:cNvSpPr txBox="1"/>
          <p:nvPr/>
        </p:nvSpPr>
        <p:spPr>
          <a:xfrm>
            <a:off x="4139952" y="5462064"/>
            <a:ext cx="1879902" cy="523220"/>
          </a:xfrm>
          <a:prstGeom prst="rect">
            <a:avLst/>
          </a:prstGeom>
          <a:noFill/>
        </p:spPr>
        <p:txBody>
          <a:bodyPr wrap="square" rtlCol="0">
            <a:spAutoFit/>
          </a:bodyPr>
          <a:lstStyle/>
          <a:p>
            <a:pPr algn="ctr"/>
            <a:r>
              <a:rPr lang="en-US" sz="2800" dirty="0" smtClean="0">
                <a:latin typeface="Arial" pitchFamily="34" charset="0"/>
                <a:cs typeface="Arial" pitchFamily="34" charset="0"/>
              </a:rPr>
              <a:t>VM Entry</a:t>
            </a:r>
            <a:endParaRPr lang="en-US" sz="28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1" name="TextBox 40"/>
              <p:cNvSpPr txBox="1"/>
              <p:nvPr/>
            </p:nvSpPr>
            <p:spPr>
              <a:xfrm>
                <a:off x="304623" y="3465004"/>
                <a:ext cx="66697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a:rPr>
                          </m:ctrlPr>
                        </m:sSubPr>
                        <m:e>
                          <m:r>
                            <a:rPr lang="en-US" sz="3200" b="0" i="1" smtClean="0">
                              <a:latin typeface="Cambria Math"/>
                            </a:rPr>
                            <m:t>𝑡</m:t>
                          </m:r>
                        </m:e>
                        <m:sub>
                          <m:r>
                            <a:rPr lang="en-US" sz="3200" b="0" i="1" smtClean="0">
                              <a:latin typeface="Cambria Math"/>
                            </a:rPr>
                            <m:t>2</m:t>
                          </m:r>
                        </m:sub>
                      </m:sSub>
                    </m:oMath>
                  </m:oMathPara>
                </a14:m>
                <a:endParaRPr lang="en-US" sz="3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304623" y="3465004"/>
                <a:ext cx="666977" cy="584775"/>
              </a:xfrm>
              <a:prstGeom prst="rect">
                <a:avLst/>
              </a:prstGeom>
              <a:blipFill rotWithShape="1">
                <a:blip r:embed="rId6"/>
                <a:stretch>
                  <a:fillRect/>
                </a:stretch>
              </a:blipFill>
            </p:spPr>
            <p:txBody>
              <a:bodyPr/>
              <a:lstStyle/>
              <a:p>
                <a:r>
                  <a:rPr lang="en-US">
                    <a:noFill/>
                  </a:rPr>
                  <a:t> </a:t>
                </a:r>
              </a:p>
            </p:txBody>
          </p:sp>
        </mc:Fallback>
      </mc:AlternateContent>
      <p:cxnSp>
        <p:nvCxnSpPr>
          <p:cNvPr id="47" name="Straight Arrow Connector 46"/>
          <p:cNvCxnSpPr/>
          <p:nvPr/>
        </p:nvCxnSpPr>
        <p:spPr bwMode="auto">
          <a:xfrm flipV="1">
            <a:off x="826371" y="3753036"/>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Rectangle 2"/>
          <p:cNvSpPr/>
          <p:nvPr/>
        </p:nvSpPr>
        <p:spPr>
          <a:xfrm>
            <a:off x="66447" y="6129300"/>
            <a:ext cx="869149" cy="461665"/>
          </a:xfrm>
          <a:prstGeom prst="rect">
            <a:avLst/>
          </a:prstGeom>
        </p:spPr>
        <p:txBody>
          <a:bodyPr wrap="none">
            <a:spAutoFit/>
          </a:bodyPr>
          <a:lstStyle/>
          <a:p>
            <a:r>
              <a:rPr lang="en-US" sz="2400" dirty="0">
                <a:latin typeface="Arial" pitchFamily="34" charset="0"/>
                <a:cs typeface="Arial" pitchFamily="34" charset="0"/>
              </a:rPr>
              <a:t>timer</a:t>
            </a:r>
          </a:p>
        </p:txBody>
      </p:sp>
      <p:cxnSp>
        <p:nvCxnSpPr>
          <p:cNvPr id="19" name="Elbow Connector 18"/>
          <p:cNvCxnSpPr>
            <a:stCxn id="15" idx="2"/>
            <a:endCxn id="14" idx="0"/>
          </p:cNvCxnSpPr>
          <p:nvPr/>
        </p:nvCxnSpPr>
        <p:spPr bwMode="auto">
          <a:xfrm rot="5400000" flipH="1">
            <a:off x="4504493" y="2371383"/>
            <a:ext cx="1512168" cy="4275474"/>
          </a:xfrm>
          <a:prstGeom prst="bentConnector5">
            <a:avLst>
              <a:gd name="adj1" fmla="val -15117"/>
              <a:gd name="adj2" fmla="val 54000"/>
              <a:gd name="adj3" fmla="val 115117"/>
            </a:avLst>
          </a:prstGeom>
          <a:ln w="28575">
            <a:solidFill>
              <a:srgbClr val="FF0000"/>
            </a:solidFill>
            <a:tailEnd type="triangle" w="lg" len="lg"/>
          </a:ln>
          <a:extLst/>
        </p:spPr>
        <p:style>
          <a:lnRef idx="1">
            <a:schemeClr val="accent4"/>
          </a:lnRef>
          <a:fillRef idx="0">
            <a:schemeClr val="accent4"/>
          </a:fillRef>
          <a:effectRef idx="0">
            <a:schemeClr val="accent4"/>
          </a:effectRef>
          <a:fontRef idx="minor">
            <a:schemeClr val="tx1"/>
          </a:fontRef>
        </p:style>
      </p:cxnSp>
      <p:sp>
        <p:nvSpPr>
          <p:cNvPr id="35" name="TextBox 34"/>
          <p:cNvSpPr txBox="1"/>
          <p:nvPr/>
        </p:nvSpPr>
        <p:spPr>
          <a:xfrm rot="502715">
            <a:off x="4564084" y="2735080"/>
            <a:ext cx="1879902" cy="523220"/>
          </a:xfrm>
          <a:prstGeom prst="rect">
            <a:avLst/>
          </a:prstGeom>
          <a:noFill/>
        </p:spPr>
        <p:txBody>
          <a:bodyPr wrap="square" rtlCol="0">
            <a:spAutoFit/>
          </a:bodyPr>
          <a:lstStyle/>
          <a:p>
            <a:pPr algn="ctr"/>
            <a:r>
              <a:rPr lang="en-US" sz="2800" dirty="0" smtClean="0">
                <a:latin typeface="Arial" pitchFamily="34" charset="0"/>
                <a:cs typeface="Arial" pitchFamily="34" charset="0"/>
              </a:rPr>
              <a:t>VM Exit</a:t>
            </a:r>
            <a:endParaRPr lang="en-US" sz="2800" dirty="0">
              <a:latin typeface="Arial" pitchFamily="34" charset="0"/>
              <a:cs typeface="Arial" pitchFamily="34" charset="0"/>
            </a:endParaRPr>
          </a:p>
        </p:txBody>
      </p:sp>
      <p:cxnSp>
        <p:nvCxnSpPr>
          <p:cNvPr id="43" name="Straight Arrow Connector 42"/>
          <p:cNvCxnSpPr/>
          <p:nvPr/>
        </p:nvCxnSpPr>
        <p:spPr bwMode="auto">
          <a:xfrm>
            <a:off x="935596" y="2384884"/>
            <a:ext cx="0" cy="4140460"/>
          </a:xfrm>
          <a:prstGeom prst="straightConnector1">
            <a:avLst/>
          </a:prstGeom>
          <a:noFill/>
          <a:ln w="9525" cap="flat" cmpd="sng" algn="ctr">
            <a:solidFill>
              <a:schemeClr val="tx1"/>
            </a:solidFill>
            <a:prstDash val="solid"/>
            <a:round/>
            <a:headEnd type="oval" w="sm" len="sm"/>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a:off x="3887924" y="2996952"/>
            <a:ext cx="3528392" cy="504056"/>
          </a:xfrm>
          <a:prstGeom prst="straightConnector1">
            <a:avLst/>
          </a:prstGeom>
          <a:noFill/>
          <a:ln w="12700"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8" name="TextBox 27"/>
              <p:cNvSpPr txBox="1"/>
              <p:nvPr/>
            </p:nvSpPr>
            <p:spPr>
              <a:xfrm>
                <a:off x="278108" y="2132856"/>
                <a:ext cx="6574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a:rPr>
                          </m:ctrlPr>
                        </m:sSubPr>
                        <m:e>
                          <m:r>
                            <a:rPr lang="en-US" sz="3200" b="0" i="1" smtClean="0">
                              <a:latin typeface="Cambria Math"/>
                            </a:rPr>
                            <m:t>𝑡</m:t>
                          </m:r>
                        </m:e>
                        <m:sub>
                          <m:r>
                            <a:rPr lang="en-US" sz="3200" b="0" i="1" smtClean="0">
                              <a:latin typeface="Cambria Math"/>
                            </a:rPr>
                            <m:t>1</m:t>
                          </m:r>
                        </m:sub>
                      </m:sSub>
                    </m:oMath>
                  </m:oMathPara>
                </a14:m>
                <a:endParaRPr lang="en-US" sz="3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78108" y="2132856"/>
                <a:ext cx="657488" cy="584775"/>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bwMode="auto">
          <a:xfrm flipV="1">
            <a:off x="823084" y="2628201"/>
            <a:ext cx="1516668" cy="4356"/>
          </a:xfrm>
          <a:prstGeom prst="straightConnector1">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TextBox 23"/>
              <p:cNvSpPr txBox="1"/>
              <p:nvPr/>
            </p:nvSpPr>
            <p:spPr>
              <a:xfrm>
                <a:off x="1097614" y="5093315"/>
                <a:ext cx="1836204" cy="573427"/>
              </a:xfrm>
              <a:prstGeom prst="rect">
                <a:avLst/>
              </a:prstGeom>
              <a:noFill/>
              <a:ln w="12700">
                <a:solidFill>
                  <a:srgbClr val="FF0000"/>
                </a:solidFill>
              </a:ln>
            </p:spPr>
            <p:txBody>
              <a:bodyPr wrap="square" rtlCol="0">
                <a:spAutoFit/>
              </a:bodyPr>
              <a:lstStyle/>
              <a:p>
                <a:pPr lvl="0" algn="ctr"/>
                <a14:m>
                  <m:oMath xmlns:m="http://schemas.openxmlformats.org/officeDocument/2006/math">
                    <m:r>
                      <a:rPr lang="en-US" sz="3200" i="1">
                        <a:solidFill>
                          <a:srgbClr val="000000"/>
                        </a:solidFill>
                        <a:latin typeface="Cambria Math"/>
                        <a:ea typeface="Cambria Math"/>
                      </a:rPr>
                      <m:t>∆</m:t>
                    </m:r>
                    <m:r>
                      <a:rPr lang="en-US" sz="3200" i="1">
                        <a:solidFill>
                          <a:srgbClr val="000000"/>
                        </a:solidFill>
                        <a:latin typeface="Cambria Math"/>
                        <a:ea typeface="Cambria Math"/>
                      </a:rPr>
                      <m:t>𝑡</m:t>
                    </m:r>
                  </m:oMath>
                </a14:m>
                <a:r>
                  <a:rPr lang="en-US" sz="2400" dirty="0">
                    <a:latin typeface="Arial" pitchFamily="34" charset="0"/>
                    <a:cs typeface="Arial" pitchFamily="34" charset="0"/>
                  </a:rPr>
                  <a:t> </a:t>
                </a:r>
                <a:r>
                  <a:rPr lang="en-US" sz="2400" dirty="0" smtClean="0">
                    <a:latin typeface="Arial" pitchFamily="34" charset="0"/>
                    <a:cs typeface="Arial" pitchFamily="34" charset="0"/>
                  </a:rPr>
                  <a:t>is small</a:t>
                </a:r>
                <a:endParaRPr lang="en-US" sz="2400" dirty="0">
                  <a:latin typeface="Arial" pitchFamily="34" charset="0"/>
                  <a:cs typeface="Arial"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097614" y="5093315"/>
                <a:ext cx="1836204" cy="573427"/>
              </a:xfrm>
              <a:prstGeom prst="rect">
                <a:avLst/>
              </a:prstGeom>
              <a:blipFill rotWithShape="0">
                <a:blip r:embed="rId8"/>
                <a:stretch>
                  <a:fillRect r="-1320" b="-18750"/>
                </a:stretch>
              </a:blipFill>
              <a:ln w="12700">
                <a:solidFill>
                  <a:srgbClr val="FF0000"/>
                </a:solidFill>
              </a:ln>
            </p:spPr>
            <p:txBody>
              <a:bodyPr/>
              <a:lstStyle/>
              <a:p>
                <a:r>
                  <a:rPr lang="en-US">
                    <a:noFill/>
                  </a:rPr>
                  <a:t> </a:t>
                </a:r>
              </a:p>
            </p:txBody>
          </p:sp>
        </mc:Fallback>
      </mc:AlternateContent>
      <p:sp>
        <p:nvSpPr>
          <p:cNvPr id="25" name="Right Brace 24"/>
          <p:cNvSpPr/>
          <p:nvPr/>
        </p:nvSpPr>
        <p:spPr bwMode="auto">
          <a:xfrm rot="10800000">
            <a:off x="2051721" y="2628200"/>
            <a:ext cx="274606" cy="1129191"/>
          </a:xfrm>
          <a:prstGeom prst="rightBrace">
            <a:avLst>
              <a:gd name="adj1" fmla="val 36235"/>
              <a:gd name="adj2" fmla="val 49760"/>
            </a:avLst>
          </a:prstGeom>
          <a:ln w="28575">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34" name="TextBox 33"/>
              <p:cNvSpPr txBox="1"/>
              <p:nvPr/>
            </p:nvSpPr>
            <p:spPr>
              <a:xfrm>
                <a:off x="1167491" y="4033114"/>
                <a:ext cx="7380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a:ea typeface="Cambria Math"/>
                        </a:rPr>
                        <m:t>∆</m:t>
                      </m:r>
                      <m:r>
                        <a:rPr lang="en-US" sz="3200" b="0" i="1" smtClean="0">
                          <a:latin typeface="Cambria Math"/>
                          <a:ea typeface="Cambria Math"/>
                        </a:rPr>
                        <m:t>𝑡</m:t>
                      </m:r>
                    </m:oMath>
                  </m:oMathPara>
                </a14:m>
                <a:endParaRPr lang="en-US" sz="3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167491" y="4033114"/>
                <a:ext cx="738087" cy="584775"/>
              </a:xfrm>
              <a:prstGeom prst="rect">
                <a:avLst/>
              </a:prstGeom>
              <a:blipFill rotWithShape="1">
                <a:blip r:embed="rId9"/>
                <a:stretch>
                  <a:fillRect/>
                </a:stretch>
              </a:blipFill>
            </p:spPr>
            <p:txBody>
              <a:bodyPr/>
              <a:lstStyle/>
              <a:p>
                <a:r>
                  <a:rPr lang="en-US">
                    <a:noFill/>
                  </a:rPr>
                  <a:t> </a:t>
                </a:r>
              </a:p>
            </p:txBody>
          </p:sp>
        </mc:Fallback>
      </mc:AlternateContent>
      <p:cxnSp>
        <p:nvCxnSpPr>
          <p:cNvPr id="36" name="Straight Connector 35"/>
          <p:cNvCxnSpPr>
            <a:stCxn id="25" idx="1"/>
            <a:endCxn id="34" idx="0"/>
          </p:cNvCxnSpPr>
          <p:nvPr/>
        </p:nvCxnSpPr>
        <p:spPr bwMode="auto">
          <a:xfrm flipH="1">
            <a:off x="1536535" y="3195506"/>
            <a:ext cx="515186" cy="837608"/>
          </a:xfrm>
          <a:prstGeom prst="line">
            <a:avLst/>
          </a:pr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101599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korabley.net/_nw/17/57411941.jpg"/>
          <p:cNvPicPr>
            <a:picLocks noChangeAspect="1" noChangeArrowheads="1"/>
          </p:cNvPicPr>
          <p:nvPr/>
        </p:nvPicPr>
        <p:blipFill rotWithShape="1">
          <a:blip r:embed="rId3">
            <a:extLst>
              <a:ext uri="{28A0092B-C50C-407E-A947-70E740481C1C}">
                <a14:useLocalDpi xmlns:a14="http://schemas.microsoft.com/office/drawing/2010/main" val="0"/>
              </a:ext>
            </a:extLst>
          </a:blip>
          <a:srcRect l="49" r="20519" b="5001"/>
          <a:stretch/>
        </p:blipFill>
        <p:spPr bwMode="auto">
          <a:xfrm flipH="1">
            <a:off x="-508" y="10034"/>
            <a:ext cx="9145016" cy="68393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08" y="-4290"/>
            <a:ext cx="9144508" cy="684172"/>
          </a:xfrm>
        </p:spPr>
        <p:txBody>
          <a:bodyPr/>
          <a:lstStyle/>
          <a:p>
            <a:r>
              <a:rPr lang="en-US" sz="3600" b="1" dirty="0" smtClean="0"/>
              <a:t>Any PC can </a:t>
            </a:r>
            <a:r>
              <a:rPr lang="en-US" sz="3600" b="1" dirty="0"/>
              <a:t>be compared with a big ship</a:t>
            </a:r>
          </a:p>
        </p:txBody>
      </p:sp>
      <p:sp>
        <p:nvSpPr>
          <p:cNvPr id="14" name="Rectangle 13"/>
          <p:cNvSpPr/>
          <p:nvPr/>
        </p:nvSpPr>
        <p:spPr>
          <a:xfrm>
            <a:off x="1944913" y="6444044"/>
            <a:ext cx="7173439" cy="369332"/>
          </a:xfrm>
          <a:prstGeom prst="rect">
            <a:avLst/>
          </a:prstGeom>
        </p:spPr>
        <p:txBody>
          <a:bodyPr wrap="none">
            <a:spAutoFit/>
          </a:bodyPr>
          <a:lstStyle/>
          <a:p>
            <a:r>
              <a:rPr lang="en-US" dirty="0" smtClean="0"/>
              <a:t>*</a:t>
            </a:r>
            <a:r>
              <a:rPr lang="en-US" dirty="0"/>
              <a:t>The </a:t>
            </a:r>
            <a:r>
              <a:rPr lang="en-US" b="1" dirty="0" smtClean="0"/>
              <a:t>Russian </a:t>
            </a:r>
            <a:r>
              <a:rPr lang="en-US" b="1" dirty="0"/>
              <a:t>Nuclear </a:t>
            </a:r>
            <a:r>
              <a:rPr lang="en-US" b="1" dirty="0" smtClean="0"/>
              <a:t>Icebreaker </a:t>
            </a:r>
            <a:r>
              <a:rPr lang="en-US" b="1" dirty="0"/>
              <a:t>"</a:t>
            </a:r>
            <a:r>
              <a:rPr lang="en-US" b="1" dirty="0" err="1" smtClean="0"/>
              <a:t>Yamal</a:t>
            </a:r>
            <a:r>
              <a:rPr lang="en-US" dirty="0" smtClean="0"/>
              <a:t>“ in the Arctic</a:t>
            </a:r>
            <a:endParaRPr lang="en-US" dirty="0"/>
          </a:p>
        </p:txBody>
      </p:sp>
    </p:spTree>
    <p:extLst>
      <p:ext uri="{BB962C8B-B14F-4D97-AF65-F5344CB8AC3E}">
        <p14:creationId xmlns:p14="http://schemas.microsoft.com/office/powerpoint/2010/main" val="14939279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224644"/>
            <a:ext cx="8496300" cy="895350"/>
          </a:xfrm>
        </p:spPr>
        <p:txBody>
          <a:bodyPr/>
          <a:lstStyle/>
          <a:p>
            <a:r>
              <a:rPr lang="en-US" sz="3600" b="1" dirty="0" smtClean="0"/>
              <a:t>Drawbacks of HYP detection methods</a:t>
            </a:r>
            <a:endParaRPr lang="en-US" sz="3600" b="1" dirty="0"/>
          </a:p>
        </p:txBody>
      </p:sp>
      <p:sp>
        <p:nvSpPr>
          <p:cNvPr id="4" name="Rounded Rectangle 3"/>
          <p:cNvSpPr/>
          <p:nvPr/>
        </p:nvSpPr>
        <p:spPr bwMode="auto">
          <a:xfrm>
            <a:off x="268300" y="2672917"/>
            <a:ext cx="5128636" cy="966612"/>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lnSpc>
                <a:spcPct val="120000"/>
              </a:lnSpc>
            </a:pPr>
            <a:r>
              <a:rPr lang="en-US" sz="3200" dirty="0" smtClean="0"/>
              <a:t>Based </a:t>
            </a:r>
            <a:r>
              <a:rPr lang="en-US" sz="3200" dirty="0"/>
              <a:t>on the trusted </a:t>
            </a:r>
            <a:r>
              <a:rPr lang="en-US" sz="3200" dirty="0" smtClean="0"/>
              <a:t>HYP</a:t>
            </a:r>
            <a:endParaRPr lang="en-US" sz="3200" dirty="0"/>
          </a:p>
        </p:txBody>
      </p:sp>
      <p:sp>
        <p:nvSpPr>
          <p:cNvPr id="5" name="Rounded Rectangle 4"/>
          <p:cNvSpPr/>
          <p:nvPr/>
        </p:nvSpPr>
        <p:spPr bwMode="auto">
          <a:xfrm>
            <a:off x="278798" y="3873165"/>
            <a:ext cx="5102892" cy="966612"/>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smtClean="0"/>
              <a:t>Behavior </a:t>
            </a:r>
            <a:r>
              <a:rPr lang="en-US" sz="3200" dirty="0"/>
              <a:t>based</a:t>
            </a:r>
          </a:p>
        </p:txBody>
      </p:sp>
      <p:sp>
        <p:nvSpPr>
          <p:cNvPr id="6" name="Rounded Rectangle 5"/>
          <p:cNvSpPr/>
          <p:nvPr/>
        </p:nvSpPr>
        <p:spPr bwMode="auto">
          <a:xfrm>
            <a:off x="265573" y="1293074"/>
            <a:ext cx="5152121" cy="966612"/>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smtClean="0"/>
              <a:t>Signature based</a:t>
            </a:r>
            <a:endParaRPr lang="en-US" sz="3200" dirty="0"/>
          </a:p>
        </p:txBody>
      </p:sp>
      <p:sp>
        <p:nvSpPr>
          <p:cNvPr id="7" name="Rounded Rectangle 6"/>
          <p:cNvSpPr/>
          <p:nvPr/>
        </p:nvSpPr>
        <p:spPr bwMode="auto">
          <a:xfrm>
            <a:off x="265572" y="5198692"/>
            <a:ext cx="5152122" cy="966612"/>
          </a:xfrm>
          <a:prstGeom prst="roundRect">
            <a:avLst/>
          </a:prstGeom>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smtClean="0"/>
              <a:t>Time </a:t>
            </a:r>
            <a:r>
              <a:rPr lang="en-US" sz="3200" dirty="0"/>
              <a:t>based</a:t>
            </a:r>
          </a:p>
        </p:txBody>
      </p:sp>
      <p:cxnSp>
        <p:nvCxnSpPr>
          <p:cNvPr id="10" name="Straight Arrow Connector 9"/>
          <p:cNvCxnSpPr/>
          <p:nvPr/>
        </p:nvCxnSpPr>
        <p:spPr bwMode="auto">
          <a:xfrm rot="16200000">
            <a:off x="5751590" y="2790788"/>
            <a:ext cx="0" cy="700360"/>
          </a:xfrm>
          <a:prstGeom prst="straightConnector1">
            <a:avLst/>
          </a:prstGeom>
          <a:ln w="47625">
            <a:tailEnd type="triangle" w="lg" len="med"/>
          </a:ln>
          <a:ex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bwMode="auto">
          <a:xfrm rot="16200000">
            <a:off x="5765643" y="1434834"/>
            <a:ext cx="0" cy="700360"/>
          </a:xfrm>
          <a:prstGeom prst="straightConnector1">
            <a:avLst/>
          </a:prstGeom>
          <a:ln w="47625">
            <a:tailEnd type="triangle" w="lg" len="med"/>
          </a:ln>
          <a:ex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bwMode="auto">
          <a:xfrm rot="16200000">
            <a:off x="5751590" y="3970286"/>
            <a:ext cx="0" cy="700360"/>
          </a:xfrm>
          <a:prstGeom prst="straightConnector1">
            <a:avLst/>
          </a:prstGeom>
          <a:ln w="47625">
            <a:tailEnd type="triangle" w="lg" len="med"/>
          </a:ln>
          <a:ex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bwMode="auto">
          <a:xfrm rot="16200000">
            <a:off x="5751590" y="5331818"/>
            <a:ext cx="0" cy="700360"/>
          </a:xfrm>
          <a:prstGeom prst="straightConnector1">
            <a:avLst/>
          </a:prstGeom>
          <a:ln w="47625">
            <a:tailEnd type="triangle" w="lg" len="med"/>
          </a:ln>
          <a:ex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84169" y="3825044"/>
            <a:ext cx="3059832" cy="978729"/>
          </a:xfrm>
          <a:prstGeom prst="rect">
            <a:avLst/>
          </a:prstGeom>
          <a:noFill/>
        </p:spPr>
        <p:txBody>
          <a:bodyPr wrap="square" rtlCol="0">
            <a:spAutoFit/>
          </a:bodyPr>
          <a:lstStyle/>
          <a:p>
            <a:pPr algn="ctr">
              <a:lnSpc>
                <a:spcPct val="120000"/>
              </a:lnSpc>
            </a:pPr>
            <a:r>
              <a:rPr lang="en-US" sz="2400" dirty="0" smtClean="0"/>
              <a:t>Is good only for old CPU &amp; HYPS</a:t>
            </a:r>
            <a:endParaRPr lang="en-US" sz="2400" dirty="0"/>
          </a:p>
        </p:txBody>
      </p:sp>
      <p:sp>
        <p:nvSpPr>
          <p:cNvPr id="15" name="TextBox 14"/>
          <p:cNvSpPr txBox="1"/>
          <p:nvPr/>
        </p:nvSpPr>
        <p:spPr>
          <a:xfrm>
            <a:off x="6117144" y="1268760"/>
            <a:ext cx="3059832" cy="978729"/>
          </a:xfrm>
          <a:prstGeom prst="rect">
            <a:avLst/>
          </a:prstGeom>
          <a:noFill/>
        </p:spPr>
        <p:txBody>
          <a:bodyPr wrap="square" rtlCol="0">
            <a:spAutoFit/>
          </a:bodyPr>
          <a:lstStyle/>
          <a:p>
            <a:pPr algn="ctr">
              <a:lnSpc>
                <a:spcPct val="120000"/>
              </a:lnSpc>
            </a:pPr>
            <a:r>
              <a:rPr lang="en-US" sz="2400" dirty="0" smtClean="0"/>
              <a:t>Vulnerable to hidden pages</a:t>
            </a:r>
            <a:endParaRPr lang="en-US" sz="2400" dirty="0"/>
          </a:p>
        </p:txBody>
      </p:sp>
      <p:sp>
        <p:nvSpPr>
          <p:cNvPr id="16" name="TextBox 15"/>
          <p:cNvSpPr txBox="1"/>
          <p:nvPr/>
        </p:nvSpPr>
        <p:spPr>
          <a:xfrm>
            <a:off x="6084168" y="2666295"/>
            <a:ext cx="3059832" cy="978729"/>
          </a:xfrm>
          <a:prstGeom prst="rect">
            <a:avLst/>
          </a:prstGeom>
          <a:noFill/>
        </p:spPr>
        <p:txBody>
          <a:bodyPr wrap="square" rtlCol="0">
            <a:spAutoFit/>
          </a:bodyPr>
          <a:lstStyle/>
          <a:p>
            <a:pPr algn="ctr">
              <a:lnSpc>
                <a:spcPct val="120000"/>
              </a:lnSpc>
            </a:pPr>
            <a:r>
              <a:rPr lang="en-US" sz="2400" b="1" dirty="0" smtClean="0"/>
              <a:t>Susceptible </a:t>
            </a:r>
            <a:r>
              <a:rPr lang="en-US" sz="2400" dirty="0" smtClean="0"/>
              <a:t>to MITM attack*</a:t>
            </a:r>
            <a:endParaRPr lang="en-US" sz="2400" dirty="0"/>
          </a:p>
        </p:txBody>
      </p:sp>
      <p:sp>
        <p:nvSpPr>
          <p:cNvPr id="17" name="TextBox 16"/>
          <p:cNvSpPr txBox="1"/>
          <p:nvPr/>
        </p:nvSpPr>
        <p:spPr>
          <a:xfrm>
            <a:off x="6084168" y="5186575"/>
            <a:ext cx="2988332" cy="978729"/>
          </a:xfrm>
          <a:prstGeom prst="rect">
            <a:avLst/>
          </a:prstGeom>
          <a:noFill/>
        </p:spPr>
        <p:txBody>
          <a:bodyPr wrap="square" rtlCol="0">
            <a:spAutoFit/>
          </a:bodyPr>
          <a:lstStyle/>
          <a:p>
            <a:pPr algn="ctr">
              <a:lnSpc>
                <a:spcPct val="120000"/>
              </a:lnSpc>
            </a:pPr>
            <a:r>
              <a:rPr lang="en-US" sz="2400" dirty="0" smtClean="0"/>
              <a:t>Vulnerable to </a:t>
            </a:r>
            <a:r>
              <a:rPr lang="en-US" sz="2400" dirty="0"/>
              <a:t>time </a:t>
            </a:r>
            <a:r>
              <a:rPr lang="en-US" sz="2400" dirty="0" smtClean="0"/>
              <a:t>cheating</a:t>
            </a:r>
            <a:endParaRPr lang="en-US" sz="2400" dirty="0"/>
          </a:p>
        </p:txBody>
      </p:sp>
      <p:sp>
        <p:nvSpPr>
          <p:cNvPr id="3" name="Rectangle 2"/>
          <p:cNvSpPr/>
          <p:nvPr/>
        </p:nvSpPr>
        <p:spPr>
          <a:xfrm>
            <a:off x="126161" y="6453336"/>
            <a:ext cx="5842753" cy="400110"/>
          </a:xfrm>
          <a:prstGeom prst="rect">
            <a:avLst/>
          </a:prstGeom>
        </p:spPr>
        <p:txBody>
          <a:bodyPr wrap="none">
            <a:spAutoFit/>
          </a:bodyPr>
          <a:lstStyle/>
          <a:p>
            <a:r>
              <a:rPr lang="en-US" sz="2000" b="1" dirty="0" smtClean="0"/>
              <a:t>*MITM attack - man </a:t>
            </a:r>
            <a:r>
              <a:rPr lang="en-US" sz="2000" b="1" dirty="0"/>
              <a:t>in the middle </a:t>
            </a:r>
            <a:r>
              <a:rPr lang="en-US" sz="2000" b="1" dirty="0" smtClean="0"/>
              <a:t>attack</a:t>
            </a:r>
            <a:endParaRPr lang="en-US" sz="2000" dirty="0"/>
          </a:p>
        </p:txBody>
      </p:sp>
      <p:sp>
        <p:nvSpPr>
          <p:cNvPr id="18" name="Rounded Rectangle 17"/>
          <p:cNvSpPr/>
          <p:nvPr/>
        </p:nvSpPr>
        <p:spPr bwMode="auto">
          <a:xfrm>
            <a:off x="126161" y="4995480"/>
            <a:ext cx="8838327" cy="1385765"/>
          </a:xfrm>
          <a:prstGeom prst="roundRect">
            <a:avLst>
              <a:gd name="adj" fmla="val 17944"/>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3852183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1"/>
          <p:cNvSpPr txBox="1">
            <a:spLocks/>
          </p:cNvSpPr>
          <p:nvPr/>
        </p:nvSpPr>
        <p:spPr bwMode="auto">
          <a:xfrm>
            <a:off x="0" y="44624"/>
            <a:ext cx="9144508" cy="126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a:t>Time based detection. </a:t>
            </a:r>
            <a:r>
              <a:rPr lang="en-US" sz="3600" b="1" dirty="0" smtClean="0"/>
              <a:t>Yesterday.</a:t>
            </a:r>
            <a:endParaRPr lang="ru-RU" sz="3600" b="1"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a:stCxn id="16" idx="3"/>
          </p:cNvCxnSpPr>
          <p:nvPr/>
        </p:nvCxnSpPr>
        <p:spPr bwMode="auto">
          <a:xfrm>
            <a:off x="2735797" y="3320988"/>
            <a:ext cx="2088231" cy="12231"/>
          </a:xfrm>
          <a:prstGeom prst="straightConnector1">
            <a:avLst/>
          </a:prstGeom>
          <a:ln w="47625">
            <a:tailEnd type="triangle" w="lg" len="lg"/>
          </a:ln>
          <a:extLst/>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bwMode="auto">
          <a:xfrm>
            <a:off x="107505" y="2312876"/>
            <a:ext cx="2628292" cy="2016224"/>
          </a:xfrm>
          <a:prstGeom prst="roundRect">
            <a:avLst/>
          </a:prstGeom>
          <a:ln w="57150"/>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smtClean="0"/>
              <a:t>Time </a:t>
            </a:r>
            <a:r>
              <a:rPr lang="en-US" sz="3200" dirty="0"/>
              <a:t>based</a:t>
            </a:r>
          </a:p>
        </p:txBody>
      </p:sp>
      <p:sp>
        <p:nvSpPr>
          <p:cNvPr id="9" name="TextBox 8"/>
          <p:cNvSpPr txBox="1"/>
          <p:nvPr/>
        </p:nvSpPr>
        <p:spPr>
          <a:xfrm>
            <a:off x="4319765" y="1857947"/>
            <a:ext cx="1908419" cy="830997"/>
          </a:xfrm>
          <a:prstGeom prst="rect">
            <a:avLst/>
          </a:prstGeom>
          <a:noFill/>
        </p:spPr>
        <p:txBody>
          <a:bodyPr wrap="square" rtlCol="0">
            <a:spAutoFit/>
          </a:bodyPr>
          <a:lstStyle/>
          <a:p>
            <a:pPr algn="ctr"/>
            <a:r>
              <a:rPr lang="en-US" sz="2400" dirty="0" smtClean="0"/>
              <a:t>HYP detection</a:t>
            </a:r>
            <a:endParaRPr lang="en-US" sz="2400" dirty="0"/>
          </a:p>
        </p:txBody>
      </p:sp>
      <p:pic>
        <p:nvPicPr>
          <p:cNvPr id="10" name="Picture 6" descr="http://icons.iconarchive.com/icons/icons8/ios7/512/Sports-Finish-Flag-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3575" y="2650035"/>
            <a:ext cx="1463040" cy="1463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735796" y="3560819"/>
            <a:ext cx="2501175" cy="1200329"/>
          </a:xfrm>
          <a:prstGeom prst="rect">
            <a:avLst/>
          </a:prstGeom>
          <a:noFill/>
        </p:spPr>
        <p:txBody>
          <a:bodyPr wrap="square" rtlCol="0">
            <a:spAutoFit/>
          </a:bodyPr>
          <a:lstStyle/>
          <a:p>
            <a:pPr algn="ctr"/>
            <a:r>
              <a:rPr lang="en-US" sz="2400" dirty="0" smtClean="0"/>
              <a:t>Using </a:t>
            </a:r>
            <a:br>
              <a:rPr lang="en-US" sz="2400" dirty="0" smtClean="0"/>
            </a:br>
            <a:r>
              <a:rPr lang="en-US" sz="2400" dirty="0" smtClean="0"/>
              <a:t>average values (2007)</a:t>
            </a:r>
            <a:endParaRPr lang="en-US" sz="2400" dirty="0"/>
          </a:p>
        </p:txBody>
      </p:sp>
    </p:spTree>
    <p:extLst>
      <p:ext uri="{BB962C8B-B14F-4D97-AF65-F5344CB8AC3E}">
        <p14:creationId xmlns:p14="http://schemas.microsoft.com/office/powerpoint/2010/main" val="1896120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1"/>
          <p:cNvSpPr txBox="1">
            <a:spLocks/>
          </p:cNvSpPr>
          <p:nvPr/>
        </p:nvSpPr>
        <p:spPr bwMode="auto">
          <a:xfrm>
            <a:off x="0" y="44624"/>
            <a:ext cx="9144508" cy="126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a:t>Time based detection. </a:t>
            </a:r>
            <a:r>
              <a:rPr lang="en-US" sz="3600" b="1" dirty="0" smtClean="0"/>
              <a:t>Today.</a:t>
            </a:r>
            <a:endParaRPr lang="ru-RU" sz="3600" b="1"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a:stCxn id="16" idx="3"/>
          </p:cNvCxnSpPr>
          <p:nvPr/>
        </p:nvCxnSpPr>
        <p:spPr bwMode="auto">
          <a:xfrm>
            <a:off x="2735797" y="3320988"/>
            <a:ext cx="2569298" cy="24463"/>
          </a:xfrm>
          <a:prstGeom prst="straightConnector1">
            <a:avLst/>
          </a:prstGeom>
          <a:ln w="47625">
            <a:tailEnd type="triangle" w="lg" len="lg"/>
          </a:ln>
          <a:ex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96049" y="1796623"/>
            <a:ext cx="1644103" cy="1200329"/>
          </a:xfrm>
          <a:prstGeom prst="rect">
            <a:avLst/>
          </a:prstGeom>
          <a:noFill/>
        </p:spPr>
        <p:txBody>
          <a:bodyPr wrap="none" rtlCol="0">
            <a:spAutoFit/>
          </a:bodyPr>
          <a:lstStyle/>
          <a:p>
            <a:pPr algn="ctr"/>
            <a:r>
              <a:rPr lang="en-US" sz="2400" dirty="0" smtClean="0"/>
              <a:t>Time</a:t>
            </a:r>
            <a:br>
              <a:rPr lang="en-US" sz="2400" dirty="0" smtClean="0"/>
            </a:br>
            <a:r>
              <a:rPr lang="en-US" sz="2400" dirty="0" smtClean="0"/>
              <a:t>cheating</a:t>
            </a:r>
          </a:p>
          <a:p>
            <a:pPr algn="ctr"/>
            <a:r>
              <a:rPr lang="en-US" sz="2400" dirty="0" smtClean="0"/>
              <a:t>(2008)</a:t>
            </a:r>
            <a:endParaRPr lang="en-US" sz="2400" dirty="0"/>
          </a:p>
        </p:txBody>
      </p:sp>
      <p:sp>
        <p:nvSpPr>
          <p:cNvPr id="2077" name="&quot;No&quot; Symbol 2076"/>
          <p:cNvSpPr/>
          <p:nvPr/>
        </p:nvSpPr>
        <p:spPr bwMode="auto">
          <a:xfrm>
            <a:off x="4824028" y="3058817"/>
            <a:ext cx="601179" cy="573267"/>
          </a:xfrm>
          <a:prstGeom prst="noSmoking">
            <a:avLst>
              <a:gd name="adj" fmla="val 19332"/>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6" name="Rounded Rectangle 15"/>
          <p:cNvSpPr/>
          <p:nvPr/>
        </p:nvSpPr>
        <p:spPr bwMode="auto">
          <a:xfrm>
            <a:off x="107505" y="2312876"/>
            <a:ext cx="2628292" cy="2016224"/>
          </a:xfrm>
          <a:prstGeom prst="roundRect">
            <a:avLst/>
          </a:prstGeom>
          <a:ln w="57150"/>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smtClean="0"/>
              <a:t>Time </a:t>
            </a:r>
            <a:r>
              <a:rPr lang="en-US" sz="3200" dirty="0"/>
              <a:t>based</a:t>
            </a:r>
          </a:p>
        </p:txBody>
      </p:sp>
      <p:sp>
        <p:nvSpPr>
          <p:cNvPr id="12" name="Выноска-облако 11"/>
          <p:cNvSpPr/>
          <p:nvPr/>
        </p:nvSpPr>
        <p:spPr bwMode="auto">
          <a:xfrm>
            <a:off x="1259632" y="5034556"/>
            <a:ext cx="7056784" cy="1742816"/>
          </a:xfrm>
          <a:prstGeom prst="cloudCallout">
            <a:avLst>
              <a:gd name="adj1" fmla="val -49946"/>
              <a:gd name="adj2" fmla="val 39761"/>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endParaRPr>
          </a:p>
        </p:txBody>
      </p:sp>
      <p:sp>
        <p:nvSpPr>
          <p:cNvPr id="14" name="Прямоугольник 10"/>
          <p:cNvSpPr/>
          <p:nvPr/>
        </p:nvSpPr>
        <p:spPr>
          <a:xfrm>
            <a:off x="763994" y="5337212"/>
            <a:ext cx="7516418" cy="1126462"/>
          </a:xfrm>
          <a:prstGeom prst="rect">
            <a:avLst/>
          </a:prstGeom>
        </p:spPr>
        <p:txBody>
          <a:bodyPr wrap="square">
            <a:spAutoFit/>
          </a:bodyPr>
          <a:lstStyle/>
          <a:p>
            <a:pPr algn="ctr">
              <a:lnSpc>
                <a:spcPct val="120000"/>
              </a:lnSpc>
            </a:pPr>
            <a:r>
              <a:rPr lang="en-US" sz="2800" b="1" kern="0" dirty="0" smtClean="0">
                <a:solidFill>
                  <a:srgbClr val="000000"/>
                </a:solidFill>
                <a:latin typeface="Arial"/>
              </a:rPr>
              <a:t>#1 How to detect a HYP </a:t>
            </a:r>
          </a:p>
          <a:p>
            <a:pPr algn="ctr">
              <a:lnSpc>
                <a:spcPct val="120000"/>
              </a:lnSpc>
            </a:pPr>
            <a:r>
              <a:rPr lang="en-US" sz="2800" b="1" kern="0" dirty="0" smtClean="0">
                <a:solidFill>
                  <a:srgbClr val="000000"/>
                </a:solidFill>
                <a:latin typeface="Arial"/>
              </a:rPr>
              <a:t>that applies time cheating?</a:t>
            </a:r>
            <a:endParaRPr lang="en-US" sz="2000" dirty="0"/>
          </a:p>
        </p:txBody>
      </p:sp>
      <p:sp>
        <p:nvSpPr>
          <p:cNvPr id="13" name="TextBox 12"/>
          <p:cNvSpPr txBox="1"/>
          <p:nvPr/>
        </p:nvSpPr>
        <p:spPr>
          <a:xfrm>
            <a:off x="2735796" y="3560819"/>
            <a:ext cx="2501175" cy="1200329"/>
          </a:xfrm>
          <a:prstGeom prst="rect">
            <a:avLst/>
          </a:prstGeom>
          <a:noFill/>
        </p:spPr>
        <p:txBody>
          <a:bodyPr wrap="square" rtlCol="0">
            <a:spAutoFit/>
          </a:bodyPr>
          <a:lstStyle/>
          <a:p>
            <a:pPr algn="ctr"/>
            <a:r>
              <a:rPr lang="en-US" sz="2400" dirty="0" smtClean="0"/>
              <a:t>Using </a:t>
            </a:r>
            <a:br>
              <a:rPr lang="en-US" sz="2400" dirty="0" smtClean="0"/>
            </a:br>
            <a:r>
              <a:rPr lang="en-US" sz="2400" dirty="0" smtClean="0"/>
              <a:t>average values (2007)</a:t>
            </a:r>
            <a:endParaRPr lang="en-US" sz="2400" dirty="0"/>
          </a:p>
        </p:txBody>
      </p:sp>
    </p:spTree>
    <p:extLst>
      <p:ext uri="{BB962C8B-B14F-4D97-AF65-F5344CB8AC3E}">
        <p14:creationId xmlns:p14="http://schemas.microsoft.com/office/powerpoint/2010/main" val="2912775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Заголовок 1"/>
          <p:cNvSpPr txBox="1">
            <a:spLocks/>
          </p:cNvSpPr>
          <p:nvPr/>
        </p:nvSpPr>
        <p:spPr bwMode="auto">
          <a:xfrm>
            <a:off x="0" y="44624"/>
            <a:ext cx="9144508" cy="1260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b="1" dirty="0"/>
              <a:t>Time based detection. </a:t>
            </a:r>
            <a:r>
              <a:rPr lang="en-US" sz="3600" b="1" dirty="0" smtClean="0"/>
              <a:t>Today &amp; tomorrow</a:t>
            </a:r>
            <a:endParaRPr lang="ru-RU" sz="3600" b="1"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2"/>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a:stCxn id="16" idx="3"/>
          </p:cNvCxnSpPr>
          <p:nvPr/>
        </p:nvCxnSpPr>
        <p:spPr bwMode="auto">
          <a:xfrm>
            <a:off x="2735797" y="3320988"/>
            <a:ext cx="2569298" cy="24463"/>
          </a:xfrm>
          <a:prstGeom prst="straightConnector1">
            <a:avLst/>
          </a:prstGeom>
          <a:ln w="47625">
            <a:tailEnd type="triangle" w="lg" len="lg"/>
          </a:ln>
          <a:ex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96049" y="1796623"/>
            <a:ext cx="1644103" cy="1200329"/>
          </a:xfrm>
          <a:prstGeom prst="rect">
            <a:avLst/>
          </a:prstGeom>
          <a:noFill/>
        </p:spPr>
        <p:txBody>
          <a:bodyPr wrap="none" rtlCol="0">
            <a:spAutoFit/>
          </a:bodyPr>
          <a:lstStyle/>
          <a:p>
            <a:pPr algn="ctr"/>
            <a:r>
              <a:rPr lang="en-US" sz="2400" dirty="0" smtClean="0"/>
              <a:t>Time</a:t>
            </a:r>
            <a:br>
              <a:rPr lang="en-US" sz="2400" dirty="0" smtClean="0"/>
            </a:br>
            <a:r>
              <a:rPr lang="en-US" sz="2400" dirty="0" smtClean="0"/>
              <a:t>cheating</a:t>
            </a:r>
          </a:p>
          <a:p>
            <a:pPr algn="ctr"/>
            <a:r>
              <a:rPr lang="en-US" sz="2400" dirty="0" smtClean="0"/>
              <a:t>(2008)</a:t>
            </a:r>
            <a:endParaRPr lang="en-US" sz="2400" dirty="0"/>
          </a:p>
        </p:txBody>
      </p:sp>
      <p:sp>
        <p:nvSpPr>
          <p:cNvPr id="23" name="TextBox 22"/>
          <p:cNvSpPr txBox="1"/>
          <p:nvPr/>
        </p:nvSpPr>
        <p:spPr>
          <a:xfrm>
            <a:off x="2735796" y="3560819"/>
            <a:ext cx="2501175" cy="1200329"/>
          </a:xfrm>
          <a:prstGeom prst="rect">
            <a:avLst/>
          </a:prstGeom>
          <a:noFill/>
        </p:spPr>
        <p:txBody>
          <a:bodyPr wrap="square" rtlCol="0">
            <a:spAutoFit/>
          </a:bodyPr>
          <a:lstStyle/>
          <a:p>
            <a:pPr algn="ctr"/>
            <a:r>
              <a:rPr lang="en-US" sz="2400" dirty="0" smtClean="0"/>
              <a:t>Using </a:t>
            </a:r>
            <a:br>
              <a:rPr lang="en-US" sz="2400" dirty="0" smtClean="0"/>
            </a:br>
            <a:r>
              <a:rPr lang="en-US" sz="2400" dirty="0" smtClean="0"/>
              <a:t>average values (2007)</a:t>
            </a:r>
            <a:endParaRPr lang="en-US" sz="2400" dirty="0"/>
          </a:p>
        </p:txBody>
      </p:sp>
      <p:sp>
        <p:nvSpPr>
          <p:cNvPr id="48" name="TextBox 47"/>
          <p:cNvSpPr txBox="1"/>
          <p:nvPr/>
        </p:nvSpPr>
        <p:spPr>
          <a:xfrm>
            <a:off x="5184068" y="3560819"/>
            <a:ext cx="2683401" cy="1200329"/>
          </a:xfrm>
          <a:prstGeom prst="rect">
            <a:avLst/>
          </a:prstGeom>
          <a:noFill/>
        </p:spPr>
        <p:txBody>
          <a:bodyPr wrap="square" rtlCol="0">
            <a:spAutoFit/>
          </a:bodyPr>
          <a:lstStyle/>
          <a:p>
            <a:pPr algn="ctr"/>
            <a:r>
              <a:rPr lang="en-US" sz="2400" dirty="0" smtClean="0"/>
              <a:t>Using</a:t>
            </a:r>
            <a:br>
              <a:rPr lang="en-US" sz="2400" dirty="0" smtClean="0"/>
            </a:br>
            <a:r>
              <a:rPr lang="en-US" sz="2400" dirty="0" smtClean="0"/>
              <a:t>statistics</a:t>
            </a:r>
            <a:br>
              <a:rPr lang="en-US" sz="2400" dirty="0" smtClean="0"/>
            </a:br>
            <a:r>
              <a:rPr lang="en-US" sz="2400" dirty="0" smtClean="0"/>
              <a:t>(CDFSL 2015)</a:t>
            </a:r>
            <a:endParaRPr lang="en-US" sz="2400" dirty="0"/>
          </a:p>
        </p:txBody>
      </p:sp>
      <p:sp>
        <p:nvSpPr>
          <p:cNvPr id="2077" name="&quot;No&quot; Symbol 2076"/>
          <p:cNvSpPr/>
          <p:nvPr/>
        </p:nvSpPr>
        <p:spPr bwMode="auto">
          <a:xfrm>
            <a:off x="4824028" y="3058817"/>
            <a:ext cx="601179" cy="573267"/>
          </a:xfrm>
          <a:prstGeom prst="noSmoking">
            <a:avLst>
              <a:gd name="adj" fmla="val 19332"/>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0" name="Notched Right Arrow 9"/>
          <p:cNvSpPr/>
          <p:nvPr/>
        </p:nvSpPr>
        <p:spPr bwMode="auto">
          <a:xfrm>
            <a:off x="4666220" y="2996952"/>
            <a:ext cx="2980710" cy="684076"/>
          </a:xfrm>
          <a:prstGeom prst="notchedRightArrow">
            <a:avLst/>
          </a:prstGeom>
          <a:solidFill>
            <a:srgbClr val="FFFF00"/>
          </a:solidFill>
          <a:ln w="28575">
            <a:solidFill>
              <a:schemeClr val="tx1">
                <a:lumMod val="95000"/>
                <a:lumOff val="5000"/>
              </a:schemeClr>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77" name="TextBox 76"/>
          <p:cNvSpPr txBox="1"/>
          <p:nvPr/>
        </p:nvSpPr>
        <p:spPr>
          <a:xfrm>
            <a:off x="7200085" y="1857947"/>
            <a:ext cx="1908419" cy="830997"/>
          </a:xfrm>
          <a:prstGeom prst="rect">
            <a:avLst/>
          </a:prstGeom>
          <a:noFill/>
        </p:spPr>
        <p:txBody>
          <a:bodyPr wrap="square" rtlCol="0">
            <a:spAutoFit/>
          </a:bodyPr>
          <a:lstStyle/>
          <a:p>
            <a:pPr algn="ctr"/>
            <a:r>
              <a:rPr lang="en-US" sz="2400" dirty="0" smtClean="0"/>
              <a:t>HYP detection</a:t>
            </a:r>
            <a:endParaRPr lang="en-US" sz="2400" dirty="0"/>
          </a:p>
        </p:txBody>
      </p:sp>
      <p:pic>
        <p:nvPicPr>
          <p:cNvPr id="19" name="Picture 6" descr="http://icons.iconarchive.com/icons/icons8/ios7/512/Sports-Finish-Flag-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3895" y="2650035"/>
            <a:ext cx="1463040" cy="1463041"/>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bwMode="auto">
          <a:xfrm>
            <a:off x="107505" y="2312876"/>
            <a:ext cx="2628292" cy="2016224"/>
          </a:xfrm>
          <a:prstGeom prst="roundRect">
            <a:avLst/>
          </a:prstGeom>
          <a:ln w="57150"/>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3200" dirty="0" smtClean="0"/>
              <a:t>Time </a:t>
            </a:r>
            <a:r>
              <a:rPr lang="en-US" sz="3200" dirty="0"/>
              <a:t>based</a:t>
            </a:r>
          </a:p>
        </p:txBody>
      </p:sp>
      <p:sp>
        <p:nvSpPr>
          <p:cNvPr id="15" name="Выноска-облако 11"/>
          <p:cNvSpPr/>
          <p:nvPr/>
        </p:nvSpPr>
        <p:spPr bwMode="auto">
          <a:xfrm>
            <a:off x="1259632" y="5034556"/>
            <a:ext cx="7056784" cy="1742816"/>
          </a:xfrm>
          <a:prstGeom prst="cloudCallout">
            <a:avLst>
              <a:gd name="adj1" fmla="val -49946"/>
              <a:gd name="adj2" fmla="val 39761"/>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endParaRPr>
          </a:p>
        </p:txBody>
      </p:sp>
      <p:sp>
        <p:nvSpPr>
          <p:cNvPr id="21" name="Прямоугольник 10"/>
          <p:cNvSpPr/>
          <p:nvPr/>
        </p:nvSpPr>
        <p:spPr>
          <a:xfrm>
            <a:off x="763994" y="5337212"/>
            <a:ext cx="7516418" cy="1126462"/>
          </a:xfrm>
          <a:prstGeom prst="rect">
            <a:avLst/>
          </a:prstGeom>
        </p:spPr>
        <p:txBody>
          <a:bodyPr wrap="square">
            <a:spAutoFit/>
          </a:bodyPr>
          <a:lstStyle/>
          <a:p>
            <a:pPr algn="ctr">
              <a:lnSpc>
                <a:spcPct val="120000"/>
              </a:lnSpc>
            </a:pPr>
            <a:r>
              <a:rPr lang="en-US" sz="2800" b="1" kern="0" dirty="0" smtClean="0">
                <a:solidFill>
                  <a:srgbClr val="000000"/>
                </a:solidFill>
                <a:latin typeface="Arial"/>
              </a:rPr>
              <a:t>#1 How to detect a HYP </a:t>
            </a:r>
          </a:p>
          <a:p>
            <a:pPr algn="ctr">
              <a:lnSpc>
                <a:spcPct val="120000"/>
              </a:lnSpc>
            </a:pPr>
            <a:r>
              <a:rPr lang="en-US" sz="2800" b="1" kern="0" dirty="0" smtClean="0">
                <a:solidFill>
                  <a:srgbClr val="000000"/>
                </a:solidFill>
                <a:latin typeface="Arial"/>
              </a:rPr>
              <a:t>that applies time cheating?</a:t>
            </a:r>
            <a:endParaRPr lang="en-US" sz="2000" dirty="0"/>
          </a:p>
        </p:txBody>
      </p:sp>
    </p:spTree>
    <p:extLst>
      <p:ext uri="{BB962C8B-B14F-4D97-AF65-F5344CB8AC3E}">
        <p14:creationId xmlns:p14="http://schemas.microsoft.com/office/powerpoint/2010/main" val="39072833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292" y="5679382"/>
            <a:ext cx="1944216" cy="1164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4572000" y="2024844"/>
            <a:ext cx="3528392" cy="82154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pitchFamily="34" charset="0"/>
                <a:cs typeface="Arial" pitchFamily="34" charset="0"/>
              </a:rPr>
              <a:t>Operating System</a:t>
            </a:r>
          </a:p>
        </p:txBody>
      </p:sp>
      <p:cxnSp>
        <p:nvCxnSpPr>
          <p:cNvPr id="10" name="Straight Connector 9"/>
          <p:cNvCxnSpPr/>
          <p:nvPr/>
        </p:nvCxnSpPr>
        <p:spPr bwMode="auto">
          <a:xfrm flipH="1">
            <a:off x="6327196" y="2882394"/>
            <a:ext cx="9000" cy="3894978"/>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0"/>
          <p:cNvSpPr/>
          <p:nvPr/>
        </p:nvSpPr>
        <p:spPr bwMode="auto">
          <a:xfrm>
            <a:off x="4499992" y="3320988"/>
            <a:ext cx="3708412" cy="1980220"/>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2800" b="1" dirty="0" smtClean="0">
                <a:solidFill>
                  <a:srgbClr val="000000"/>
                </a:solidFill>
                <a:latin typeface="Arial" pitchFamily="34" charset="0"/>
                <a:cs typeface="Arial" pitchFamily="34" charset="0"/>
              </a:rPr>
              <a:t>Unconditionally </a:t>
            </a:r>
            <a:r>
              <a:rPr lang="en-US" sz="2800" b="1" dirty="0">
                <a:solidFill>
                  <a:srgbClr val="000000"/>
                </a:solidFill>
                <a:latin typeface="Arial" pitchFamily="34" charset="0"/>
                <a:cs typeface="Arial" pitchFamily="34" charset="0"/>
              </a:rPr>
              <a:t>Intercepted Instructions</a:t>
            </a:r>
            <a:endParaRPr kumimoji="0" lang="en-US" sz="1800" b="1" i="0" u="none" strike="noStrike" cap="none" normalizeH="0" baseline="0" dirty="0" smtClean="0">
              <a:ln>
                <a:noFill/>
              </a:ln>
              <a:solidFill>
                <a:schemeClr val="tx1"/>
              </a:solidFill>
              <a:effectLst/>
              <a:latin typeface="Arial Black" pitchFamily="34" charset="0"/>
            </a:endParaRPr>
          </a:p>
        </p:txBody>
      </p:sp>
      <p:sp>
        <p:nvSpPr>
          <p:cNvPr id="12" name="Rectangle 11"/>
          <p:cNvSpPr/>
          <p:nvPr/>
        </p:nvSpPr>
        <p:spPr bwMode="auto">
          <a:xfrm>
            <a:off x="5544108" y="5877272"/>
            <a:ext cx="1584176" cy="720080"/>
          </a:xfrm>
          <a:prstGeom prst="rect">
            <a:avLst/>
          </a:prstGeom>
          <a:ln>
            <a:noFill/>
          </a:ln>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smtClean="0">
                <a:solidFill>
                  <a:srgbClr val="000000"/>
                </a:solidFill>
                <a:latin typeface="Arial" pitchFamily="34" charset="0"/>
                <a:cs typeface="Arial" pitchFamily="34" charset="0"/>
              </a:rPr>
              <a:t>event</a:t>
            </a:r>
            <a:endParaRPr kumimoji="0" lang="en-US" sz="1800" b="0" i="0" u="none" strike="noStrike" cap="none" normalizeH="0" baseline="0" dirty="0" smtClean="0">
              <a:ln>
                <a:noFill/>
              </a:ln>
              <a:solidFill>
                <a:schemeClr val="tx1"/>
              </a:solidFill>
              <a:effectLst/>
              <a:latin typeface="Arial Black" pitchFamily="34" charset="0"/>
            </a:endParaRPr>
          </a:p>
        </p:txBody>
      </p:sp>
      <p:sp>
        <p:nvSpPr>
          <p:cNvPr id="14" name="Title 1"/>
          <p:cNvSpPr>
            <a:spLocks noGrp="1"/>
          </p:cNvSpPr>
          <p:nvPr>
            <p:ph type="title"/>
          </p:nvPr>
        </p:nvSpPr>
        <p:spPr>
          <a:xfrm>
            <a:off x="0" y="188640"/>
            <a:ext cx="9144000" cy="1620180"/>
          </a:xfrm>
        </p:spPr>
        <p:txBody>
          <a:bodyPr/>
          <a:lstStyle/>
          <a:p>
            <a:r>
              <a:rPr lang="en-US" sz="3600" b="1" dirty="0"/>
              <a:t>Let's focus on the time-based detection by unconditionally intercepted </a:t>
            </a:r>
            <a:r>
              <a:rPr lang="en-US" sz="3600" b="1" dirty="0" smtClean="0"/>
              <a:t>instructions</a:t>
            </a:r>
            <a:endParaRPr lang="en-US" sz="3600" b="1" dirty="0"/>
          </a:p>
        </p:txBody>
      </p:sp>
      <p:sp>
        <p:nvSpPr>
          <p:cNvPr id="5" name="Right Arrow Callout 4"/>
          <p:cNvSpPr/>
          <p:nvPr/>
        </p:nvSpPr>
        <p:spPr bwMode="auto">
          <a:xfrm>
            <a:off x="503548" y="3197765"/>
            <a:ext cx="4176464" cy="2226666"/>
          </a:xfrm>
          <a:prstGeom prst="rightArrowCallout">
            <a:avLst>
              <a:gd name="adj1" fmla="val 25000"/>
              <a:gd name="adj2" fmla="val 25000"/>
              <a:gd name="adj3" fmla="val 25000"/>
              <a:gd name="adj4" fmla="val 78344"/>
            </a:avLst>
          </a:prstGeom>
          <a:solidFill>
            <a:srgbClr val="92D050">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gn="ctr">
              <a:lnSpc>
                <a:spcPct val="150000"/>
              </a:lnSpc>
            </a:pPr>
            <a:r>
              <a:rPr lang="en-US" sz="2800" dirty="0">
                <a:latin typeface="Arial" pitchFamily="34" charset="0"/>
                <a:cs typeface="Arial" pitchFamily="34" charset="0"/>
              </a:rPr>
              <a:t>Our detection program is execute these instructions</a:t>
            </a:r>
            <a:endParaRPr lang="en-US" sz="2800" u="sng" dirty="0">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15149108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1188132"/>
          </a:xfrm>
        </p:spPr>
        <p:txBody>
          <a:bodyPr/>
          <a:lstStyle/>
          <a:p>
            <a:r>
              <a:rPr lang="en-US" sz="3600" b="1" dirty="0" smtClean="0"/>
              <a:t>Time based detection by </a:t>
            </a:r>
            <a:br>
              <a:rPr lang="en-US" sz="3600" b="1" dirty="0" smtClean="0"/>
            </a:br>
            <a:r>
              <a:rPr lang="en-US" sz="3600" b="1" u="sng" dirty="0" smtClean="0"/>
              <a:t>Unconditionally Intercepted Instructions</a:t>
            </a:r>
            <a:endParaRPr lang="ru-RU" sz="3200" b="1" u="sng" dirty="0"/>
          </a:p>
        </p:txBody>
      </p:sp>
      <p:sp>
        <p:nvSpPr>
          <p:cNvPr id="13" name="Rectangle 12"/>
          <p:cNvSpPr/>
          <p:nvPr/>
        </p:nvSpPr>
        <p:spPr>
          <a:xfrm>
            <a:off x="3168097" y="1448780"/>
            <a:ext cx="5940407" cy="937949"/>
          </a:xfrm>
          <a:prstGeom prst="rect">
            <a:avLst/>
          </a:prstGeom>
        </p:spPr>
        <p:txBody>
          <a:bodyPr wrap="square">
            <a:spAutoFit/>
          </a:bodyPr>
          <a:lstStyle/>
          <a:p>
            <a:pPr>
              <a:lnSpc>
                <a:spcPct val="120000"/>
              </a:lnSpc>
            </a:pPr>
            <a:r>
              <a:rPr lang="en-US" sz="2400" dirty="0" smtClean="0">
                <a:latin typeface="+mn-lt"/>
              </a:rPr>
              <a:t>Their execution is always </a:t>
            </a:r>
            <a:r>
              <a:rPr lang="en-US" sz="2400" u="sng" dirty="0" smtClean="0">
                <a:latin typeface="+mn-lt"/>
              </a:rPr>
              <a:t>trapped</a:t>
            </a:r>
            <a:r>
              <a:rPr lang="en-US" sz="2400" dirty="0">
                <a:latin typeface="+mn-lt"/>
              </a:rPr>
              <a:t> by HYP</a:t>
            </a:r>
            <a:br>
              <a:rPr lang="en-US" sz="2400" dirty="0">
                <a:latin typeface="+mn-lt"/>
              </a:rPr>
            </a:br>
            <a:r>
              <a:rPr lang="en-US" sz="2400" dirty="0">
                <a:latin typeface="+mn-lt"/>
              </a:rPr>
              <a:t> e.g. CPUID </a:t>
            </a:r>
            <a:r>
              <a:rPr lang="en-US" sz="2400" dirty="0" smtClean="0">
                <a:latin typeface="+mn-lt"/>
              </a:rPr>
              <a:t>instruction</a:t>
            </a:r>
            <a:endParaRPr lang="en-US" sz="2400" dirty="0">
              <a:latin typeface="+mn-lt"/>
            </a:endParaRPr>
          </a:p>
        </p:txBody>
      </p:sp>
      <p:sp>
        <p:nvSpPr>
          <p:cNvPr id="15" name="Isosceles Triangle 14"/>
          <p:cNvSpPr/>
          <p:nvPr/>
        </p:nvSpPr>
        <p:spPr bwMode="auto">
          <a:xfrm rot="5400000">
            <a:off x="2384986" y="1727582"/>
            <a:ext cx="914908"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6" name="Isosceles Triangle 15"/>
          <p:cNvSpPr/>
          <p:nvPr/>
        </p:nvSpPr>
        <p:spPr bwMode="auto">
          <a:xfrm rot="5400000">
            <a:off x="1693048" y="3322356"/>
            <a:ext cx="1440160"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8" name="Isosceles Triangle 17"/>
          <p:cNvSpPr/>
          <p:nvPr/>
        </p:nvSpPr>
        <p:spPr bwMode="auto">
          <a:xfrm rot="5400000">
            <a:off x="1419389" y="5491383"/>
            <a:ext cx="1195390"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7" name="Rectangle 6"/>
          <p:cNvSpPr/>
          <p:nvPr/>
        </p:nvSpPr>
        <p:spPr>
          <a:xfrm>
            <a:off x="107504" y="2852936"/>
            <a:ext cx="2052227" cy="1421928"/>
          </a:xfrm>
          <a:prstGeom prst="rect">
            <a:avLst/>
          </a:prstGeom>
        </p:spPr>
        <p:txBody>
          <a:bodyPr wrap="square" anchor="ctr">
            <a:spAutoFit/>
          </a:bodyPr>
          <a:lstStyle/>
          <a:p>
            <a:pPr lvl="0" algn="ctr">
              <a:lnSpc>
                <a:spcPct val="120000"/>
              </a:lnSpc>
              <a:spcBef>
                <a:spcPct val="20000"/>
              </a:spcBef>
              <a:buClr>
                <a:srgbClr val="000099"/>
              </a:buClr>
            </a:pPr>
            <a:r>
              <a:rPr lang="en-US" sz="2400" kern="0" dirty="0" smtClean="0">
                <a:solidFill>
                  <a:srgbClr val="000000"/>
                </a:solidFill>
                <a:latin typeface="Arial"/>
              </a:rPr>
              <a:t>How to detect a HYP using them?</a:t>
            </a:r>
            <a:endParaRPr lang="en-US" sz="2400" kern="0" dirty="0">
              <a:solidFill>
                <a:srgbClr val="000000"/>
              </a:solidFill>
              <a:latin typeface="Arial"/>
            </a:endParaRPr>
          </a:p>
        </p:txBody>
      </p:sp>
      <p:sp>
        <p:nvSpPr>
          <p:cNvPr id="9" name="Rectangle 8"/>
          <p:cNvSpPr/>
          <p:nvPr/>
        </p:nvSpPr>
        <p:spPr>
          <a:xfrm>
            <a:off x="71500" y="5191351"/>
            <a:ext cx="1728192" cy="978729"/>
          </a:xfrm>
          <a:prstGeom prst="rect">
            <a:avLst/>
          </a:prstGeom>
        </p:spPr>
        <p:txBody>
          <a:bodyPr wrap="square">
            <a:spAutoFit/>
          </a:bodyPr>
          <a:lstStyle/>
          <a:p>
            <a:pPr lvl="0" algn="ctr">
              <a:lnSpc>
                <a:spcPct val="120000"/>
              </a:lnSpc>
              <a:spcBef>
                <a:spcPct val="20000"/>
              </a:spcBef>
              <a:buClr>
                <a:srgbClr val="000099"/>
              </a:buClr>
            </a:pPr>
            <a:r>
              <a:rPr lang="en-US" sz="2400" kern="0" dirty="0">
                <a:solidFill>
                  <a:srgbClr val="000000"/>
                </a:solidFill>
                <a:latin typeface="Arial"/>
              </a:rPr>
              <a:t>Average </a:t>
            </a:r>
            <a:br>
              <a:rPr lang="en-US" sz="2400" kern="0" dirty="0">
                <a:solidFill>
                  <a:srgbClr val="000000"/>
                </a:solidFill>
                <a:latin typeface="Arial"/>
              </a:rPr>
            </a:br>
            <a:r>
              <a:rPr lang="en-US" sz="2400" kern="0" dirty="0">
                <a:solidFill>
                  <a:srgbClr val="000000"/>
                </a:solidFill>
                <a:latin typeface="Arial"/>
              </a:rPr>
              <a:t>IET values</a:t>
            </a:r>
          </a:p>
        </p:txBody>
      </p:sp>
      <p:sp>
        <p:nvSpPr>
          <p:cNvPr id="20" name="Rectangle 19"/>
          <p:cNvSpPr/>
          <p:nvPr/>
        </p:nvSpPr>
        <p:spPr>
          <a:xfrm>
            <a:off x="107504" y="1671191"/>
            <a:ext cx="2520471" cy="461665"/>
          </a:xfrm>
          <a:prstGeom prst="rect">
            <a:avLst/>
          </a:prstGeom>
        </p:spPr>
        <p:txBody>
          <a:bodyPr wrap="square">
            <a:spAutoFit/>
          </a:bodyPr>
          <a:lstStyle/>
          <a:p>
            <a:pPr lvl="0" algn="ctr">
              <a:spcBef>
                <a:spcPct val="20000"/>
              </a:spcBef>
              <a:buClr>
                <a:srgbClr val="000099"/>
              </a:buClr>
            </a:pPr>
            <a:r>
              <a:rPr lang="en-US" sz="2400" kern="0" dirty="0">
                <a:solidFill>
                  <a:srgbClr val="000000"/>
                </a:solidFill>
                <a:latin typeface="Arial"/>
              </a:rPr>
              <a:t>What are these</a:t>
            </a:r>
            <a:r>
              <a:rPr lang="en-US" sz="2400" kern="0" dirty="0" smtClean="0">
                <a:solidFill>
                  <a:srgbClr val="000000"/>
                </a:solidFill>
                <a:latin typeface="Arial"/>
              </a:rPr>
              <a:t>?   </a:t>
            </a:r>
            <a:endParaRPr lang="en-US" sz="2400" kern="0" dirty="0">
              <a:solidFill>
                <a:srgbClr val="000000"/>
              </a:solidFill>
              <a:latin typeface="Arial"/>
            </a:endParaRPr>
          </a:p>
        </p:txBody>
      </p:sp>
    </p:spTree>
    <p:extLst>
      <p:ext uri="{BB962C8B-B14F-4D97-AF65-F5344CB8AC3E}">
        <p14:creationId xmlns:p14="http://schemas.microsoft.com/office/powerpoint/2010/main" val="13231033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4206525557"/>
              </p:ext>
            </p:extLst>
          </p:nvPr>
        </p:nvGraphicFramePr>
        <p:xfrm>
          <a:off x="2735797" y="2708920"/>
          <a:ext cx="6336703" cy="1700784"/>
        </p:xfrm>
        <a:graphic>
          <a:graphicData uri="http://schemas.openxmlformats.org/drawingml/2006/table">
            <a:tbl>
              <a:tblPr firstRow="1" bandRow="1">
                <a:tableStyleId>{5940675A-B579-460E-94D1-54222C63F5DA}</a:tableStyleId>
              </a:tblPr>
              <a:tblGrid>
                <a:gridCol w="2808311"/>
                <a:gridCol w="324036"/>
                <a:gridCol w="3204356"/>
              </a:tblGrid>
              <a:tr h="370840">
                <a:tc>
                  <a:txBody>
                    <a:bodyPr/>
                    <a:lstStyle/>
                    <a:p>
                      <a:pPr>
                        <a:lnSpc>
                          <a:spcPct val="130000"/>
                        </a:lnSpc>
                        <a:tabLst>
                          <a:tab pos="355600" algn="l"/>
                          <a:tab pos="808038" algn="l"/>
                        </a:tabLst>
                      </a:pPr>
                      <a:r>
                        <a:rPr lang="ru-RU" sz="2400" baseline="0" dirty="0" smtClean="0"/>
                        <a:t>1. </a:t>
                      </a:r>
                      <a:r>
                        <a:rPr lang="en-US" sz="2400" baseline="0" dirty="0" smtClean="0"/>
                        <a:t>	</a:t>
                      </a:r>
                      <a:r>
                        <a:rPr lang="en-US" sz="2400" dirty="0" smtClean="0"/>
                        <a:t>T1 = </a:t>
                      </a:r>
                      <a:r>
                        <a:rPr lang="en-US" sz="2400" dirty="0" err="1" smtClean="0"/>
                        <a:t>get_time</a:t>
                      </a:r>
                      <a:r>
                        <a:rPr lang="en-US" sz="2400" dirty="0" smtClean="0"/>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3">
                  <a:txBody>
                    <a:bodyPr/>
                    <a:lstStyle/>
                    <a:p>
                      <a:pPr algn="ctr">
                        <a:lnSpc>
                          <a:spcPct val="130000"/>
                        </a:lnSpc>
                      </a:pPr>
                      <a:endParaRPr lang="en-US" sz="24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a:lnSpc>
                          <a:spcPct val="130000"/>
                        </a:lnSpc>
                      </a:pPr>
                      <a:r>
                        <a:rPr lang="en-US" sz="2400" dirty="0" smtClean="0"/>
                        <a:t>Instructions Execution </a:t>
                      </a:r>
                      <a:br>
                        <a:rPr lang="en-US" sz="2400" dirty="0" smtClean="0"/>
                      </a:br>
                      <a:r>
                        <a:rPr lang="en-US" sz="2400" dirty="0" smtClean="0"/>
                        <a:t>Time (IET) = T2 - T1</a:t>
                      </a:r>
                      <a:endParaRPr lang="en-US" sz="24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nSpc>
                          <a:spcPct val="130000"/>
                        </a:lnSpc>
                        <a:tabLst>
                          <a:tab pos="355600" algn="l"/>
                        </a:tabLst>
                      </a:pPr>
                      <a:r>
                        <a:rPr lang="ru-RU" sz="2400" dirty="0" smtClean="0"/>
                        <a:t>2.</a:t>
                      </a:r>
                      <a:r>
                        <a:rPr lang="en-US" sz="2400" dirty="0" smtClean="0"/>
                        <a:t> 	execute CPUIDs</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tr>
              <a:tr h="370840">
                <a:tc>
                  <a:txBody>
                    <a:bodyPr/>
                    <a:lstStyle/>
                    <a:p>
                      <a:pPr>
                        <a:lnSpc>
                          <a:spcPct val="130000"/>
                        </a:lnSpc>
                        <a:tabLst>
                          <a:tab pos="355600" algn="l"/>
                        </a:tabLst>
                      </a:pPr>
                      <a:r>
                        <a:rPr lang="ru-RU" sz="2400" dirty="0" smtClean="0"/>
                        <a:t>3. </a:t>
                      </a:r>
                      <a:r>
                        <a:rPr lang="en-US" sz="2400" dirty="0" smtClean="0"/>
                        <a:t>	T2 = </a:t>
                      </a:r>
                      <a:r>
                        <a:rPr lang="en-US" sz="2400" dirty="0" err="1" smtClean="0"/>
                        <a:t>get_time</a:t>
                      </a:r>
                      <a:r>
                        <a:rPr lang="en-US" sz="2400" dirty="0" smtClean="0"/>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1188132"/>
          </a:xfrm>
        </p:spPr>
        <p:txBody>
          <a:bodyPr/>
          <a:lstStyle/>
          <a:p>
            <a:r>
              <a:rPr lang="en-US" sz="3600" b="1" dirty="0" smtClean="0"/>
              <a:t>Time based detection by </a:t>
            </a:r>
            <a:br>
              <a:rPr lang="en-US" sz="3600" b="1" dirty="0" smtClean="0"/>
            </a:br>
            <a:r>
              <a:rPr lang="en-US" sz="3600" b="1" u="sng" dirty="0" smtClean="0"/>
              <a:t>Unconditionally Intercepted Instructions</a:t>
            </a:r>
            <a:endParaRPr lang="ru-RU" sz="3200" b="1" u="sng" dirty="0"/>
          </a:p>
        </p:txBody>
      </p:sp>
      <p:sp>
        <p:nvSpPr>
          <p:cNvPr id="17" name="Right Brace 16"/>
          <p:cNvSpPr/>
          <p:nvPr/>
        </p:nvSpPr>
        <p:spPr bwMode="auto">
          <a:xfrm>
            <a:off x="5544108" y="2852936"/>
            <a:ext cx="396044" cy="1440160"/>
          </a:xfrm>
          <a:prstGeom prst="rightBrace">
            <a:avLst>
              <a:gd name="adj1" fmla="val 25613"/>
              <a:gd name="adj2" fmla="val 48876"/>
            </a:avLst>
          </a:prstGeom>
          <a:ln w="38100">
            <a:solidFill>
              <a:schemeClr val="accent1">
                <a:lumMod val="50000"/>
              </a:schemeClr>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3" name="Rectangle 12"/>
          <p:cNvSpPr/>
          <p:nvPr/>
        </p:nvSpPr>
        <p:spPr>
          <a:xfrm>
            <a:off x="3168097" y="1448780"/>
            <a:ext cx="5940407" cy="937949"/>
          </a:xfrm>
          <a:prstGeom prst="rect">
            <a:avLst/>
          </a:prstGeom>
        </p:spPr>
        <p:txBody>
          <a:bodyPr wrap="square">
            <a:spAutoFit/>
          </a:bodyPr>
          <a:lstStyle/>
          <a:p>
            <a:pPr>
              <a:lnSpc>
                <a:spcPct val="120000"/>
              </a:lnSpc>
            </a:pPr>
            <a:r>
              <a:rPr lang="en-US" sz="2400" dirty="0" smtClean="0">
                <a:latin typeface="+mn-lt"/>
              </a:rPr>
              <a:t>Their execution is always </a:t>
            </a:r>
            <a:r>
              <a:rPr lang="en-US" sz="2400" u="sng" dirty="0" smtClean="0">
                <a:latin typeface="+mn-lt"/>
              </a:rPr>
              <a:t>trapped</a:t>
            </a:r>
            <a:r>
              <a:rPr lang="en-US" sz="2400" dirty="0">
                <a:latin typeface="+mn-lt"/>
              </a:rPr>
              <a:t> by HYP</a:t>
            </a:r>
            <a:br>
              <a:rPr lang="en-US" sz="2400" dirty="0">
                <a:latin typeface="+mn-lt"/>
              </a:rPr>
            </a:br>
            <a:r>
              <a:rPr lang="en-US" sz="2400" dirty="0">
                <a:latin typeface="+mn-lt"/>
              </a:rPr>
              <a:t> e.g. CPUID </a:t>
            </a:r>
            <a:r>
              <a:rPr lang="en-US" sz="2400" dirty="0" smtClean="0">
                <a:latin typeface="+mn-lt"/>
              </a:rPr>
              <a:t>instruction</a:t>
            </a:r>
            <a:endParaRPr lang="en-US" sz="2400" dirty="0">
              <a:latin typeface="+mn-lt"/>
            </a:endParaRPr>
          </a:p>
        </p:txBody>
      </p:sp>
      <p:sp>
        <p:nvSpPr>
          <p:cNvPr id="7" name="Rectangle 6"/>
          <p:cNvSpPr/>
          <p:nvPr/>
        </p:nvSpPr>
        <p:spPr>
          <a:xfrm>
            <a:off x="107504" y="2852936"/>
            <a:ext cx="2052227" cy="1421928"/>
          </a:xfrm>
          <a:prstGeom prst="rect">
            <a:avLst/>
          </a:prstGeom>
        </p:spPr>
        <p:txBody>
          <a:bodyPr wrap="square" anchor="ctr">
            <a:spAutoFit/>
          </a:bodyPr>
          <a:lstStyle/>
          <a:p>
            <a:pPr lvl="0" algn="ctr">
              <a:lnSpc>
                <a:spcPct val="120000"/>
              </a:lnSpc>
              <a:spcBef>
                <a:spcPct val="20000"/>
              </a:spcBef>
              <a:buClr>
                <a:srgbClr val="000099"/>
              </a:buClr>
            </a:pPr>
            <a:r>
              <a:rPr lang="en-US" sz="2400" kern="0" dirty="0" smtClean="0">
                <a:solidFill>
                  <a:srgbClr val="000000"/>
                </a:solidFill>
                <a:latin typeface="Arial"/>
              </a:rPr>
              <a:t>How to detect a HYP using them?</a:t>
            </a:r>
            <a:endParaRPr lang="en-US" sz="2400" kern="0" dirty="0">
              <a:solidFill>
                <a:srgbClr val="000000"/>
              </a:solidFill>
              <a:latin typeface="Arial"/>
            </a:endParaRPr>
          </a:p>
        </p:txBody>
      </p:sp>
      <p:sp>
        <p:nvSpPr>
          <p:cNvPr id="9" name="Rectangle 8"/>
          <p:cNvSpPr/>
          <p:nvPr/>
        </p:nvSpPr>
        <p:spPr>
          <a:xfrm>
            <a:off x="71500" y="5191351"/>
            <a:ext cx="1728192" cy="978729"/>
          </a:xfrm>
          <a:prstGeom prst="rect">
            <a:avLst/>
          </a:prstGeom>
        </p:spPr>
        <p:txBody>
          <a:bodyPr wrap="square">
            <a:spAutoFit/>
          </a:bodyPr>
          <a:lstStyle/>
          <a:p>
            <a:pPr lvl="0" algn="ctr">
              <a:lnSpc>
                <a:spcPct val="120000"/>
              </a:lnSpc>
              <a:spcBef>
                <a:spcPct val="20000"/>
              </a:spcBef>
              <a:buClr>
                <a:srgbClr val="000099"/>
              </a:buClr>
            </a:pPr>
            <a:r>
              <a:rPr lang="en-US" sz="2400" kern="0" dirty="0">
                <a:solidFill>
                  <a:srgbClr val="000000"/>
                </a:solidFill>
                <a:latin typeface="Arial"/>
              </a:rPr>
              <a:t>Average </a:t>
            </a:r>
            <a:br>
              <a:rPr lang="en-US" sz="2400" kern="0" dirty="0">
                <a:solidFill>
                  <a:srgbClr val="000000"/>
                </a:solidFill>
                <a:latin typeface="Arial"/>
              </a:rPr>
            </a:br>
            <a:r>
              <a:rPr lang="en-US" sz="2400" kern="0" dirty="0">
                <a:solidFill>
                  <a:srgbClr val="000000"/>
                </a:solidFill>
                <a:latin typeface="Arial"/>
              </a:rPr>
              <a:t>IET values</a:t>
            </a:r>
          </a:p>
        </p:txBody>
      </p:sp>
      <p:sp>
        <p:nvSpPr>
          <p:cNvPr id="20" name="Rectangle 19"/>
          <p:cNvSpPr/>
          <p:nvPr/>
        </p:nvSpPr>
        <p:spPr>
          <a:xfrm>
            <a:off x="107504" y="1671191"/>
            <a:ext cx="2520471" cy="461665"/>
          </a:xfrm>
          <a:prstGeom prst="rect">
            <a:avLst/>
          </a:prstGeom>
        </p:spPr>
        <p:txBody>
          <a:bodyPr wrap="square">
            <a:spAutoFit/>
          </a:bodyPr>
          <a:lstStyle/>
          <a:p>
            <a:pPr lvl="0" algn="ctr">
              <a:spcBef>
                <a:spcPct val="20000"/>
              </a:spcBef>
              <a:buClr>
                <a:srgbClr val="000099"/>
              </a:buClr>
            </a:pPr>
            <a:r>
              <a:rPr lang="en-US" sz="2400" kern="0" dirty="0">
                <a:solidFill>
                  <a:srgbClr val="000000"/>
                </a:solidFill>
                <a:latin typeface="Arial"/>
              </a:rPr>
              <a:t>What are these</a:t>
            </a:r>
            <a:r>
              <a:rPr lang="en-US" sz="2400" kern="0" dirty="0" smtClean="0">
                <a:solidFill>
                  <a:srgbClr val="000000"/>
                </a:solidFill>
                <a:latin typeface="Arial"/>
              </a:rPr>
              <a:t>?   </a:t>
            </a:r>
            <a:endParaRPr lang="en-US" sz="2400" kern="0" dirty="0">
              <a:solidFill>
                <a:srgbClr val="000000"/>
              </a:solidFill>
              <a:latin typeface="Arial"/>
            </a:endParaRPr>
          </a:p>
        </p:txBody>
      </p:sp>
      <p:sp>
        <p:nvSpPr>
          <p:cNvPr id="23" name="Isosceles Triangle 22"/>
          <p:cNvSpPr/>
          <p:nvPr/>
        </p:nvSpPr>
        <p:spPr bwMode="auto">
          <a:xfrm rot="5400000">
            <a:off x="2384986" y="1727582"/>
            <a:ext cx="914908"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4" name="Isosceles Triangle 23"/>
          <p:cNvSpPr/>
          <p:nvPr/>
        </p:nvSpPr>
        <p:spPr bwMode="auto">
          <a:xfrm rot="5400000">
            <a:off x="1693048" y="3322356"/>
            <a:ext cx="1440160"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5" name="Isosceles Triangle 24"/>
          <p:cNvSpPr/>
          <p:nvPr/>
        </p:nvSpPr>
        <p:spPr bwMode="auto">
          <a:xfrm rot="5400000">
            <a:off x="1419389" y="5491383"/>
            <a:ext cx="1195390"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32660489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756348362"/>
              </p:ext>
            </p:extLst>
          </p:nvPr>
        </p:nvGraphicFramePr>
        <p:xfrm>
          <a:off x="2735797" y="2708920"/>
          <a:ext cx="6336703" cy="1700784"/>
        </p:xfrm>
        <a:graphic>
          <a:graphicData uri="http://schemas.openxmlformats.org/drawingml/2006/table">
            <a:tbl>
              <a:tblPr firstRow="1" bandRow="1">
                <a:tableStyleId>{5940675A-B579-460E-94D1-54222C63F5DA}</a:tableStyleId>
              </a:tblPr>
              <a:tblGrid>
                <a:gridCol w="2808311"/>
                <a:gridCol w="324036"/>
                <a:gridCol w="3204356"/>
              </a:tblGrid>
              <a:tr h="370840">
                <a:tc>
                  <a:txBody>
                    <a:bodyPr/>
                    <a:lstStyle/>
                    <a:p>
                      <a:pPr>
                        <a:lnSpc>
                          <a:spcPct val="130000"/>
                        </a:lnSpc>
                        <a:tabLst>
                          <a:tab pos="355600" algn="l"/>
                          <a:tab pos="808038" algn="l"/>
                        </a:tabLst>
                      </a:pPr>
                      <a:r>
                        <a:rPr lang="ru-RU" sz="2400" baseline="0" dirty="0" smtClean="0"/>
                        <a:t>1. </a:t>
                      </a:r>
                      <a:r>
                        <a:rPr lang="en-US" sz="2400" baseline="0" dirty="0" smtClean="0"/>
                        <a:t>	</a:t>
                      </a:r>
                      <a:r>
                        <a:rPr lang="en-US" sz="2400" dirty="0" smtClean="0"/>
                        <a:t>T1 = </a:t>
                      </a:r>
                      <a:r>
                        <a:rPr lang="en-US" sz="2400" dirty="0" err="1" smtClean="0"/>
                        <a:t>get_time</a:t>
                      </a:r>
                      <a:r>
                        <a:rPr lang="en-US" sz="2400" dirty="0" smtClean="0"/>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3">
                  <a:txBody>
                    <a:bodyPr/>
                    <a:lstStyle/>
                    <a:p>
                      <a:pPr algn="ctr">
                        <a:lnSpc>
                          <a:spcPct val="130000"/>
                        </a:lnSpc>
                      </a:pPr>
                      <a:endParaRPr lang="en-US" sz="24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a:lnSpc>
                          <a:spcPct val="130000"/>
                        </a:lnSpc>
                      </a:pPr>
                      <a:r>
                        <a:rPr lang="en-US" sz="2400" dirty="0" smtClean="0"/>
                        <a:t>Instructions Execution </a:t>
                      </a:r>
                      <a:br>
                        <a:rPr lang="en-US" sz="2400" dirty="0" smtClean="0"/>
                      </a:br>
                      <a:r>
                        <a:rPr lang="en-US" sz="2400" dirty="0" smtClean="0"/>
                        <a:t>Time (IET) = T2 - T1</a:t>
                      </a:r>
                      <a:endParaRPr lang="en-US" sz="24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nSpc>
                          <a:spcPct val="130000"/>
                        </a:lnSpc>
                        <a:tabLst>
                          <a:tab pos="355600" algn="l"/>
                        </a:tabLst>
                      </a:pPr>
                      <a:r>
                        <a:rPr lang="ru-RU" sz="2400" dirty="0" smtClean="0"/>
                        <a:t>2.</a:t>
                      </a:r>
                      <a:r>
                        <a:rPr lang="en-US" sz="2400" dirty="0" smtClean="0"/>
                        <a:t> 	execute CPUIDs</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tr>
              <a:tr h="370840">
                <a:tc>
                  <a:txBody>
                    <a:bodyPr/>
                    <a:lstStyle/>
                    <a:p>
                      <a:pPr>
                        <a:lnSpc>
                          <a:spcPct val="130000"/>
                        </a:lnSpc>
                        <a:tabLst>
                          <a:tab pos="355600" algn="l"/>
                        </a:tabLst>
                      </a:pPr>
                      <a:r>
                        <a:rPr lang="ru-RU" sz="2400" dirty="0" smtClean="0"/>
                        <a:t>3. </a:t>
                      </a:r>
                      <a:r>
                        <a:rPr lang="en-US" sz="2400" dirty="0" smtClean="0"/>
                        <a:t>	T2 = </a:t>
                      </a:r>
                      <a:r>
                        <a:rPr lang="en-US" sz="2400" dirty="0" err="1" smtClean="0"/>
                        <a:t>get_time</a:t>
                      </a:r>
                      <a:r>
                        <a:rPr lang="en-US" sz="2400" dirty="0" smtClean="0"/>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1188132"/>
          </a:xfrm>
        </p:spPr>
        <p:txBody>
          <a:bodyPr/>
          <a:lstStyle/>
          <a:p>
            <a:r>
              <a:rPr lang="en-US" sz="3600" b="1" dirty="0" smtClean="0"/>
              <a:t>Time based detection by </a:t>
            </a:r>
            <a:br>
              <a:rPr lang="en-US" sz="3600" b="1" dirty="0" smtClean="0"/>
            </a:br>
            <a:r>
              <a:rPr lang="en-US" sz="3600" b="1" u="sng" dirty="0" smtClean="0"/>
              <a:t>Unconditionally Intercepted Instructions</a:t>
            </a:r>
            <a:endParaRPr lang="ru-RU" sz="3200" b="1" u="sng" dirty="0"/>
          </a:p>
        </p:txBody>
      </p:sp>
      <p:sp>
        <p:nvSpPr>
          <p:cNvPr id="17" name="Right Brace 16"/>
          <p:cNvSpPr/>
          <p:nvPr/>
        </p:nvSpPr>
        <p:spPr bwMode="auto">
          <a:xfrm>
            <a:off x="5544108" y="2852936"/>
            <a:ext cx="396044" cy="1440160"/>
          </a:xfrm>
          <a:prstGeom prst="rightBrace">
            <a:avLst>
              <a:gd name="adj1" fmla="val 25613"/>
              <a:gd name="adj2" fmla="val 48876"/>
            </a:avLst>
          </a:prstGeom>
          <a:ln w="38100">
            <a:solidFill>
              <a:schemeClr val="accent1">
                <a:lumMod val="50000"/>
              </a:schemeClr>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3" name="Rectangle 12"/>
          <p:cNvSpPr/>
          <p:nvPr/>
        </p:nvSpPr>
        <p:spPr>
          <a:xfrm>
            <a:off x="3168097" y="1448780"/>
            <a:ext cx="5940407" cy="937949"/>
          </a:xfrm>
          <a:prstGeom prst="rect">
            <a:avLst/>
          </a:prstGeom>
        </p:spPr>
        <p:txBody>
          <a:bodyPr wrap="square">
            <a:spAutoFit/>
          </a:bodyPr>
          <a:lstStyle/>
          <a:p>
            <a:pPr>
              <a:lnSpc>
                <a:spcPct val="120000"/>
              </a:lnSpc>
            </a:pPr>
            <a:r>
              <a:rPr lang="en-US" sz="2400" dirty="0" smtClean="0">
                <a:latin typeface="+mn-lt"/>
              </a:rPr>
              <a:t>Their execution is always </a:t>
            </a:r>
            <a:r>
              <a:rPr lang="en-US" sz="2400" u="sng" dirty="0" smtClean="0">
                <a:latin typeface="+mn-lt"/>
              </a:rPr>
              <a:t>trapped</a:t>
            </a:r>
            <a:r>
              <a:rPr lang="en-US" sz="2400" dirty="0">
                <a:latin typeface="+mn-lt"/>
              </a:rPr>
              <a:t> by HYP</a:t>
            </a:r>
            <a:br>
              <a:rPr lang="en-US" sz="2400" dirty="0">
                <a:latin typeface="+mn-lt"/>
              </a:rPr>
            </a:br>
            <a:r>
              <a:rPr lang="en-US" sz="2400" dirty="0">
                <a:latin typeface="+mn-lt"/>
              </a:rPr>
              <a:t> e.g. CPUID </a:t>
            </a:r>
            <a:r>
              <a:rPr lang="en-US" sz="2400" dirty="0" smtClean="0">
                <a:latin typeface="+mn-lt"/>
              </a:rPr>
              <a:t>instruction</a:t>
            </a:r>
            <a:endParaRPr lang="en-US" sz="2400" dirty="0">
              <a:latin typeface="+mn-lt"/>
            </a:endParaRPr>
          </a:p>
        </p:txBody>
      </p:sp>
      <p:sp>
        <p:nvSpPr>
          <p:cNvPr id="7" name="Rectangle 6"/>
          <p:cNvSpPr/>
          <p:nvPr/>
        </p:nvSpPr>
        <p:spPr>
          <a:xfrm>
            <a:off x="107504" y="2852936"/>
            <a:ext cx="2052227" cy="1421928"/>
          </a:xfrm>
          <a:prstGeom prst="rect">
            <a:avLst/>
          </a:prstGeom>
        </p:spPr>
        <p:txBody>
          <a:bodyPr wrap="square" anchor="ctr">
            <a:spAutoFit/>
          </a:bodyPr>
          <a:lstStyle/>
          <a:p>
            <a:pPr lvl="0" algn="ctr">
              <a:lnSpc>
                <a:spcPct val="120000"/>
              </a:lnSpc>
              <a:spcBef>
                <a:spcPct val="20000"/>
              </a:spcBef>
              <a:buClr>
                <a:srgbClr val="000099"/>
              </a:buClr>
            </a:pPr>
            <a:r>
              <a:rPr lang="en-US" sz="2400" kern="0" dirty="0" smtClean="0">
                <a:solidFill>
                  <a:srgbClr val="000000"/>
                </a:solidFill>
                <a:latin typeface="Arial"/>
              </a:rPr>
              <a:t>How to detect a HYP using them?</a:t>
            </a:r>
            <a:endParaRPr lang="en-US" sz="2400" kern="0" dirty="0">
              <a:solidFill>
                <a:srgbClr val="000000"/>
              </a:solidFill>
              <a:latin typeface="Arial"/>
            </a:endParaRPr>
          </a:p>
        </p:txBody>
      </p:sp>
      <p:sp>
        <p:nvSpPr>
          <p:cNvPr id="9" name="Rectangle 8"/>
          <p:cNvSpPr/>
          <p:nvPr/>
        </p:nvSpPr>
        <p:spPr>
          <a:xfrm>
            <a:off x="71500" y="5191351"/>
            <a:ext cx="1728192" cy="978729"/>
          </a:xfrm>
          <a:prstGeom prst="rect">
            <a:avLst/>
          </a:prstGeom>
        </p:spPr>
        <p:txBody>
          <a:bodyPr wrap="square">
            <a:spAutoFit/>
          </a:bodyPr>
          <a:lstStyle/>
          <a:p>
            <a:pPr lvl="0" algn="ctr">
              <a:lnSpc>
                <a:spcPct val="120000"/>
              </a:lnSpc>
              <a:spcBef>
                <a:spcPct val="20000"/>
              </a:spcBef>
              <a:buClr>
                <a:srgbClr val="000099"/>
              </a:buClr>
            </a:pPr>
            <a:r>
              <a:rPr lang="en-US" sz="2400" kern="0" dirty="0">
                <a:solidFill>
                  <a:srgbClr val="000000"/>
                </a:solidFill>
                <a:latin typeface="Arial"/>
              </a:rPr>
              <a:t>Average </a:t>
            </a:r>
            <a:br>
              <a:rPr lang="en-US" sz="2400" kern="0" dirty="0">
                <a:solidFill>
                  <a:srgbClr val="000000"/>
                </a:solidFill>
                <a:latin typeface="Arial"/>
              </a:rPr>
            </a:br>
            <a:r>
              <a:rPr lang="en-US" sz="2400" kern="0" dirty="0">
                <a:solidFill>
                  <a:srgbClr val="000000"/>
                </a:solidFill>
                <a:latin typeface="Arial"/>
              </a:rPr>
              <a:t>IET values</a:t>
            </a:r>
          </a:p>
        </p:txBody>
      </p:sp>
      <p:sp>
        <p:nvSpPr>
          <p:cNvPr id="20" name="Rectangle 19"/>
          <p:cNvSpPr/>
          <p:nvPr/>
        </p:nvSpPr>
        <p:spPr>
          <a:xfrm>
            <a:off x="107504" y="1671191"/>
            <a:ext cx="2520471" cy="461665"/>
          </a:xfrm>
          <a:prstGeom prst="rect">
            <a:avLst/>
          </a:prstGeom>
        </p:spPr>
        <p:txBody>
          <a:bodyPr wrap="square">
            <a:spAutoFit/>
          </a:bodyPr>
          <a:lstStyle/>
          <a:p>
            <a:pPr lvl="0" algn="ctr">
              <a:spcBef>
                <a:spcPct val="20000"/>
              </a:spcBef>
              <a:buClr>
                <a:srgbClr val="000099"/>
              </a:buClr>
            </a:pPr>
            <a:r>
              <a:rPr lang="en-US" sz="2400" kern="0" dirty="0">
                <a:solidFill>
                  <a:srgbClr val="000000"/>
                </a:solidFill>
                <a:latin typeface="Arial"/>
              </a:rPr>
              <a:t>What are these</a:t>
            </a:r>
            <a:r>
              <a:rPr lang="en-US" sz="2400" kern="0" dirty="0" smtClean="0">
                <a:solidFill>
                  <a:srgbClr val="000000"/>
                </a:solidFill>
                <a:latin typeface="Arial"/>
              </a:rPr>
              <a:t>?   </a:t>
            </a:r>
            <a:endParaRPr lang="en-US" sz="2400" kern="0" dirty="0">
              <a:solidFill>
                <a:srgbClr val="000000"/>
              </a:solidFill>
              <a:latin typeface="Arial"/>
            </a:endParaRPr>
          </a:p>
        </p:txBody>
      </p:sp>
      <p:sp>
        <p:nvSpPr>
          <p:cNvPr id="19" name="Isosceles Triangle 18"/>
          <p:cNvSpPr/>
          <p:nvPr/>
        </p:nvSpPr>
        <p:spPr bwMode="auto">
          <a:xfrm rot="5400000">
            <a:off x="2384986" y="1727582"/>
            <a:ext cx="914908"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1" name="Isosceles Triangle 20"/>
          <p:cNvSpPr/>
          <p:nvPr/>
        </p:nvSpPr>
        <p:spPr bwMode="auto">
          <a:xfrm rot="5400000">
            <a:off x="1693048" y="3322356"/>
            <a:ext cx="1440160"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2" name="Isosceles Triangle 21"/>
          <p:cNvSpPr/>
          <p:nvPr/>
        </p:nvSpPr>
        <p:spPr bwMode="auto">
          <a:xfrm rot="5400000">
            <a:off x="1419389" y="5491383"/>
            <a:ext cx="1195390"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3" name="TextBox 22"/>
          <p:cNvSpPr txBox="1"/>
          <p:nvPr/>
        </p:nvSpPr>
        <p:spPr>
          <a:xfrm>
            <a:off x="107504" y="6453336"/>
            <a:ext cx="6096734" cy="400110"/>
          </a:xfrm>
          <a:prstGeom prst="rect">
            <a:avLst/>
          </a:prstGeom>
          <a:noFill/>
        </p:spPr>
        <p:txBody>
          <a:bodyPr wrap="none" rtlCol="0">
            <a:spAutoFit/>
          </a:bodyPr>
          <a:lstStyle/>
          <a:p>
            <a:r>
              <a:rPr lang="en-US" sz="2000" dirty="0">
                <a:latin typeface="+mn-lt"/>
              </a:rPr>
              <a:t>* </a:t>
            </a:r>
            <a:r>
              <a:rPr lang="en-US" sz="2000" dirty="0" smtClean="0">
                <a:latin typeface="+mn-lt"/>
              </a:rPr>
              <a:t>Lifebook </a:t>
            </a:r>
            <a:r>
              <a:rPr lang="en-US" sz="2000" dirty="0">
                <a:latin typeface="+mn-lt"/>
              </a:rPr>
              <a:t>E752 Core i5, Windows Live CD XP </a:t>
            </a:r>
            <a:r>
              <a:rPr lang="en-US" sz="2000" dirty="0" smtClean="0">
                <a:latin typeface="+mn-lt"/>
              </a:rPr>
              <a:t>DDD</a:t>
            </a:r>
            <a:endParaRPr lang="en-US" sz="2000" dirty="0">
              <a:latin typeface="+mn-lt"/>
            </a:endParaRPr>
          </a:p>
        </p:txBody>
      </p:sp>
      <p:graphicFrame>
        <p:nvGraphicFramePr>
          <p:cNvPr id="16" name="Table 15"/>
          <p:cNvGraphicFramePr>
            <a:graphicFrameLocks noGrp="1"/>
          </p:cNvGraphicFramePr>
          <p:nvPr>
            <p:extLst>
              <p:ext uri="{D42A27DB-BD31-4B8C-83A1-F6EECF244321}">
                <p14:modId xmlns:p14="http://schemas.microsoft.com/office/powerpoint/2010/main" val="2276110170"/>
              </p:ext>
            </p:extLst>
          </p:nvPr>
        </p:nvGraphicFramePr>
        <p:xfrm>
          <a:off x="2339752" y="5049180"/>
          <a:ext cx="4248472" cy="1371600"/>
        </p:xfrm>
        <a:graphic>
          <a:graphicData uri="http://schemas.openxmlformats.org/drawingml/2006/table">
            <a:tbl>
              <a:tblPr firstRow="1">
                <a:tableStyleId>{2D5ABB26-0587-4C30-8999-92F81FD0307C}</a:tableStyleId>
              </a:tblPr>
              <a:tblGrid>
                <a:gridCol w="2088232"/>
                <a:gridCol w="2160240"/>
              </a:tblGrid>
              <a:tr h="453824">
                <a:tc>
                  <a:txBody>
                    <a:bodyPr/>
                    <a:lstStyle/>
                    <a:p>
                      <a:pPr algn="ctr">
                        <a:lnSpc>
                          <a:spcPct val="100000"/>
                        </a:lnSpc>
                      </a:pP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u="none" spc="0" dirty="0" smtClean="0">
                          <a:solidFill>
                            <a:schemeClr val="tx1"/>
                          </a:solidFill>
                          <a:latin typeface="+mn-lt"/>
                          <a:cs typeface="Times New Roman" pitchFamily="18" charset="0"/>
                        </a:rPr>
                        <a:t>Non Stealthy</a:t>
                      </a:r>
                      <a:endParaRPr lang="ru-RU" sz="2400" b="1" u="none" spc="0" dirty="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smtClean="0">
                          <a:latin typeface="+mn-lt"/>
                          <a:cs typeface="Times New Roman" pitchFamily="18" charset="0"/>
                        </a:rPr>
                        <a:t>Without HYP</a:t>
                      </a: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spc="0" dirty="0" smtClean="0">
                          <a:solidFill>
                            <a:schemeClr val="tx1"/>
                          </a:solidFill>
                          <a:latin typeface="+mn-lt"/>
                          <a:cs typeface="Times New Roman" pitchFamily="18" charset="0"/>
                        </a:rPr>
                        <a:t>~2,000</a:t>
                      </a:r>
                      <a:endParaRPr lang="ru-RU" sz="2400" b="1" spc="0" baseline="30000" dirty="0" smtClean="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smtClean="0">
                          <a:latin typeface="+mn-lt"/>
                          <a:cs typeface="Times New Roman" pitchFamily="18" charset="0"/>
                        </a:rPr>
                        <a:t>With HYP</a:t>
                      </a: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smtClean="0">
                          <a:solidFill>
                            <a:schemeClr val="accent1">
                              <a:lumMod val="50000"/>
                            </a:schemeClr>
                          </a:solidFill>
                          <a:latin typeface="+mn-lt"/>
                          <a:cs typeface="Times New Roman" pitchFamily="18" charset="0"/>
                        </a:rPr>
                        <a:t>~</a:t>
                      </a:r>
                      <a:r>
                        <a:rPr lang="ru-RU" sz="2400" b="1" spc="0" dirty="0" smtClean="0">
                          <a:solidFill>
                            <a:schemeClr val="accent1">
                              <a:lumMod val="50000"/>
                            </a:schemeClr>
                          </a:solidFill>
                          <a:latin typeface="+mn-lt"/>
                          <a:cs typeface="Times New Roman" pitchFamily="18" charset="0"/>
                        </a:rPr>
                        <a:t>2</a:t>
                      </a:r>
                      <a:r>
                        <a:rPr lang="en-US" sz="2400" b="1" spc="0" dirty="0" smtClean="0">
                          <a:solidFill>
                            <a:schemeClr val="accent1">
                              <a:lumMod val="50000"/>
                            </a:schemeClr>
                          </a:solidFill>
                          <a:latin typeface="+mn-lt"/>
                          <a:cs typeface="Times New Roman" pitchFamily="18" charset="0"/>
                        </a:rPr>
                        <a:t>0,000</a:t>
                      </a:r>
                      <a:endParaRPr lang="ru-RU" sz="2400" b="1" spc="0" dirty="0">
                        <a:solidFill>
                          <a:schemeClr val="accent1">
                            <a:lumMod val="50000"/>
                          </a:schemeClr>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742076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326056810"/>
              </p:ext>
            </p:extLst>
          </p:nvPr>
        </p:nvGraphicFramePr>
        <p:xfrm>
          <a:off x="2735797" y="2708920"/>
          <a:ext cx="6336703" cy="1700784"/>
        </p:xfrm>
        <a:graphic>
          <a:graphicData uri="http://schemas.openxmlformats.org/drawingml/2006/table">
            <a:tbl>
              <a:tblPr firstRow="1" bandRow="1">
                <a:tableStyleId>{5940675A-B579-460E-94D1-54222C63F5DA}</a:tableStyleId>
              </a:tblPr>
              <a:tblGrid>
                <a:gridCol w="2808311"/>
                <a:gridCol w="324036"/>
                <a:gridCol w="3204356"/>
              </a:tblGrid>
              <a:tr h="370840">
                <a:tc>
                  <a:txBody>
                    <a:bodyPr/>
                    <a:lstStyle/>
                    <a:p>
                      <a:pPr>
                        <a:lnSpc>
                          <a:spcPct val="130000"/>
                        </a:lnSpc>
                        <a:tabLst>
                          <a:tab pos="355600" algn="l"/>
                          <a:tab pos="808038" algn="l"/>
                        </a:tabLst>
                      </a:pPr>
                      <a:r>
                        <a:rPr lang="ru-RU" sz="2400" baseline="0" dirty="0" smtClean="0"/>
                        <a:t>1. </a:t>
                      </a:r>
                      <a:r>
                        <a:rPr lang="en-US" sz="2400" baseline="0" dirty="0" smtClean="0"/>
                        <a:t>	</a:t>
                      </a:r>
                      <a:r>
                        <a:rPr lang="en-US" sz="2400" dirty="0" smtClean="0"/>
                        <a:t>T1 = </a:t>
                      </a:r>
                      <a:r>
                        <a:rPr lang="en-US" sz="2400" dirty="0" err="1" smtClean="0"/>
                        <a:t>get_time</a:t>
                      </a:r>
                      <a:r>
                        <a:rPr lang="en-US" sz="2400" dirty="0" smtClean="0"/>
                        <a: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3">
                  <a:txBody>
                    <a:bodyPr/>
                    <a:lstStyle/>
                    <a:p>
                      <a:pPr algn="ctr">
                        <a:lnSpc>
                          <a:spcPct val="130000"/>
                        </a:lnSpc>
                      </a:pPr>
                      <a:endParaRPr lang="en-US" sz="24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a:lnSpc>
                          <a:spcPct val="130000"/>
                        </a:lnSpc>
                      </a:pPr>
                      <a:r>
                        <a:rPr lang="en-US" sz="2400" dirty="0" smtClean="0"/>
                        <a:t>Instructions Execution </a:t>
                      </a:r>
                      <a:br>
                        <a:rPr lang="en-US" sz="2400" dirty="0" smtClean="0"/>
                      </a:br>
                      <a:r>
                        <a:rPr lang="en-US" sz="2400" dirty="0" smtClean="0"/>
                        <a:t>Time (IET) = T2 - T1</a:t>
                      </a:r>
                      <a:endParaRPr lang="en-US" sz="24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nSpc>
                          <a:spcPct val="130000"/>
                        </a:lnSpc>
                        <a:tabLst>
                          <a:tab pos="355600" algn="l"/>
                        </a:tabLst>
                      </a:pPr>
                      <a:r>
                        <a:rPr lang="ru-RU" sz="2400" dirty="0" smtClean="0"/>
                        <a:t>2.</a:t>
                      </a:r>
                      <a:r>
                        <a:rPr lang="en-US" sz="2400" dirty="0" smtClean="0"/>
                        <a:t> 	execute CPUIDs</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tr>
              <a:tr h="370840">
                <a:tc>
                  <a:txBody>
                    <a:bodyPr/>
                    <a:lstStyle/>
                    <a:p>
                      <a:pPr>
                        <a:lnSpc>
                          <a:spcPct val="130000"/>
                        </a:lnSpc>
                        <a:tabLst>
                          <a:tab pos="355600" algn="l"/>
                        </a:tabLst>
                      </a:pPr>
                      <a:r>
                        <a:rPr lang="ru-RU" sz="2400" dirty="0" smtClean="0"/>
                        <a:t>3. </a:t>
                      </a:r>
                      <a:r>
                        <a:rPr lang="en-US" sz="2400" dirty="0" smtClean="0"/>
                        <a:t>	T2 = </a:t>
                      </a:r>
                      <a:r>
                        <a:rPr lang="en-US" sz="2400" dirty="0" err="1" smtClean="0"/>
                        <a:t>get_time</a:t>
                      </a:r>
                      <a:r>
                        <a:rPr lang="en-US" sz="2400" dirty="0" smtClean="0"/>
                        <a:t>()</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dirty="0"/>
                    </a:p>
                  </a:txBody>
                  <a:tcPr/>
                </a:tc>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1188132"/>
          </a:xfrm>
        </p:spPr>
        <p:txBody>
          <a:bodyPr/>
          <a:lstStyle/>
          <a:p>
            <a:r>
              <a:rPr lang="en-US" sz="3600" b="1" dirty="0" smtClean="0"/>
              <a:t>Time based detection by </a:t>
            </a:r>
            <a:br>
              <a:rPr lang="en-US" sz="3600" b="1" dirty="0" smtClean="0"/>
            </a:br>
            <a:r>
              <a:rPr lang="en-US" sz="3600" b="1" u="sng" dirty="0" smtClean="0"/>
              <a:t>Unconditionally Intercepted Instructions</a:t>
            </a:r>
            <a:endParaRPr lang="ru-RU" sz="3200" b="1" u="sng" dirty="0"/>
          </a:p>
        </p:txBody>
      </p:sp>
      <p:graphicFrame>
        <p:nvGraphicFramePr>
          <p:cNvPr id="6" name="Table 5"/>
          <p:cNvGraphicFramePr>
            <a:graphicFrameLocks noGrp="1"/>
          </p:cNvGraphicFramePr>
          <p:nvPr>
            <p:extLst>
              <p:ext uri="{D42A27DB-BD31-4B8C-83A1-F6EECF244321}">
                <p14:modId xmlns:p14="http://schemas.microsoft.com/office/powerpoint/2010/main" val="767821919"/>
              </p:ext>
            </p:extLst>
          </p:nvPr>
        </p:nvGraphicFramePr>
        <p:xfrm>
          <a:off x="2339752" y="5049180"/>
          <a:ext cx="6336704" cy="1371600"/>
        </p:xfrm>
        <a:graphic>
          <a:graphicData uri="http://schemas.openxmlformats.org/drawingml/2006/table">
            <a:tbl>
              <a:tblPr firstRow="1">
                <a:tableStyleId>{2D5ABB26-0587-4C30-8999-92F81FD0307C}</a:tableStyleId>
              </a:tblPr>
              <a:tblGrid>
                <a:gridCol w="2088232"/>
                <a:gridCol w="2160240"/>
                <a:gridCol w="2088232"/>
              </a:tblGrid>
              <a:tr h="453824">
                <a:tc>
                  <a:txBody>
                    <a:bodyPr/>
                    <a:lstStyle/>
                    <a:p>
                      <a:pPr algn="ctr">
                        <a:lnSpc>
                          <a:spcPct val="100000"/>
                        </a:lnSpc>
                      </a:pP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u="none" spc="0" dirty="0" smtClean="0">
                          <a:solidFill>
                            <a:schemeClr val="tx1"/>
                          </a:solidFill>
                          <a:latin typeface="+mn-lt"/>
                          <a:cs typeface="Times New Roman" pitchFamily="18" charset="0"/>
                        </a:rPr>
                        <a:t>Non Stealthy</a:t>
                      </a:r>
                      <a:endParaRPr lang="ru-RU" sz="2400" b="1" u="none" spc="0" dirty="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u="none" spc="0" dirty="0" smtClean="0">
                          <a:solidFill>
                            <a:schemeClr val="tx1"/>
                          </a:solidFill>
                          <a:latin typeface="+mn-lt"/>
                          <a:cs typeface="Times New Roman" pitchFamily="18" charset="0"/>
                        </a:rPr>
                        <a:t>Stealthy HYP</a:t>
                      </a:r>
                      <a:endParaRPr lang="ru-RU" sz="2400" b="1" u="none" spc="0" dirty="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980"/>
                      </a:srgbClr>
                    </a:solidFill>
                  </a:tcPr>
                </a:tc>
              </a:tr>
              <a:tr h="161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smtClean="0">
                          <a:latin typeface="+mn-lt"/>
                          <a:cs typeface="Times New Roman" pitchFamily="18" charset="0"/>
                        </a:rPr>
                        <a:t>Without HYP</a:t>
                      </a: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2400" b="1" spc="0" dirty="0" smtClean="0">
                          <a:solidFill>
                            <a:schemeClr val="tx1"/>
                          </a:solidFill>
                          <a:latin typeface="+mn-lt"/>
                          <a:cs typeface="Times New Roman" pitchFamily="18" charset="0"/>
                        </a:rPr>
                        <a:t>~2,000</a:t>
                      </a:r>
                      <a:endParaRPr lang="ru-RU" sz="2400" b="1" spc="0" baseline="30000" dirty="0" smtClean="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smtClean="0">
                          <a:solidFill>
                            <a:schemeClr val="tx1"/>
                          </a:solidFill>
                          <a:latin typeface="+mn-lt"/>
                          <a:cs typeface="Times New Roman" pitchFamily="18" charset="0"/>
                        </a:rPr>
                        <a:t>~2,000</a:t>
                      </a:r>
                      <a:endParaRPr lang="ru-RU" sz="2400" b="1" spc="0" baseline="30000" dirty="0" smtClean="0">
                        <a:solidFill>
                          <a:schemeClr val="tx1"/>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980"/>
                      </a:srgbClr>
                    </a:solidFill>
                  </a:tcPr>
                </a:tc>
              </a:tr>
              <a:tr h="161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smtClean="0">
                          <a:latin typeface="+mn-lt"/>
                          <a:cs typeface="Times New Roman" pitchFamily="18" charset="0"/>
                        </a:rPr>
                        <a:t>With HYP</a:t>
                      </a:r>
                      <a:endParaRPr lang="ru-RU" sz="2400" b="1" spc="0" dirty="0">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spc="0" dirty="0" smtClean="0">
                          <a:solidFill>
                            <a:schemeClr val="accent1">
                              <a:lumMod val="50000"/>
                            </a:schemeClr>
                          </a:solidFill>
                          <a:latin typeface="+mn-lt"/>
                          <a:cs typeface="Times New Roman" pitchFamily="18" charset="0"/>
                        </a:rPr>
                        <a:t>~</a:t>
                      </a:r>
                      <a:r>
                        <a:rPr lang="ru-RU" sz="2400" b="1" spc="0" dirty="0" smtClean="0">
                          <a:solidFill>
                            <a:schemeClr val="accent1">
                              <a:lumMod val="50000"/>
                            </a:schemeClr>
                          </a:solidFill>
                          <a:latin typeface="+mn-lt"/>
                          <a:cs typeface="Times New Roman" pitchFamily="18" charset="0"/>
                        </a:rPr>
                        <a:t>2</a:t>
                      </a:r>
                      <a:r>
                        <a:rPr lang="en-US" sz="2400" b="1" spc="0" dirty="0" smtClean="0">
                          <a:solidFill>
                            <a:schemeClr val="accent1">
                              <a:lumMod val="50000"/>
                            </a:schemeClr>
                          </a:solidFill>
                          <a:latin typeface="+mn-lt"/>
                          <a:cs typeface="Times New Roman" pitchFamily="18" charset="0"/>
                        </a:rPr>
                        <a:t>0,000</a:t>
                      </a:r>
                      <a:endParaRPr lang="ru-RU" sz="2400" b="1" spc="0" dirty="0">
                        <a:solidFill>
                          <a:schemeClr val="accent1">
                            <a:lumMod val="50000"/>
                          </a:schemeClr>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chemeClr val="accent1">
                              <a:lumMod val="50000"/>
                            </a:schemeClr>
                          </a:solidFill>
                          <a:effectLst/>
                          <a:uLnTx/>
                          <a:uFillTx/>
                          <a:latin typeface="+mn-lt"/>
                          <a:ea typeface="+mn-ea"/>
                          <a:cs typeface="Times New Roman" pitchFamily="18" charset="0"/>
                        </a:rPr>
                        <a:t>~2,000</a:t>
                      </a:r>
                      <a:endParaRPr lang="ru-RU" sz="2400" b="1" spc="0" baseline="30000" dirty="0">
                        <a:solidFill>
                          <a:schemeClr val="accent1">
                            <a:lumMod val="50000"/>
                          </a:schemeClr>
                        </a:solidFill>
                        <a:latin typeface="+mn-lt"/>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980"/>
                      </a:srgbClr>
                    </a:solidFill>
                  </a:tcPr>
                </a:tc>
              </a:tr>
            </a:tbl>
          </a:graphicData>
        </a:graphic>
      </p:graphicFrame>
      <p:sp>
        <p:nvSpPr>
          <p:cNvPr id="17" name="Right Brace 16"/>
          <p:cNvSpPr/>
          <p:nvPr/>
        </p:nvSpPr>
        <p:spPr bwMode="auto">
          <a:xfrm>
            <a:off x="5544108" y="2852936"/>
            <a:ext cx="396044" cy="1440160"/>
          </a:xfrm>
          <a:prstGeom prst="rightBrace">
            <a:avLst>
              <a:gd name="adj1" fmla="val 25613"/>
              <a:gd name="adj2" fmla="val 48876"/>
            </a:avLst>
          </a:prstGeom>
          <a:ln w="38100">
            <a:solidFill>
              <a:schemeClr val="accent1">
                <a:lumMod val="50000"/>
              </a:schemeClr>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3" name="Rectangle 12"/>
          <p:cNvSpPr/>
          <p:nvPr/>
        </p:nvSpPr>
        <p:spPr>
          <a:xfrm>
            <a:off x="3168097" y="1448780"/>
            <a:ext cx="5940407" cy="937949"/>
          </a:xfrm>
          <a:prstGeom prst="rect">
            <a:avLst/>
          </a:prstGeom>
        </p:spPr>
        <p:txBody>
          <a:bodyPr wrap="square">
            <a:spAutoFit/>
          </a:bodyPr>
          <a:lstStyle/>
          <a:p>
            <a:pPr>
              <a:lnSpc>
                <a:spcPct val="120000"/>
              </a:lnSpc>
            </a:pPr>
            <a:r>
              <a:rPr lang="en-US" sz="2400" dirty="0" smtClean="0">
                <a:latin typeface="+mn-lt"/>
              </a:rPr>
              <a:t>Their execution is always </a:t>
            </a:r>
            <a:r>
              <a:rPr lang="en-US" sz="2400" u="sng" dirty="0" smtClean="0">
                <a:latin typeface="+mn-lt"/>
              </a:rPr>
              <a:t>trapped</a:t>
            </a:r>
            <a:r>
              <a:rPr lang="en-US" sz="2400" dirty="0">
                <a:latin typeface="+mn-lt"/>
              </a:rPr>
              <a:t> by HYP</a:t>
            </a:r>
            <a:br>
              <a:rPr lang="en-US" sz="2400" dirty="0">
                <a:latin typeface="+mn-lt"/>
              </a:rPr>
            </a:br>
            <a:r>
              <a:rPr lang="en-US" sz="2400" dirty="0">
                <a:latin typeface="+mn-lt"/>
              </a:rPr>
              <a:t> e.g. CPUID </a:t>
            </a:r>
            <a:r>
              <a:rPr lang="en-US" sz="2400" dirty="0" smtClean="0">
                <a:latin typeface="+mn-lt"/>
              </a:rPr>
              <a:t>instruction</a:t>
            </a:r>
            <a:endParaRPr lang="en-US" sz="2400" dirty="0">
              <a:latin typeface="+mn-lt"/>
            </a:endParaRPr>
          </a:p>
        </p:txBody>
      </p:sp>
      <p:sp>
        <p:nvSpPr>
          <p:cNvPr id="3" name="TextBox 2"/>
          <p:cNvSpPr txBox="1"/>
          <p:nvPr/>
        </p:nvSpPr>
        <p:spPr>
          <a:xfrm>
            <a:off x="8640452" y="5171708"/>
            <a:ext cx="540060" cy="1569660"/>
          </a:xfrm>
          <a:prstGeom prst="rect">
            <a:avLst/>
          </a:prstGeom>
          <a:noFill/>
        </p:spPr>
        <p:txBody>
          <a:bodyPr wrap="square" rtlCol="0">
            <a:spAutoFit/>
          </a:bodyPr>
          <a:lstStyle/>
          <a:p>
            <a:r>
              <a:rPr lang="en-US" sz="9600" dirty="0" smtClean="0">
                <a:solidFill>
                  <a:srgbClr val="FF0000"/>
                </a:solidFill>
                <a:latin typeface="Antique Olive" pitchFamily="34" charset="0"/>
                <a:cs typeface="Aharoni" pitchFamily="2" charset="-79"/>
              </a:rPr>
              <a:t>!</a:t>
            </a:r>
            <a:endParaRPr lang="en-US" sz="4000" dirty="0">
              <a:solidFill>
                <a:srgbClr val="FF0000"/>
              </a:solidFill>
              <a:latin typeface="Antique Olive" pitchFamily="34" charset="0"/>
              <a:cs typeface="Aharoni" pitchFamily="2" charset="-79"/>
            </a:endParaRPr>
          </a:p>
        </p:txBody>
      </p:sp>
      <p:sp>
        <p:nvSpPr>
          <p:cNvPr id="7" name="Rectangle 6"/>
          <p:cNvSpPr/>
          <p:nvPr/>
        </p:nvSpPr>
        <p:spPr>
          <a:xfrm>
            <a:off x="107504" y="2852936"/>
            <a:ext cx="2052227" cy="1421928"/>
          </a:xfrm>
          <a:prstGeom prst="rect">
            <a:avLst/>
          </a:prstGeom>
        </p:spPr>
        <p:txBody>
          <a:bodyPr wrap="square" anchor="ctr">
            <a:spAutoFit/>
          </a:bodyPr>
          <a:lstStyle/>
          <a:p>
            <a:pPr lvl="0" algn="ctr">
              <a:lnSpc>
                <a:spcPct val="120000"/>
              </a:lnSpc>
              <a:spcBef>
                <a:spcPct val="20000"/>
              </a:spcBef>
              <a:buClr>
                <a:srgbClr val="000099"/>
              </a:buClr>
            </a:pPr>
            <a:r>
              <a:rPr lang="en-US" sz="2400" kern="0" dirty="0" smtClean="0">
                <a:solidFill>
                  <a:srgbClr val="000000"/>
                </a:solidFill>
                <a:latin typeface="Arial"/>
              </a:rPr>
              <a:t>How to detect a HYP using them?</a:t>
            </a:r>
            <a:endParaRPr lang="en-US" sz="2400" kern="0" dirty="0">
              <a:solidFill>
                <a:srgbClr val="000000"/>
              </a:solidFill>
              <a:latin typeface="Arial"/>
            </a:endParaRPr>
          </a:p>
        </p:txBody>
      </p:sp>
      <p:sp>
        <p:nvSpPr>
          <p:cNvPr id="20" name="Rectangle 19"/>
          <p:cNvSpPr/>
          <p:nvPr/>
        </p:nvSpPr>
        <p:spPr>
          <a:xfrm>
            <a:off x="107504" y="1671191"/>
            <a:ext cx="2520471" cy="461665"/>
          </a:xfrm>
          <a:prstGeom prst="rect">
            <a:avLst/>
          </a:prstGeom>
        </p:spPr>
        <p:txBody>
          <a:bodyPr wrap="square">
            <a:spAutoFit/>
          </a:bodyPr>
          <a:lstStyle/>
          <a:p>
            <a:pPr lvl="0" algn="ctr">
              <a:spcBef>
                <a:spcPct val="20000"/>
              </a:spcBef>
              <a:buClr>
                <a:srgbClr val="000099"/>
              </a:buClr>
            </a:pPr>
            <a:r>
              <a:rPr lang="en-US" sz="2400" kern="0" dirty="0">
                <a:solidFill>
                  <a:srgbClr val="000000"/>
                </a:solidFill>
                <a:latin typeface="Arial"/>
              </a:rPr>
              <a:t>What are these</a:t>
            </a:r>
            <a:r>
              <a:rPr lang="en-US" sz="2400" kern="0" dirty="0" smtClean="0">
                <a:solidFill>
                  <a:srgbClr val="000000"/>
                </a:solidFill>
                <a:latin typeface="Arial"/>
              </a:rPr>
              <a:t>?   </a:t>
            </a:r>
            <a:endParaRPr lang="en-US" sz="2400" kern="0" dirty="0">
              <a:solidFill>
                <a:srgbClr val="000000"/>
              </a:solidFill>
              <a:latin typeface="Arial"/>
            </a:endParaRPr>
          </a:p>
        </p:txBody>
      </p:sp>
      <p:sp>
        <p:nvSpPr>
          <p:cNvPr id="19" name="Isosceles Triangle 18"/>
          <p:cNvSpPr/>
          <p:nvPr/>
        </p:nvSpPr>
        <p:spPr bwMode="auto">
          <a:xfrm rot="5400000">
            <a:off x="2384986" y="1727582"/>
            <a:ext cx="914908"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1" name="Isosceles Triangle 20"/>
          <p:cNvSpPr/>
          <p:nvPr/>
        </p:nvSpPr>
        <p:spPr bwMode="auto">
          <a:xfrm rot="5400000">
            <a:off x="1693048" y="3322356"/>
            <a:ext cx="1440160"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3" name="TextBox 22"/>
          <p:cNvSpPr txBox="1"/>
          <p:nvPr/>
        </p:nvSpPr>
        <p:spPr>
          <a:xfrm>
            <a:off x="107504" y="6453336"/>
            <a:ext cx="6096734" cy="400110"/>
          </a:xfrm>
          <a:prstGeom prst="rect">
            <a:avLst/>
          </a:prstGeom>
          <a:noFill/>
        </p:spPr>
        <p:txBody>
          <a:bodyPr wrap="none" rtlCol="0">
            <a:spAutoFit/>
          </a:bodyPr>
          <a:lstStyle/>
          <a:p>
            <a:r>
              <a:rPr lang="en-US" sz="2000" dirty="0">
                <a:latin typeface="+mn-lt"/>
              </a:rPr>
              <a:t>* </a:t>
            </a:r>
            <a:r>
              <a:rPr lang="en-US" sz="2000" dirty="0" smtClean="0">
                <a:latin typeface="+mn-lt"/>
              </a:rPr>
              <a:t>Lifebook </a:t>
            </a:r>
            <a:r>
              <a:rPr lang="en-US" sz="2000" dirty="0">
                <a:latin typeface="+mn-lt"/>
              </a:rPr>
              <a:t>E752 Core i5, Windows Live CD XP </a:t>
            </a:r>
            <a:r>
              <a:rPr lang="en-US" sz="2000" dirty="0" smtClean="0">
                <a:latin typeface="+mn-lt"/>
              </a:rPr>
              <a:t>DDD</a:t>
            </a:r>
            <a:endParaRPr lang="en-US" sz="2000" dirty="0">
              <a:latin typeface="+mn-lt"/>
            </a:endParaRPr>
          </a:p>
        </p:txBody>
      </p:sp>
      <p:sp>
        <p:nvSpPr>
          <p:cNvPr id="16" name="Rounded Rectangle 15"/>
          <p:cNvSpPr/>
          <p:nvPr/>
        </p:nvSpPr>
        <p:spPr bwMode="auto">
          <a:xfrm>
            <a:off x="6588224" y="5013176"/>
            <a:ext cx="2124236" cy="1440160"/>
          </a:xfrm>
          <a:prstGeom prst="roundRect">
            <a:avLst>
              <a:gd name="adj" fmla="val 5857"/>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8" name="Rectangle 17"/>
          <p:cNvSpPr/>
          <p:nvPr/>
        </p:nvSpPr>
        <p:spPr>
          <a:xfrm>
            <a:off x="71500" y="5191351"/>
            <a:ext cx="1728192" cy="978729"/>
          </a:xfrm>
          <a:prstGeom prst="rect">
            <a:avLst/>
          </a:prstGeom>
        </p:spPr>
        <p:txBody>
          <a:bodyPr wrap="square">
            <a:spAutoFit/>
          </a:bodyPr>
          <a:lstStyle/>
          <a:p>
            <a:pPr lvl="0" algn="ctr">
              <a:lnSpc>
                <a:spcPct val="120000"/>
              </a:lnSpc>
              <a:spcBef>
                <a:spcPct val="20000"/>
              </a:spcBef>
              <a:buClr>
                <a:srgbClr val="000099"/>
              </a:buClr>
            </a:pPr>
            <a:r>
              <a:rPr lang="en-US" sz="2400" kern="0" dirty="0">
                <a:solidFill>
                  <a:srgbClr val="000000"/>
                </a:solidFill>
                <a:latin typeface="Arial"/>
              </a:rPr>
              <a:t>Average </a:t>
            </a:r>
            <a:br>
              <a:rPr lang="en-US" sz="2400" kern="0" dirty="0">
                <a:solidFill>
                  <a:srgbClr val="000000"/>
                </a:solidFill>
                <a:latin typeface="Arial"/>
              </a:rPr>
            </a:br>
            <a:r>
              <a:rPr lang="en-US" sz="2400" kern="0" dirty="0">
                <a:solidFill>
                  <a:srgbClr val="000000"/>
                </a:solidFill>
                <a:latin typeface="Arial"/>
              </a:rPr>
              <a:t>IET values</a:t>
            </a:r>
          </a:p>
        </p:txBody>
      </p:sp>
      <p:sp>
        <p:nvSpPr>
          <p:cNvPr id="24" name="Isosceles Triangle 23"/>
          <p:cNvSpPr/>
          <p:nvPr/>
        </p:nvSpPr>
        <p:spPr bwMode="auto">
          <a:xfrm rot="5400000">
            <a:off x="1419389" y="5491383"/>
            <a:ext cx="1195390" cy="35730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2953786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How do we want to detect a HYP</a:t>
            </a:r>
            <a:r>
              <a:rPr lang="en-US" sz="3600" b="1" dirty="0" smtClean="0"/>
              <a:t>?</a:t>
            </a:r>
            <a:endParaRPr lang="en-US" sz="3600" dirty="0"/>
          </a:p>
        </p:txBody>
      </p:sp>
      <p:sp>
        <p:nvSpPr>
          <p:cNvPr id="4" name="Выноска-облако 11"/>
          <p:cNvSpPr/>
          <p:nvPr/>
        </p:nvSpPr>
        <p:spPr bwMode="auto">
          <a:xfrm flipH="1">
            <a:off x="863588" y="1592796"/>
            <a:ext cx="7452828" cy="3636404"/>
          </a:xfrm>
          <a:prstGeom prst="cloudCallout">
            <a:avLst>
              <a:gd name="adj1" fmla="val 53207"/>
              <a:gd name="adj2" fmla="val -51984"/>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smtClean="0">
                <a:latin typeface="Arial" pitchFamily="34" charset="0"/>
                <a:cs typeface="Arial" pitchFamily="34" charset="0"/>
              </a:rPr>
              <a:t>What </a:t>
            </a:r>
            <a:r>
              <a:rPr lang="en-US" sz="3200" b="1" dirty="0">
                <a:latin typeface="Arial" pitchFamily="34" charset="0"/>
                <a:cs typeface="Arial" pitchFamily="34" charset="0"/>
              </a:rPr>
              <a:t>steps can be used to detect a </a:t>
            </a:r>
            <a:r>
              <a:rPr lang="en-US" sz="3200" b="1" dirty="0" smtClean="0">
                <a:latin typeface="Arial" pitchFamily="34" charset="0"/>
                <a:cs typeface="Arial" pitchFamily="34" charset="0"/>
              </a:rPr>
              <a:t>stealthy hypervisor</a:t>
            </a:r>
            <a:r>
              <a:rPr lang="en-US" sz="3200" b="1" dirty="0">
                <a:latin typeface="Arial" pitchFamily="34" charset="0"/>
                <a:cs typeface="Arial" pitchFamily="34" charset="0"/>
              </a:rPr>
              <a:t>?</a:t>
            </a:r>
            <a:endParaRPr lang="ru-RU" sz="2800" b="1" dirty="0">
              <a:latin typeface="Arial" pitchFamily="34" charset="0"/>
              <a:cs typeface="Arial" pitchFamily="34" charset="0"/>
            </a:endParaRPr>
          </a:p>
        </p:txBody>
      </p:sp>
    </p:spTree>
    <p:extLst>
      <p:ext uri="{BB962C8B-B14F-4D97-AF65-F5344CB8AC3E}">
        <p14:creationId xmlns:p14="http://schemas.microsoft.com/office/powerpoint/2010/main" val="1273587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korabley.net/_nw/17/57411941.jpg"/>
          <p:cNvPicPr>
            <a:picLocks noChangeAspect="1" noChangeArrowheads="1"/>
          </p:cNvPicPr>
          <p:nvPr/>
        </p:nvPicPr>
        <p:blipFill rotWithShape="1">
          <a:blip r:embed="rId3">
            <a:extLst>
              <a:ext uri="{28A0092B-C50C-407E-A947-70E740481C1C}">
                <a14:useLocalDpi xmlns:a14="http://schemas.microsoft.com/office/drawing/2010/main" val="0"/>
              </a:ext>
            </a:extLst>
          </a:blip>
          <a:srcRect l="49" r="20519" b="5001"/>
          <a:stretch/>
        </p:blipFill>
        <p:spPr bwMode="auto">
          <a:xfrm flipH="1">
            <a:off x="-508" y="10034"/>
            <a:ext cx="9145016" cy="68393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4290"/>
            <a:ext cx="9144000" cy="684172"/>
          </a:xfrm>
        </p:spPr>
        <p:txBody>
          <a:bodyPr/>
          <a:lstStyle/>
          <a:p>
            <a:r>
              <a:rPr lang="en-US" sz="3600" b="1" dirty="0"/>
              <a:t>Any PC can be compared with a big ship</a:t>
            </a:r>
          </a:p>
        </p:txBody>
      </p:sp>
      <p:sp>
        <p:nvSpPr>
          <p:cNvPr id="6" name="Right Brace 5"/>
          <p:cNvSpPr/>
          <p:nvPr/>
        </p:nvSpPr>
        <p:spPr bwMode="auto">
          <a:xfrm rot="10800000" flipH="1">
            <a:off x="5256070" y="4742286"/>
            <a:ext cx="360046" cy="1008113"/>
          </a:xfrm>
          <a:prstGeom prst="rightBrace">
            <a:avLst>
              <a:gd name="adj1" fmla="val 42373"/>
              <a:gd name="adj2" fmla="val 49760"/>
            </a:avLst>
          </a:prstGeom>
          <a:noFill/>
          <a:ln w="57150">
            <a:solidFill>
              <a:srgbClr val="00CC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7" name="Right Brace 6"/>
          <p:cNvSpPr/>
          <p:nvPr/>
        </p:nvSpPr>
        <p:spPr bwMode="auto">
          <a:xfrm rot="10800000" flipH="1">
            <a:off x="5256070" y="4136182"/>
            <a:ext cx="360046" cy="517140"/>
          </a:xfrm>
          <a:prstGeom prst="rightBrace">
            <a:avLst>
              <a:gd name="adj1" fmla="val 42373"/>
              <a:gd name="adj2" fmla="val 49760"/>
            </a:avLst>
          </a:prstGeom>
          <a:noFill/>
          <a:ln w="57150">
            <a:solidFill>
              <a:srgbClr val="00CC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8" name="Right Brace 7"/>
          <p:cNvSpPr/>
          <p:nvPr/>
        </p:nvSpPr>
        <p:spPr bwMode="auto">
          <a:xfrm rot="10800000" flipH="1">
            <a:off x="5256070" y="550094"/>
            <a:ext cx="360046" cy="2124236"/>
          </a:xfrm>
          <a:prstGeom prst="rightBrace">
            <a:avLst>
              <a:gd name="adj1" fmla="val 42373"/>
              <a:gd name="adj2" fmla="val 49760"/>
            </a:avLst>
          </a:prstGeom>
          <a:noFill/>
          <a:ln w="57150">
            <a:solidFill>
              <a:srgbClr val="00CC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9" name="Right Brace 8"/>
          <p:cNvSpPr/>
          <p:nvPr/>
        </p:nvSpPr>
        <p:spPr bwMode="auto">
          <a:xfrm rot="10800000" flipH="1">
            <a:off x="5256070" y="2750634"/>
            <a:ext cx="360046" cy="584025"/>
          </a:xfrm>
          <a:prstGeom prst="rightBrace">
            <a:avLst>
              <a:gd name="adj1" fmla="val 40131"/>
              <a:gd name="adj2" fmla="val 49760"/>
            </a:avLst>
          </a:prstGeom>
          <a:noFill/>
          <a:ln w="57150">
            <a:solidFill>
              <a:srgbClr val="00CC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0" name="Right Brace 9"/>
          <p:cNvSpPr/>
          <p:nvPr/>
        </p:nvSpPr>
        <p:spPr bwMode="auto">
          <a:xfrm rot="10800000" flipH="1">
            <a:off x="5256070" y="3423624"/>
            <a:ext cx="360046" cy="623593"/>
          </a:xfrm>
          <a:prstGeom prst="rightBrace">
            <a:avLst>
              <a:gd name="adj1" fmla="val 42373"/>
              <a:gd name="adj2" fmla="val 49760"/>
            </a:avLst>
          </a:prstGeom>
          <a:noFill/>
          <a:ln w="57150">
            <a:solidFill>
              <a:srgbClr val="00CC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3" name="Rectangle 2"/>
          <p:cNvSpPr/>
          <p:nvPr/>
        </p:nvSpPr>
        <p:spPr>
          <a:xfrm>
            <a:off x="5580112" y="1291950"/>
            <a:ext cx="3780414" cy="446276"/>
          </a:xfrm>
          <a:prstGeom prst="rect">
            <a:avLst/>
          </a:prstGeom>
        </p:spPr>
        <p:txBody>
          <a:bodyPr wrap="square">
            <a:spAutoFit/>
          </a:bodyPr>
          <a:lstStyle/>
          <a:p>
            <a:r>
              <a:rPr lang="en-US" sz="2300" dirty="0"/>
              <a:t>User &amp; kernel </a:t>
            </a:r>
            <a:r>
              <a:rPr lang="en-US" sz="2300" dirty="0" smtClean="0"/>
              <a:t>modes</a:t>
            </a:r>
            <a:endParaRPr lang="en-US" sz="2300" dirty="0"/>
          </a:p>
        </p:txBody>
      </p:sp>
      <p:sp>
        <p:nvSpPr>
          <p:cNvPr id="5" name="Rectangle 4"/>
          <p:cNvSpPr/>
          <p:nvPr/>
        </p:nvSpPr>
        <p:spPr>
          <a:xfrm>
            <a:off x="7131654" y="2811814"/>
            <a:ext cx="2012346" cy="461665"/>
          </a:xfrm>
          <a:prstGeom prst="rect">
            <a:avLst/>
          </a:prstGeom>
        </p:spPr>
        <p:txBody>
          <a:bodyPr wrap="none">
            <a:spAutoFit/>
          </a:bodyPr>
          <a:lstStyle/>
          <a:p>
            <a:r>
              <a:rPr lang="en-US" sz="2400" dirty="0">
                <a:solidFill>
                  <a:srgbClr val="000000"/>
                </a:solidFill>
              </a:rPr>
              <a:t>Hypervisor</a:t>
            </a:r>
            <a:endParaRPr lang="en-US" dirty="0"/>
          </a:p>
        </p:txBody>
      </p:sp>
      <p:sp>
        <p:nvSpPr>
          <p:cNvPr id="13" name="Rectangle 12"/>
          <p:cNvSpPr/>
          <p:nvPr/>
        </p:nvSpPr>
        <p:spPr>
          <a:xfrm>
            <a:off x="7776356" y="3504588"/>
            <a:ext cx="1061864" cy="461665"/>
          </a:xfrm>
          <a:prstGeom prst="rect">
            <a:avLst/>
          </a:prstGeom>
        </p:spPr>
        <p:txBody>
          <a:bodyPr wrap="square">
            <a:spAutoFit/>
          </a:bodyPr>
          <a:lstStyle/>
          <a:p>
            <a:r>
              <a:rPr lang="en-US" sz="2400" dirty="0" smtClean="0">
                <a:solidFill>
                  <a:srgbClr val="000000"/>
                </a:solidFill>
              </a:rPr>
              <a:t>SMM</a:t>
            </a:r>
            <a:endParaRPr lang="en-US" dirty="0"/>
          </a:p>
        </p:txBody>
      </p:sp>
      <p:sp>
        <p:nvSpPr>
          <p:cNvPr id="16" name="Rectangle 15"/>
          <p:cNvSpPr/>
          <p:nvPr/>
        </p:nvSpPr>
        <p:spPr>
          <a:xfrm>
            <a:off x="7839050" y="4165290"/>
            <a:ext cx="936475" cy="461665"/>
          </a:xfrm>
          <a:prstGeom prst="rect">
            <a:avLst/>
          </a:prstGeom>
        </p:spPr>
        <p:txBody>
          <a:bodyPr wrap="none">
            <a:spAutoFit/>
          </a:bodyPr>
          <a:lstStyle/>
          <a:p>
            <a:r>
              <a:rPr lang="en-US" sz="2400" dirty="0" smtClean="0">
                <a:solidFill>
                  <a:srgbClr val="000000"/>
                </a:solidFill>
              </a:rPr>
              <a:t>AMT</a:t>
            </a:r>
            <a:endParaRPr lang="en-US" dirty="0"/>
          </a:p>
        </p:txBody>
      </p:sp>
      <p:sp>
        <p:nvSpPr>
          <p:cNvPr id="17" name="Rectangle 16"/>
          <p:cNvSpPr/>
          <p:nvPr/>
        </p:nvSpPr>
        <p:spPr>
          <a:xfrm>
            <a:off x="6479418" y="5015510"/>
            <a:ext cx="2873128" cy="461665"/>
          </a:xfrm>
          <a:prstGeom prst="rect">
            <a:avLst/>
          </a:prstGeom>
        </p:spPr>
        <p:txBody>
          <a:bodyPr wrap="square">
            <a:spAutoFit/>
          </a:bodyPr>
          <a:lstStyle/>
          <a:p>
            <a:r>
              <a:rPr lang="en-US" sz="2400" dirty="0" smtClean="0">
                <a:solidFill>
                  <a:srgbClr val="000000"/>
                </a:solidFill>
              </a:rPr>
              <a:t>Firmware level</a:t>
            </a:r>
            <a:endParaRPr lang="en-US" dirty="0"/>
          </a:p>
        </p:txBody>
      </p:sp>
      <p:cxnSp>
        <p:nvCxnSpPr>
          <p:cNvPr id="18" name="Straight Connector 17"/>
          <p:cNvCxnSpPr/>
          <p:nvPr/>
        </p:nvCxnSpPr>
        <p:spPr bwMode="auto">
          <a:xfrm>
            <a:off x="5592286" y="5250127"/>
            <a:ext cx="959934" cy="7630"/>
          </a:xfrm>
          <a:prstGeom prst="line">
            <a:avLst/>
          </a:prstGeom>
          <a:noFill/>
          <a:ln w="28575"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5620895" y="4390136"/>
            <a:ext cx="2263473" cy="9232"/>
          </a:xfrm>
          <a:prstGeom prst="line">
            <a:avLst/>
          </a:prstGeom>
          <a:noFill/>
          <a:ln w="28575"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a:off x="5512099" y="3738686"/>
            <a:ext cx="2263473" cy="9232"/>
          </a:xfrm>
          <a:prstGeom prst="line">
            <a:avLst/>
          </a:prstGeom>
          <a:noFill/>
          <a:ln w="28575"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5580112" y="3049167"/>
            <a:ext cx="1545983" cy="9232"/>
          </a:xfrm>
          <a:prstGeom prst="line">
            <a:avLst/>
          </a:prstGeom>
          <a:noFill/>
          <a:ln w="28575"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19"/>
          <p:cNvSpPr/>
          <p:nvPr/>
        </p:nvSpPr>
        <p:spPr>
          <a:xfrm>
            <a:off x="1944913" y="6444044"/>
            <a:ext cx="7173439" cy="369332"/>
          </a:xfrm>
          <a:prstGeom prst="rect">
            <a:avLst/>
          </a:prstGeom>
        </p:spPr>
        <p:txBody>
          <a:bodyPr wrap="none">
            <a:spAutoFit/>
          </a:bodyPr>
          <a:lstStyle/>
          <a:p>
            <a:r>
              <a:rPr lang="en-US" dirty="0" smtClean="0"/>
              <a:t>*</a:t>
            </a:r>
            <a:r>
              <a:rPr lang="en-US" dirty="0"/>
              <a:t>The </a:t>
            </a:r>
            <a:r>
              <a:rPr lang="en-US" b="1" dirty="0" smtClean="0"/>
              <a:t>Russian </a:t>
            </a:r>
            <a:r>
              <a:rPr lang="en-US" b="1" dirty="0"/>
              <a:t>Nuclear </a:t>
            </a:r>
            <a:r>
              <a:rPr lang="en-US" b="1" dirty="0" smtClean="0"/>
              <a:t>Icebreaker </a:t>
            </a:r>
            <a:r>
              <a:rPr lang="en-US" b="1" dirty="0"/>
              <a:t>"</a:t>
            </a:r>
            <a:r>
              <a:rPr lang="en-US" b="1" dirty="0" err="1" smtClean="0"/>
              <a:t>Yamal</a:t>
            </a:r>
            <a:r>
              <a:rPr lang="en-US" dirty="0" smtClean="0"/>
              <a:t>“ in the Arctic</a:t>
            </a:r>
            <a:endParaRPr lang="en-US" dirty="0"/>
          </a:p>
        </p:txBody>
      </p:sp>
    </p:spTree>
    <p:extLst>
      <p:ext uri="{BB962C8B-B14F-4D97-AF65-F5344CB8AC3E}">
        <p14:creationId xmlns:p14="http://schemas.microsoft.com/office/powerpoint/2010/main" val="202240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Table 9"/>
          <p:cNvGraphicFramePr>
            <a:graphicFrameLocks noGrp="1"/>
          </p:cNvGraphicFramePr>
          <p:nvPr>
            <p:extLst>
              <p:ext uri="{D42A27DB-BD31-4B8C-83A1-F6EECF244321}">
                <p14:modId xmlns:p14="http://schemas.microsoft.com/office/powerpoint/2010/main" val="1547518008"/>
              </p:ext>
            </p:extLst>
          </p:nvPr>
        </p:nvGraphicFramePr>
        <p:xfrm>
          <a:off x="107504" y="692695"/>
          <a:ext cx="8928992" cy="5568549"/>
        </p:xfrm>
        <a:graphic>
          <a:graphicData uri="http://schemas.openxmlformats.org/drawingml/2006/table">
            <a:tbl>
              <a:tblPr firstRow="1" bandRow="1">
                <a:tableStyleId>{5940675A-B579-460E-94D1-54222C63F5DA}</a:tableStyleId>
              </a:tblPr>
              <a:tblGrid>
                <a:gridCol w="612068"/>
                <a:gridCol w="8316924"/>
              </a:tblGrid>
              <a:tr h="3286357">
                <a:tc>
                  <a:txBody>
                    <a:bodyPr/>
                    <a:lstStyle/>
                    <a:p>
                      <a:pPr algn="ctr"/>
                      <a:r>
                        <a:rPr lang="en-US" sz="2400" dirty="0" smtClean="0"/>
                        <a:t>Preliminary stage</a:t>
                      </a:r>
                      <a:endParaRPr lang="en-US" sz="2400" dirty="0"/>
                    </a:p>
                  </a:txBody>
                  <a:tcPr vert="vert270" anchor="ctr"/>
                </a:tc>
                <a:tc>
                  <a:txBody>
                    <a:bodyPr/>
                    <a:lstStyle/>
                    <a:p>
                      <a:endParaRPr lang="en-US" dirty="0"/>
                    </a:p>
                  </a:txBody>
                  <a:tcPr/>
                </a:tc>
              </a:tr>
              <a:tr h="22821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mn-lt"/>
                          <a:ea typeface="+mn-ea"/>
                          <a:cs typeface="+mn-cs"/>
                        </a:rPr>
                        <a:t>Detection stage</a:t>
                      </a:r>
                    </a:p>
                    <a:p>
                      <a:endParaRPr lang="en-US" dirty="0"/>
                    </a:p>
                  </a:txBody>
                  <a:tcPr vert="vert270"/>
                </a:tc>
                <a:tc>
                  <a:txBody>
                    <a:bodyPr/>
                    <a:lstStyle/>
                    <a:p>
                      <a:endParaRPr lang="en-US" dirty="0"/>
                    </a:p>
                  </a:txBody>
                  <a:tcPr/>
                </a:tc>
              </a:tr>
            </a:tbl>
          </a:graphicData>
        </a:graphic>
      </p:graphicFrame>
      <mc:AlternateContent xmlns:mc="http://schemas.openxmlformats.org/markup-compatibility/2006" xmlns:a14="http://schemas.microsoft.com/office/drawing/2010/main">
        <mc:Choice Requires="a14">
          <p:sp>
            <p:nvSpPr>
              <p:cNvPr id="15" name="Rectangle 14"/>
              <p:cNvSpPr/>
              <p:nvPr/>
            </p:nvSpPr>
            <p:spPr>
              <a:xfrm>
                <a:off x="1588818" y="5157192"/>
                <a:ext cx="7231654" cy="1068049"/>
              </a:xfrm>
              <a:prstGeom prst="rect">
                <a:avLst/>
              </a:prstGeom>
            </p:spPr>
            <p:txBody>
              <a:bodyPr wrap="square">
                <a:spAutoFit/>
              </a:bodyPr>
              <a:lstStyle/>
              <a:p>
                <a:pPr>
                  <a:lnSpc>
                    <a:spcPct val="120000"/>
                  </a:lnSpc>
                </a:pPr>
                <a14:m>
                  <m:oMathPara xmlns:m="http://schemas.openxmlformats.org/officeDocument/2006/math">
                    <m:oMathParaPr>
                      <m:jc m:val="left"/>
                    </m:oMathParaPr>
                    <m:oMath xmlns:m="http://schemas.openxmlformats.org/officeDocument/2006/math">
                      <m:sSup>
                        <m:sSupPr>
                          <m:ctrlPr>
                            <a:rPr lang="en-US" sz="2800" i="1" smtClean="0">
                              <a:solidFill>
                                <a:srgbClr val="000000"/>
                              </a:solidFill>
                              <a:latin typeface="Cambria Math"/>
                              <a:ea typeface="Cambria Math"/>
                              <a:cs typeface="Arial" pitchFamily="34" charset="0"/>
                            </a:rPr>
                          </m:ctrlPr>
                        </m:sSupPr>
                        <m:e>
                          <m:r>
                            <a:rPr lang="en-US" sz="2800" b="0" i="1" smtClean="0">
                              <a:solidFill>
                                <a:srgbClr val="000000"/>
                              </a:solidFill>
                              <a:latin typeface="Cambria Math"/>
                              <a:ea typeface="Cambria Math"/>
                              <a:cs typeface="Arial" pitchFamily="34" charset="0"/>
                            </a:rPr>
                            <m:t>𝐼𝑓</m:t>
                          </m:r>
                          <m:r>
                            <a:rPr lang="en-US" sz="2800" b="0" i="1" smtClean="0">
                              <a:solidFill>
                                <a:srgbClr val="000000"/>
                              </a:solidFill>
                              <a:latin typeface="Cambria Math"/>
                              <a:ea typeface="Cambria Math"/>
                              <a:cs typeface="Arial" pitchFamily="34" charset="0"/>
                            </a:rPr>
                            <m:t> </m:t>
                          </m:r>
                        </m:e>
                        <m:sup>
                          <m:r>
                            <a:rPr lang="en-US" sz="2800" i="1">
                              <a:solidFill>
                                <a:srgbClr val="000000"/>
                              </a:solidFill>
                              <a:latin typeface="Cambria Math"/>
                              <a:ea typeface="Cambria Math"/>
                              <a:cs typeface="Arial" pitchFamily="34" charset="0"/>
                            </a:rPr>
                            <m:t>∗</m:t>
                          </m:r>
                        </m:sup>
                      </m:sSup>
                      <m:sSup>
                        <m:sSupPr>
                          <m:ctrlPr>
                            <a:rPr lang="en-US" sz="2800" i="1" smtClean="0">
                              <a:solidFill>
                                <a:srgbClr val="000000"/>
                              </a:solidFill>
                              <a:latin typeface="Cambria Math"/>
                              <a:ea typeface="Cambria Math"/>
                              <a:cs typeface="Arial" pitchFamily="34" charset="0"/>
                            </a:rPr>
                          </m:ctrlPr>
                        </m:sSupPr>
                        <m:e>
                          <m:r>
                            <m:rPr>
                              <m:sty m:val="p"/>
                            </m:rPr>
                            <a:rPr lang="en-US" sz="2800">
                              <a:solidFill>
                                <a:srgbClr val="000000"/>
                              </a:solidFill>
                              <a:latin typeface="Cambria Math"/>
                              <a:ea typeface="Cambria Math"/>
                              <a:cs typeface="Arial" pitchFamily="34" charset="0"/>
                            </a:rPr>
                            <m:t>STA</m:t>
                          </m:r>
                          <m:r>
                            <m:rPr>
                              <m:sty m:val="p"/>
                            </m:rPr>
                            <a:rPr lang="en-US" sz="2800" kern="0" spc="-100">
                              <a:solidFill>
                                <a:srgbClr val="000000"/>
                              </a:solidFill>
                              <a:latin typeface="Cambria Math"/>
                              <a:ea typeface="Cambria Math"/>
                              <a:cs typeface="Arial" pitchFamily="34" charset="0"/>
                            </a:rPr>
                            <m:t>T</m:t>
                          </m:r>
                        </m:e>
                        <m:sup>
                          <m:r>
                            <a:rPr lang="en-US" sz="2800" b="0" i="1" smtClean="0">
                              <a:solidFill>
                                <a:srgbClr val="000000"/>
                              </a:solidFill>
                              <a:latin typeface="Cambria Math"/>
                              <a:ea typeface="Cambria Math"/>
                              <a:cs typeface="Arial" pitchFamily="34" charset="0"/>
                            </a:rPr>
                            <m:t>∗</m:t>
                          </m:r>
                        </m:sup>
                      </m:sSup>
                      <m:r>
                        <a:rPr lang="en-US" sz="2800" i="1" smtClean="0">
                          <a:solidFill>
                            <a:srgbClr val="000000"/>
                          </a:solidFill>
                          <a:latin typeface="Cambria Math"/>
                          <a:ea typeface="Cambria Math"/>
                          <a:cs typeface="Arial" pitchFamily="34" charset="0"/>
                        </a:rPr>
                        <m:t>∈</m:t>
                      </m:r>
                      <m:r>
                        <a:rPr lang="en-US" sz="2800" b="0" i="1" smtClean="0">
                          <a:solidFill>
                            <a:srgbClr val="000000"/>
                          </a:solidFill>
                          <a:latin typeface="Cambria Math"/>
                          <a:ea typeface="Cambria Math"/>
                          <a:cs typeface="Arial" pitchFamily="34" charset="0"/>
                        </a:rPr>
                        <m:t>𝑁𝑜𝐻𝑌𝑃</m:t>
                      </m:r>
                      <m:r>
                        <a:rPr lang="en-US" sz="2800" b="0" i="1" smtClean="0">
                          <a:solidFill>
                            <a:srgbClr val="000000"/>
                          </a:solidFill>
                          <a:latin typeface="Cambria Math"/>
                          <a:ea typeface="Cambria Math"/>
                          <a:cs typeface="Arial" pitchFamily="34" charset="0"/>
                        </a:rPr>
                        <m:t> ∴ </m:t>
                      </m:r>
                      <m:r>
                        <a:rPr lang="en-US" sz="2800" b="0" i="1" smtClean="0">
                          <a:solidFill>
                            <a:srgbClr val="000000"/>
                          </a:solidFill>
                          <a:latin typeface="Cambria Math" panose="02040503050406030204" pitchFamily="18" charset="0"/>
                          <a:ea typeface="Cambria Math"/>
                          <a:cs typeface="Arial" pitchFamily="34" charset="0"/>
                        </a:rPr>
                        <m:t>𝑃𝐶</m:t>
                      </m:r>
                      <m:r>
                        <a:rPr lang="en-US" sz="2800" b="0" i="1" smtClean="0">
                          <a:solidFill>
                            <a:srgbClr val="000000"/>
                          </a:solidFill>
                          <a:latin typeface="Cambria Math" panose="02040503050406030204" pitchFamily="18" charset="0"/>
                          <a:ea typeface="Cambria Math"/>
                          <a:cs typeface="Arial" pitchFamily="34" charset="0"/>
                        </a:rPr>
                        <m:t> </m:t>
                      </m:r>
                      <m:r>
                        <a:rPr lang="en-US" sz="2800" b="0" i="1" smtClean="0">
                          <a:solidFill>
                            <a:srgbClr val="000000"/>
                          </a:solidFill>
                          <a:latin typeface="Cambria Math" panose="02040503050406030204" pitchFamily="18" charset="0"/>
                          <a:ea typeface="Cambria Math"/>
                          <a:cs typeface="Arial" pitchFamily="34" charset="0"/>
                        </a:rPr>
                        <m:t>𝑖𝑠</m:t>
                      </m:r>
                      <m:r>
                        <a:rPr lang="en-US" sz="2800" b="0" i="1" smtClean="0">
                          <a:solidFill>
                            <a:srgbClr val="000000"/>
                          </a:solidFill>
                          <a:latin typeface="Cambria Math" panose="02040503050406030204" pitchFamily="18" charset="0"/>
                          <a:ea typeface="Cambria Math"/>
                          <a:cs typeface="Arial" pitchFamily="34" charset="0"/>
                        </a:rPr>
                        <m:t> </m:t>
                      </m:r>
                      <m:r>
                        <a:rPr lang="en-US" sz="2800" b="0" i="1" smtClean="0">
                          <a:solidFill>
                            <a:srgbClr val="000000"/>
                          </a:solidFill>
                          <a:latin typeface="Cambria Math" panose="02040503050406030204" pitchFamily="18" charset="0"/>
                          <a:ea typeface="Cambria Math"/>
                          <a:cs typeface="Arial" pitchFamily="34" charset="0"/>
                        </a:rPr>
                        <m:t>𝑐𝑙𝑒𝑎𝑟</m:t>
                      </m:r>
                    </m:oMath>
                  </m:oMathPara>
                </a14:m>
                <a:endParaRPr lang="en-US" sz="2800" dirty="0" smtClean="0">
                  <a:solidFill>
                    <a:srgbClr val="000000"/>
                  </a:solidFill>
                  <a:latin typeface="Arial" pitchFamily="34" charset="0"/>
                  <a:cs typeface="Arial" pitchFamily="34" charset="0"/>
                </a:endParaRPr>
              </a:p>
              <a:p>
                <a:pPr lvl="0">
                  <a:lnSpc>
                    <a:spcPct val="120000"/>
                  </a:lnSpc>
                </a:pPr>
                <a14:m>
                  <m:oMath xmlns:m="http://schemas.openxmlformats.org/officeDocument/2006/math">
                    <m:r>
                      <a:rPr lang="en-US" sz="2800" i="1">
                        <a:solidFill>
                          <a:srgbClr val="000000"/>
                        </a:solidFill>
                        <a:latin typeface="Cambria Math"/>
                        <a:ea typeface="Cambria Math"/>
                        <a:cs typeface="Arial" pitchFamily="34" charset="0"/>
                      </a:rPr>
                      <m:t>𝐼𝑓</m:t>
                    </m:r>
                    <m:sSup>
                      <m:sSupPr>
                        <m:ctrlPr>
                          <a:rPr lang="en-US" sz="2800" i="1">
                            <a:solidFill>
                              <a:srgbClr val="000000"/>
                            </a:solidFill>
                            <a:latin typeface="Cambria Math"/>
                            <a:ea typeface="Cambria Math"/>
                            <a:cs typeface="Arial" pitchFamily="34" charset="0"/>
                          </a:rPr>
                        </m:ctrlPr>
                      </m:sSupPr>
                      <m:e>
                        <m:r>
                          <a:rPr lang="en-US" sz="2800" b="0" i="1" smtClean="0">
                            <a:solidFill>
                              <a:srgbClr val="000000"/>
                            </a:solidFill>
                            <a:latin typeface="Cambria Math"/>
                            <a:ea typeface="Cambria Math"/>
                            <a:cs typeface="Arial" pitchFamily="34" charset="0"/>
                          </a:rPr>
                          <m:t> </m:t>
                        </m:r>
                      </m:e>
                      <m:sup>
                        <m:r>
                          <a:rPr lang="en-US" sz="2800" i="1">
                            <a:solidFill>
                              <a:srgbClr val="000000"/>
                            </a:solidFill>
                            <a:latin typeface="Cambria Math"/>
                            <a:ea typeface="Cambria Math"/>
                            <a:cs typeface="Arial" pitchFamily="34" charset="0"/>
                          </a:rPr>
                          <m:t>∗</m:t>
                        </m:r>
                      </m:sup>
                    </m:sSup>
                    <m:sSup>
                      <m:sSupPr>
                        <m:ctrlPr>
                          <a:rPr lang="en-US" sz="2800" i="1">
                            <a:solidFill>
                              <a:srgbClr val="000000"/>
                            </a:solidFill>
                            <a:latin typeface="Cambria Math"/>
                            <a:ea typeface="Cambria Math"/>
                            <a:cs typeface="Arial" pitchFamily="34" charset="0"/>
                          </a:rPr>
                        </m:ctrlPr>
                      </m:sSupPr>
                      <m:e>
                        <m:r>
                          <m:rPr>
                            <m:sty m:val="p"/>
                          </m:rPr>
                          <a:rPr lang="en-US" sz="2800">
                            <a:solidFill>
                              <a:srgbClr val="000000"/>
                            </a:solidFill>
                            <a:latin typeface="Cambria Math"/>
                            <a:ea typeface="Cambria Math"/>
                            <a:cs typeface="Arial" pitchFamily="34" charset="0"/>
                          </a:rPr>
                          <m:t>STA</m:t>
                        </m:r>
                        <m:r>
                          <m:rPr>
                            <m:sty m:val="p"/>
                          </m:rPr>
                          <a:rPr lang="en-US" sz="2800" kern="0" spc="-100">
                            <a:solidFill>
                              <a:srgbClr val="000000"/>
                            </a:solidFill>
                            <a:latin typeface="Cambria Math"/>
                            <a:ea typeface="Cambria Math"/>
                            <a:cs typeface="Arial" pitchFamily="34" charset="0"/>
                          </a:rPr>
                          <m:t>T</m:t>
                        </m:r>
                      </m:e>
                      <m:sup>
                        <m:r>
                          <a:rPr lang="en-US" sz="2800" i="1">
                            <a:solidFill>
                              <a:srgbClr val="000000"/>
                            </a:solidFill>
                            <a:latin typeface="Cambria Math"/>
                            <a:ea typeface="Cambria Math"/>
                            <a:cs typeface="Arial" pitchFamily="34" charset="0"/>
                          </a:rPr>
                          <m:t>∗</m:t>
                        </m:r>
                      </m:sup>
                    </m:sSup>
                    <m:r>
                      <a:rPr lang="en-US" sz="2800" i="1">
                        <a:solidFill>
                          <a:srgbClr val="000000"/>
                        </a:solidFill>
                        <a:latin typeface="Cambria Math"/>
                        <a:ea typeface="Cambria Math"/>
                        <a:cs typeface="Arial" pitchFamily="34" charset="0"/>
                      </a:rPr>
                      <m:t>∈</m:t>
                    </m:r>
                    <m:r>
                      <a:rPr lang="en-US" sz="2800" i="1">
                        <a:solidFill>
                          <a:srgbClr val="000000"/>
                        </a:solidFill>
                        <a:latin typeface="Cambria Math"/>
                        <a:ea typeface="Cambria Math"/>
                        <a:cs typeface="Arial" pitchFamily="34" charset="0"/>
                      </a:rPr>
                      <m:t>𝐻𝑌𝑃</m:t>
                    </m:r>
                    <m:r>
                      <a:rPr lang="en-US" sz="2800" b="0" i="1" smtClean="0">
                        <a:solidFill>
                          <a:srgbClr val="000000"/>
                        </a:solidFill>
                        <a:latin typeface="Cambria Math"/>
                        <a:ea typeface="Cambria Math"/>
                        <a:cs typeface="Arial" pitchFamily="34" charset="0"/>
                      </a:rPr>
                      <m:t> </m:t>
                    </m:r>
                    <m:r>
                      <a:rPr lang="en-US" sz="2800" b="0" i="1" smtClean="0">
                        <a:solidFill>
                          <a:srgbClr val="000000"/>
                        </a:solidFill>
                        <a:latin typeface="Cambria Math"/>
                        <a:ea typeface="Cambria Math"/>
                        <a:cs typeface="Arial" pitchFamily="34" charset="0"/>
                      </a:rPr>
                      <m:t>𝑝𝑟𝑒𝑠𝑒𝑛𝑡</m:t>
                    </m:r>
                    <m:r>
                      <a:rPr lang="en-US" sz="2800" b="0" i="1" smtClean="0">
                        <a:solidFill>
                          <a:srgbClr val="000000"/>
                        </a:solidFill>
                        <a:latin typeface="Cambria Math"/>
                        <a:ea typeface="Cambria Math"/>
                        <a:cs typeface="Arial" pitchFamily="34" charset="0"/>
                      </a:rPr>
                      <m:t> ∴ </m:t>
                    </m:r>
                    <m:r>
                      <a:rPr lang="en-US" sz="2800" b="0" i="1" smtClean="0">
                        <a:solidFill>
                          <a:srgbClr val="000000"/>
                        </a:solidFill>
                        <a:latin typeface="Cambria Math"/>
                        <a:ea typeface="Cambria Math"/>
                        <a:cs typeface="Arial" pitchFamily="34" charset="0"/>
                      </a:rPr>
                      <m:t>𝐻𝑌𝑃</m:t>
                    </m:r>
                    <m:r>
                      <a:rPr lang="en-US" sz="2800" b="0" i="1" smtClean="0">
                        <a:solidFill>
                          <a:srgbClr val="000000"/>
                        </a:solidFill>
                        <a:latin typeface="Cambria Math"/>
                        <a:ea typeface="Cambria Math"/>
                        <a:cs typeface="Arial" pitchFamily="34" charset="0"/>
                      </a:rPr>
                      <m:t> </m:t>
                    </m:r>
                    <m:r>
                      <a:rPr lang="en-US" sz="2800" b="0" i="1" smtClean="0">
                        <a:solidFill>
                          <a:srgbClr val="000000"/>
                        </a:solidFill>
                        <a:latin typeface="Cambria Math"/>
                        <a:ea typeface="Cambria Math"/>
                        <a:cs typeface="Arial" pitchFamily="34" charset="0"/>
                      </a:rPr>
                      <m:t>𝑖𝑠</m:t>
                    </m:r>
                    <m:r>
                      <a:rPr lang="en-US" sz="2800" b="0" i="1" smtClean="0">
                        <a:solidFill>
                          <a:srgbClr val="000000"/>
                        </a:solidFill>
                        <a:latin typeface="Cambria Math"/>
                        <a:ea typeface="Cambria Math"/>
                        <a:cs typeface="Arial" pitchFamily="34" charset="0"/>
                      </a:rPr>
                      <m:t> </m:t>
                    </m:r>
                    <m:r>
                      <a:rPr lang="en-US" sz="2800" b="0" i="1" smtClean="0">
                        <a:solidFill>
                          <a:srgbClr val="000000"/>
                        </a:solidFill>
                        <a:latin typeface="Cambria Math"/>
                        <a:ea typeface="Cambria Math"/>
                        <a:cs typeface="Arial" pitchFamily="34" charset="0"/>
                      </a:rPr>
                      <m:t>𝑝𝑟𝑒𝑠𝑒𝑛𝑡</m:t>
                    </m:r>
                  </m:oMath>
                </a14:m>
                <a:r>
                  <a:rPr lang="en-US" dirty="0" smtClean="0">
                    <a:solidFill>
                      <a:srgbClr val="000000"/>
                    </a:solidFill>
                  </a:rPr>
                  <a:t> </a:t>
                </a:r>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88818" y="5157192"/>
                <a:ext cx="7231654" cy="1068049"/>
              </a:xfrm>
              <a:prstGeom prst="rect">
                <a:avLst/>
              </a:prstGeom>
              <a:blipFill rotWithShape="1">
                <a:blip r:embed="rId4"/>
                <a:stretch>
                  <a:fillRect/>
                </a:stretch>
              </a:blipFill>
            </p:spPr>
            <p:txBody>
              <a:bodyPr/>
              <a:lstStyle/>
              <a:p>
                <a:r>
                  <a:rPr lang="en-US">
                    <a:noFill/>
                  </a:rPr>
                  <a:t> </a:t>
                </a:r>
              </a:p>
            </p:txBody>
          </p:sp>
        </mc:Fallback>
      </mc:AlternateContent>
      <p:sp>
        <p:nvSpPr>
          <p:cNvPr id="2" name="Title 1"/>
          <p:cNvSpPr>
            <a:spLocks noGrp="1"/>
          </p:cNvSpPr>
          <p:nvPr>
            <p:ph type="title"/>
          </p:nvPr>
        </p:nvSpPr>
        <p:spPr>
          <a:xfrm>
            <a:off x="0" y="8620"/>
            <a:ext cx="9144000" cy="684076"/>
          </a:xfrm>
        </p:spPr>
        <p:txBody>
          <a:bodyPr/>
          <a:lstStyle/>
          <a:p>
            <a:r>
              <a:rPr lang="en-US" sz="3200" b="1" dirty="0" smtClean="0"/>
              <a:t>What are the steps for time-based detection?</a:t>
            </a:r>
            <a:endParaRPr lang="en-US" sz="3200" b="1" dirty="0"/>
          </a:p>
        </p:txBody>
      </p:sp>
      <p:sp>
        <p:nvSpPr>
          <p:cNvPr id="3" name="Content Placeholder 2"/>
          <p:cNvSpPr>
            <a:spLocks noGrp="1"/>
          </p:cNvSpPr>
          <p:nvPr>
            <p:ph idx="1"/>
          </p:nvPr>
        </p:nvSpPr>
        <p:spPr>
          <a:xfrm>
            <a:off x="719572" y="692696"/>
            <a:ext cx="8496944" cy="4608512"/>
          </a:xfrm>
        </p:spPr>
        <p:txBody>
          <a:bodyPr/>
          <a:lstStyle/>
          <a:p>
            <a:pPr marL="360363" indent="-360363">
              <a:buFont typeface="+mj-lt"/>
              <a:buAutoNum type="arabicPeriod"/>
            </a:pPr>
            <a:r>
              <a:rPr lang="en-US" sz="2800" dirty="0" smtClean="0"/>
              <a:t>Load a clear PC without any HYP</a:t>
            </a:r>
          </a:p>
          <a:p>
            <a:pPr marL="360363" indent="-360363">
              <a:buFont typeface="+mj-lt"/>
              <a:buAutoNum type="arabicPeriod"/>
            </a:pPr>
            <a:r>
              <a:rPr lang="en-US" sz="2800" dirty="0"/>
              <a:t>Measure time </a:t>
            </a:r>
            <a:r>
              <a:rPr lang="en-US" sz="2800" dirty="0" smtClean="0"/>
              <a:t>for no HYP and for HYP present</a:t>
            </a:r>
          </a:p>
          <a:p>
            <a:pPr marL="360363" indent="-360363">
              <a:buFont typeface="+mj-lt"/>
              <a:buAutoNum type="arabicPeriod"/>
            </a:pPr>
            <a:r>
              <a:rPr lang="en-US" sz="2800" dirty="0" smtClean="0"/>
              <a:t>Calculate *STAT* value (now it is average)</a:t>
            </a:r>
          </a:p>
          <a:p>
            <a:pPr marL="360363" indent="-360363">
              <a:buFont typeface="+mj-lt"/>
              <a:buAutoNum type="arabicPeriod"/>
            </a:pPr>
            <a:r>
              <a:rPr lang="en-US" sz="2800" dirty="0" smtClean="0"/>
              <a:t>Achieve intervals for each of two cases:</a:t>
            </a:r>
            <a:endParaRPr lang="en-US" sz="2800" dirty="0"/>
          </a:p>
          <a:p>
            <a:pPr marL="514350" indent="-514350">
              <a:buFont typeface="+mj-lt"/>
              <a:buAutoNum type="arabicPeriod"/>
            </a:pPr>
            <a:endParaRPr lang="en-US" sz="2800" dirty="0" smtClean="0"/>
          </a:p>
          <a:p>
            <a:pPr marL="514350" indent="-514350">
              <a:buFont typeface="+mj-lt"/>
              <a:buAutoNum type="arabicPeriod"/>
            </a:pPr>
            <a:endParaRPr lang="en-US" sz="2800" dirty="0" smtClean="0"/>
          </a:p>
          <a:p>
            <a:pPr marL="514350" indent="-514350">
              <a:buFont typeface="+mj-lt"/>
              <a:buAutoNum type="arabicPeriod"/>
            </a:pPr>
            <a:endParaRPr lang="en-US" sz="2000" dirty="0" smtClean="0"/>
          </a:p>
          <a:p>
            <a:pPr marL="360363" indent="-360363">
              <a:buFont typeface="+mj-lt"/>
              <a:buAutoNum type="arabicPeriod"/>
            </a:pPr>
            <a:r>
              <a:rPr lang="en-US" sz="2800" dirty="0" smtClean="0"/>
              <a:t>Measure time &amp; calculate *STAT* value</a:t>
            </a:r>
          </a:p>
          <a:p>
            <a:pPr marL="360363" indent="-360363">
              <a:buFont typeface="+mj-lt"/>
              <a:buAutoNum type="arabicPeriod"/>
            </a:pPr>
            <a:r>
              <a:rPr lang="en-US" sz="2800" dirty="0" smtClean="0"/>
              <a:t>Check if *STAT* value is belongs to the intervals:</a:t>
            </a:r>
          </a:p>
        </p:txBody>
      </p:sp>
      <p:cxnSp>
        <p:nvCxnSpPr>
          <p:cNvPr id="4" name="Straight Arrow Connector 3"/>
          <p:cNvCxnSpPr/>
          <p:nvPr/>
        </p:nvCxnSpPr>
        <p:spPr bwMode="auto">
          <a:xfrm>
            <a:off x="1232738" y="3765791"/>
            <a:ext cx="6605433" cy="0"/>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5" name="Rectangular Callout 4"/>
          <p:cNvSpPr/>
          <p:nvPr/>
        </p:nvSpPr>
        <p:spPr bwMode="auto">
          <a:xfrm rot="10800000">
            <a:off x="1753494" y="2852936"/>
            <a:ext cx="1548171" cy="912854"/>
          </a:xfrm>
          <a:prstGeom prst="wedgeRectCallout">
            <a:avLst>
              <a:gd name="adj1" fmla="val 38557"/>
              <a:gd name="adj2" fmla="val 17566"/>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6" name="Rectangular Callout 5"/>
          <p:cNvSpPr/>
          <p:nvPr/>
        </p:nvSpPr>
        <p:spPr bwMode="auto">
          <a:xfrm rot="10800000">
            <a:off x="3697497" y="3022562"/>
            <a:ext cx="3043853" cy="743228"/>
          </a:xfrm>
          <a:prstGeom prst="wedgeRectCallout">
            <a:avLst>
              <a:gd name="adj1" fmla="val -29007"/>
              <a:gd name="adj2" fmla="val 27982"/>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Black" pitchFamily="34" charset="0"/>
            </a:endParaRPr>
          </a:p>
        </p:txBody>
      </p:sp>
      <p:sp>
        <p:nvSpPr>
          <p:cNvPr id="7" name="Rectangle 6"/>
          <p:cNvSpPr/>
          <p:nvPr/>
        </p:nvSpPr>
        <p:spPr>
          <a:xfrm>
            <a:off x="1753493" y="3049796"/>
            <a:ext cx="1548172" cy="523220"/>
          </a:xfrm>
          <a:prstGeom prst="rect">
            <a:avLst/>
          </a:prstGeom>
        </p:spPr>
        <p:txBody>
          <a:bodyPr wrap="square">
            <a:spAutoFit/>
          </a:bodyPr>
          <a:lstStyle/>
          <a:p>
            <a:r>
              <a:rPr lang="en-US" sz="2800" dirty="0" smtClean="0">
                <a:latin typeface="Arial" pitchFamily="34" charset="0"/>
                <a:cs typeface="Arial" pitchFamily="34" charset="0"/>
              </a:rPr>
              <a:t>No HYP</a:t>
            </a:r>
            <a:endParaRPr lang="en-US" sz="2800" dirty="0">
              <a:latin typeface="Arial" pitchFamily="34" charset="0"/>
              <a:cs typeface="Arial" pitchFamily="34" charset="0"/>
            </a:endParaRPr>
          </a:p>
        </p:txBody>
      </p:sp>
      <p:sp>
        <p:nvSpPr>
          <p:cNvPr id="8" name="Rectangle 7"/>
          <p:cNvSpPr/>
          <p:nvPr/>
        </p:nvSpPr>
        <p:spPr>
          <a:xfrm>
            <a:off x="3697498" y="3121804"/>
            <a:ext cx="3043852" cy="523220"/>
          </a:xfrm>
          <a:prstGeom prst="rect">
            <a:avLst/>
          </a:prstGeom>
        </p:spPr>
        <p:txBody>
          <a:bodyPr wrap="square">
            <a:spAutoFit/>
          </a:bodyPr>
          <a:lstStyle/>
          <a:p>
            <a:pPr algn="ctr"/>
            <a:r>
              <a:rPr lang="en-US" sz="2800" dirty="0" smtClean="0">
                <a:latin typeface="Arial" pitchFamily="34" charset="0"/>
                <a:cs typeface="Arial" pitchFamily="34" charset="0"/>
              </a:rPr>
              <a:t>tiny HYP present</a:t>
            </a:r>
            <a:endParaRPr lang="en-US" sz="2800" dirty="0">
              <a:latin typeface="Arial" pitchFamily="34" charset="0"/>
              <a:cs typeface="Arial" pitchFamily="34" charset="0"/>
            </a:endParaRPr>
          </a:p>
        </p:txBody>
      </p:sp>
      <p:sp>
        <p:nvSpPr>
          <p:cNvPr id="9" name="Rectangle 8"/>
          <p:cNvSpPr/>
          <p:nvPr/>
        </p:nvSpPr>
        <p:spPr>
          <a:xfrm>
            <a:off x="7205282" y="3229816"/>
            <a:ext cx="1327158" cy="523220"/>
          </a:xfrm>
          <a:prstGeom prst="rect">
            <a:avLst/>
          </a:prstGeom>
        </p:spPr>
        <p:txBody>
          <a:bodyPr wrap="none">
            <a:spAutoFit/>
          </a:bodyPr>
          <a:lstStyle/>
          <a:p>
            <a:r>
              <a:rPr lang="en-US" sz="2800" dirty="0" smtClean="0">
                <a:latin typeface="Arial" pitchFamily="34" charset="0"/>
                <a:cs typeface="Arial" pitchFamily="34" charset="0"/>
              </a:rPr>
              <a:t>*STAT*</a:t>
            </a:r>
            <a:endParaRPr lang="en-US" sz="2800" dirty="0">
              <a:latin typeface="Arial" pitchFamily="34" charset="0"/>
              <a:cs typeface="Arial" pitchFamily="34" charset="0"/>
            </a:endParaRPr>
          </a:p>
        </p:txBody>
      </p:sp>
      <p:sp>
        <p:nvSpPr>
          <p:cNvPr id="12" name="Isosceles Triangle 11"/>
          <p:cNvSpPr/>
          <p:nvPr/>
        </p:nvSpPr>
        <p:spPr bwMode="auto">
          <a:xfrm rot="5400000">
            <a:off x="926824" y="5598012"/>
            <a:ext cx="914908" cy="24929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1" name="Rectangle 10"/>
          <p:cNvSpPr/>
          <p:nvPr/>
        </p:nvSpPr>
        <p:spPr>
          <a:xfrm>
            <a:off x="3311860" y="6287495"/>
            <a:ext cx="2016224" cy="56188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nchor="ctr">
            <a:spAutoFit/>
          </a:bodyPr>
          <a:lstStyle/>
          <a:p>
            <a:pPr>
              <a:lnSpc>
                <a:spcPct val="120000"/>
              </a:lnSpc>
            </a:pPr>
            <a:r>
              <a:rPr lang="en-US" sz="2800" kern="0" dirty="0">
                <a:solidFill>
                  <a:srgbClr val="000000"/>
                </a:solidFill>
                <a:latin typeface="Arial"/>
              </a:rPr>
              <a:t>*STAT</a:t>
            </a:r>
            <a:r>
              <a:rPr lang="en-US" sz="2800" kern="0" dirty="0" smtClean="0">
                <a:solidFill>
                  <a:srgbClr val="000000"/>
                </a:solidFill>
                <a:latin typeface="Arial"/>
              </a:rPr>
              <a:t>* = ?</a:t>
            </a:r>
            <a:endParaRPr lang="en-US" dirty="0"/>
          </a:p>
        </p:txBody>
      </p:sp>
    </p:spTree>
    <p:extLst>
      <p:ext uri="{BB962C8B-B14F-4D97-AF65-F5344CB8AC3E}">
        <p14:creationId xmlns:p14="http://schemas.microsoft.com/office/powerpoint/2010/main" val="2430934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625"/>
            <a:ext cx="9144000" cy="895350"/>
          </a:xfrm>
        </p:spPr>
        <p:txBody>
          <a:bodyPr/>
          <a:lstStyle/>
          <a:p>
            <a:r>
              <a:rPr lang="en-US" sz="3600" b="1" dirty="0"/>
              <a:t>How to find </a:t>
            </a:r>
            <a:r>
              <a:rPr lang="en-US" sz="3600" b="1" dirty="0" smtClean="0"/>
              <a:t>the appropriate statistics?</a:t>
            </a:r>
            <a:endParaRPr lang="en-US" sz="3600" dirty="0"/>
          </a:p>
        </p:txBody>
      </p:sp>
      <p:sp>
        <p:nvSpPr>
          <p:cNvPr id="4" name="Выноска-облако 11"/>
          <p:cNvSpPr/>
          <p:nvPr/>
        </p:nvSpPr>
        <p:spPr bwMode="auto">
          <a:xfrm flipH="1">
            <a:off x="719572" y="1628800"/>
            <a:ext cx="7452828" cy="3636404"/>
          </a:xfrm>
          <a:prstGeom prst="cloudCallout">
            <a:avLst>
              <a:gd name="adj1" fmla="val 53207"/>
              <a:gd name="adj2" fmla="val -51984"/>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smtClean="0">
                <a:latin typeface="Arial" pitchFamily="34" charset="0"/>
                <a:cs typeface="Arial" pitchFamily="34" charset="0"/>
              </a:rPr>
              <a:t>What </a:t>
            </a:r>
            <a:r>
              <a:rPr lang="en-US" sz="3200" b="1" dirty="0">
                <a:latin typeface="Arial" pitchFamily="34" charset="0"/>
                <a:cs typeface="Arial" pitchFamily="34" charset="0"/>
              </a:rPr>
              <a:t>is happening to the </a:t>
            </a:r>
            <a:r>
              <a:rPr lang="en-US" sz="3200" b="1" dirty="0" smtClean="0">
                <a:latin typeface="Arial" pitchFamily="34" charset="0"/>
                <a:cs typeface="Arial" pitchFamily="34" charset="0"/>
              </a:rPr>
              <a:t>PC during </a:t>
            </a:r>
            <a:r>
              <a:rPr lang="en-US" sz="3200" b="1" dirty="0">
                <a:latin typeface="Arial" pitchFamily="34" charset="0"/>
                <a:cs typeface="Arial" pitchFamily="34" charset="0"/>
              </a:rPr>
              <a:t>time measurements?</a:t>
            </a:r>
            <a:endParaRPr lang="ru-RU" sz="2800" b="1" dirty="0">
              <a:latin typeface="Arial" pitchFamily="34" charset="0"/>
              <a:cs typeface="Arial" pitchFamily="34" charset="0"/>
            </a:endParaRPr>
          </a:p>
        </p:txBody>
      </p:sp>
    </p:spTree>
    <p:extLst>
      <p:ext uri="{BB962C8B-B14F-4D97-AF65-F5344CB8AC3E}">
        <p14:creationId xmlns:p14="http://schemas.microsoft.com/office/powerpoint/2010/main" val="12344451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508" y="80628"/>
            <a:ext cx="9144000" cy="1224136"/>
          </a:xfrm>
        </p:spPr>
        <p:txBody>
          <a:bodyPr/>
          <a:lstStyle/>
          <a:p>
            <a:r>
              <a:rPr lang="en-US" sz="3600" b="1" dirty="0"/>
              <a:t>What is happening to the computer during </a:t>
            </a:r>
            <a:r>
              <a:rPr lang="en-US" sz="3600" b="1" dirty="0" smtClean="0"/>
              <a:t>time measurements? </a:t>
            </a:r>
            <a:endParaRPr lang="en-US" sz="3600" b="1" dirty="0"/>
          </a:p>
        </p:txBody>
      </p:sp>
      <p:graphicFrame>
        <p:nvGraphicFramePr>
          <p:cNvPr id="3" name="Table 2"/>
          <p:cNvGraphicFramePr>
            <a:graphicFrameLocks noGrp="1"/>
          </p:cNvGraphicFramePr>
          <p:nvPr>
            <p:extLst>
              <p:ext uri="{D42A27DB-BD31-4B8C-83A1-F6EECF244321}">
                <p14:modId xmlns:p14="http://schemas.microsoft.com/office/powerpoint/2010/main" val="2842321928"/>
              </p:ext>
            </p:extLst>
          </p:nvPr>
        </p:nvGraphicFramePr>
        <p:xfrm>
          <a:off x="323527" y="1412776"/>
          <a:ext cx="8460941" cy="3828452"/>
        </p:xfrm>
        <a:graphic>
          <a:graphicData uri="http://schemas.openxmlformats.org/drawingml/2006/table">
            <a:tbl>
              <a:tblPr firstRow="1" bandRow="1">
                <a:tableStyleId>{5940675A-B579-460E-94D1-54222C63F5DA}</a:tableStyleId>
              </a:tblPr>
              <a:tblGrid>
                <a:gridCol w="3168353"/>
                <a:gridCol w="5292588"/>
              </a:tblGrid>
              <a:tr h="900100">
                <a:tc>
                  <a:txBody>
                    <a:bodyPr/>
                    <a:lstStyle/>
                    <a:p>
                      <a:pPr algn="ctr">
                        <a:lnSpc>
                          <a:spcPct val="150000"/>
                        </a:lnSpc>
                      </a:pPr>
                      <a:r>
                        <a:rPr lang="en-US" sz="3200" dirty="0" smtClean="0"/>
                        <a:t>Without</a:t>
                      </a:r>
                      <a:r>
                        <a:rPr lang="en-US" sz="3200" baseline="0" dirty="0" smtClean="0"/>
                        <a:t> HYP:</a:t>
                      </a:r>
                      <a:endParaRPr lang="en-US" sz="32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tabLst>
                          <a:tab pos="444500" algn="l"/>
                          <a:tab pos="1879600" algn="l"/>
                          <a:tab pos="2065338" algn="l"/>
                        </a:tabLst>
                      </a:pPr>
                      <a:r>
                        <a:rPr lang="en-US" sz="3200" dirty="0" smtClean="0"/>
                        <a:t>	OS       SMM*</a:t>
                      </a:r>
                      <a:endParaRPr lang="en-US" sz="32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1008112">
                <a:tc>
                  <a:txBody>
                    <a:bodyPr/>
                    <a:lstStyle/>
                    <a:p>
                      <a:pPr algn="ctr">
                        <a:lnSpc>
                          <a:spcPct val="150000"/>
                        </a:lnSpc>
                      </a:pPr>
                      <a:endParaRPr lang="en-US" sz="20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tabLst>
                          <a:tab pos="896938" algn="l"/>
                          <a:tab pos="1879600" algn="l"/>
                          <a:tab pos="2065338" algn="l"/>
                        </a:tabLst>
                      </a:pPr>
                      <a:endParaRPr lang="en-US" sz="20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840">
                <a:tc>
                  <a:txBody>
                    <a:bodyPr/>
                    <a:lstStyle/>
                    <a:p>
                      <a:pPr algn="ctr">
                        <a:lnSpc>
                          <a:spcPct val="150000"/>
                        </a:lnSpc>
                      </a:pPr>
                      <a:endParaRPr lang="en-US" sz="1050" dirty="0" smtClean="0"/>
                    </a:p>
                    <a:p>
                      <a:pPr algn="ctr">
                        <a:lnSpc>
                          <a:spcPct val="150000"/>
                        </a:lnSpc>
                      </a:pPr>
                      <a:r>
                        <a:rPr lang="en-US" sz="3200" dirty="0" smtClean="0"/>
                        <a:t>With HYP:</a:t>
                      </a:r>
                      <a:endParaRPr lang="en-US" sz="3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tabLst>
                          <a:tab pos="444500" algn="l"/>
                          <a:tab pos="1439863" algn="l"/>
                        </a:tabLst>
                      </a:pPr>
                      <a:r>
                        <a:rPr lang="en-US" sz="3200" u="none" dirty="0" smtClean="0"/>
                        <a:t>	OS       </a:t>
                      </a:r>
                      <a:r>
                        <a:rPr lang="en-US" sz="1000" u="none" dirty="0" smtClean="0"/>
                        <a:t> </a:t>
                      </a:r>
                      <a:r>
                        <a:rPr lang="en-US" sz="3200" u="none" dirty="0" smtClean="0"/>
                        <a:t>HYP </a:t>
                      </a:r>
                      <a:br>
                        <a:rPr lang="en-US" sz="3200" u="none" dirty="0" smtClean="0"/>
                      </a:br>
                      <a:endParaRPr lang="en-US" sz="1600" u="sng" dirty="0" smtClean="0"/>
                    </a:p>
                    <a:p>
                      <a:pPr algn="l">
                        <a:lnSpc>
                          <a:spcPct val="150000"/>
                        </a:lnSpc>
                        <a:tabLst>
                          <a:tab pos="1079500" algn="l"/>
                          <a:tab pos="1439863" algn="l"/>
                          <a:tab pos="1612900" algn="l"/>
                        </a:tabLst>
                      </a:pPr>
                      <a:r>
                        <a:rPr lang="en-US" sz="1600" u="none" dirty="0" smtClean="0"/>
                        <a:t>	</a:t>
                      </a:r>
                      <a:r>
                        <a:rPr lang="en-US" sz="3200" dirty="0" smtClean="0"/>
                        <a:t>SMM*</a:t>
                      </a:r>
                      <a:endParaRPr lang="en-US" sz="32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a:xfrm>
            <a:off x="-508" y="5337212"/>
            <a:ext cx="9144507" cy="1421928"/>
          </a:xfrm>
          <a:prstGeom prst="rect">
            <a:avLst/>
          </a:prstGeom>
        </p:spPr>
        <p:txBody>
          <a:bodyPr wrap="square">
            <a:spAutoFit/>
          </a:bodyPr>
          <a:lstStyle/>
          <a:p>
            <a:pPr>
              <a:lnSpc>
                <a:spcPct val="120000"/>
              </a:lnSpc>
            </a:pPr>
            <a:r>
              <a:rPr lang="en-US" sz="2400" dirty="0" smtClean="0">
                <a:solidFill>
                  <a:srgbClr val="000000"/>
                </a:solidFill>
                <a:latin typeface="Arial"/>
              </a:rPr>
              <a:t>SMM ― System Management Mode, works lower than HYP &amp; OS</a:t>
            </a:r>
          </a:p>
          <a:p>
            <a:pPr lvl="0">
              <a:lnSpc>
                <a:spcPct val="120000"/>
              </a:lnSpc>
            </a:pPr>
            <a:r>
              <a:rPr lang="en-US" sz="2400" dirty="0">
                <a:solidFill>
                  <a:srgbClr val="000000"/>
                </a:solidFill>
                <a:latin typeface="Arial"/>
              </a:rPr>
              <a:t>SMM interrupts </a:t>
            </a:r>
            <a:r>
              <a:rPr lang="en-US" sz="2400" dirty="0" smtClean="0">
                <a:solidFill>
                  <a:srgbClr val="000000"/>
                </a:solidFill>
                <a:latin typeface="Arial"/>
              </a:rPr>
              <a:t>― </a:t>
            </a:r>
            <a:r>
              <a:rPr lang="en-US" sz="2400" u="sng" dirty="0" smtClean="0">
                <a:solidFill>
                  <a:srgbClr val="000000"/>
                </a:solidFill>
                <a:latin typeface="Arial"/>
              </a:rPr>
              <a:t>occur randomly</a:t>
            </a:r>
            <a:r>
              <a:rPr lang="en-US" sz="2400" dirty="0" smtClean="0">
                <a:solidFill>
                  <a:srgbClr val="000000"/>
                </a:solidFill>
                <a:latin typeface="Arial"/>
              </a:rPr>
              <a:t> &amp; suspend PC for a short time</a:t>
            </a:r>
            <a:endParaRPr lang="en-US" sz="2400" dirty="0">
              <a:solidFill>
                <a:srgbClr val="000000"/>
              </a:solidFill>
              <a:latin typeface="Arial"/>
            </a:endParaRPr>
          </a:p>
          <a:p>
            <a:pPr>
              <a:lnSpc>
                <a:spcPct val="120000"/>
              </a:lnSpc>
            </a:pPr>
            <a:r>
              <a:rPr lang="en-US" sz="2400" dirty="0">
                <a:solidFill>
                  <a:srgbClr val="000000"/>
                </a:solidFill>
                <a:latin typeface="Arial"/>
              </a:rPr>
              <a:t>VMX transitions ― catch execution of </a:t>
            </a:r>
            <a:r>
              <a:rPr lang="en-US" sz="2400" u="sng" dirty="0">
                <a:solidFill>
                  <a:srgbClr val="000000"/>
                </a:solidFill>
                <a:latin typeface="Arial"/>
              </a:rPr>
              <a:t>every </a:t>
            </a:r>
            <a:r>
              <a:rPr lang="en-US" sz="2400" u="sng" dirty="0" smtClean="0">
                <a:solidFill>
                  <a:srgbClr val="000000"/>
                </a:solidFill>
                <a:latin typeface="Arial"/>
              </a:rPr>
              <a:t>CPUID instruction </a:t>
            </a:r>
            <a:endParaRPr lang="en-US" sz="1600" u="sng" dirty="0"/>
          </a:p>
        </p:txBody>
      </p:sp>
      <p:cxnSp>
        <p:nvCxnSpPr>
          <p:cNvPr id="18" name="Straight Arrow Connector 17"/>
          <p:cNvCxnSpPr/>
          <p:nvPr/>
        </p:nvCxnSpPr>
        <p:spPr bwMode="auto">
          <a:xfrm>
            <a:off x="4680012" y="3707450"/>
            <a:ext cx="720079" cy="0"/>
          </a:xfrm>
          <a:prstGeom prst="straightConnector1">
            <a:avLst/>
          </a:prstGeom>
          <a:ln w="19050">
            <a:tailEnd type="triangle" w="lg" len="lg"/>
          </a:ln>
          <a:extLst/>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bwMode="auto">
          <a:xfrm flipH="1">
            <a:off x="4680012" y="3887470"/>
            <a:ext cx="720079" cy="0"/>
          </a:xfrm>
          <a:prstGeom prst="straightConnector1">
            <a:avLst/>
          </a:prstGeom>
          <a:ln w="19050">
            <a:tailEnd type="triangle" w="lg" len="lg"/>
          </a:ln>
          <a:extLst/>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bwMode="auto">
          <a:xfrm flipV="1">
            <a:off x="4998967" y="4185084"/>
            <a:ext cx="0" cy="422466"/>
          </a:xfrm>
          <a:prstGeom prst="straightConnector1">
            <a:avLst/>
          </a:prstGeom>
          <a:ln w="19050">
            <a:tailEnd type="triangle" w="lg" len="lg"/>
          </a:ln>
          <a:extLst/>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bwMode="auto">
          <a:xfrm>
            <a:off x="5214991" y="4185084"/>
            <a:ext cx="0" cy="422466"/>
          </a:xfrm>
          <a:prstGeom prst="straightConnector1">
            <a:avLst/>
          </a:prstGeom>
          <a:ln w="19050">
            <a:tailEnd type="triangle" w="lg" len="lg"/>
          </a:ln>
          <a:extLst/>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bwMode="auto">
          <a:xfrm>
            <a:off x="4134871" y="4113076"/>
            <a:ext cx="2052228" cy="0"/>
          </a:xfrm>
          <a:prstGeom prst="line">
            <a:avLst/>
          </a:prstGeom>
          <a:ln w="22225"/>
          <a:extLst/>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bwMode="auto">
          <a:xfrm>
            <a:off x="4680012" y="1808820"/>
            <a:ext cx="684076" cy="0"/>
          </a:xfrm>
          <a:prstGeom prst="straightConnector1">
            <a:avLst/>
          </a:prstGeom>
          <a:ln w="19050">
            <a:tailEnd type="triangle" w="lg" len="lg"/>
          </a:ln>
          <a:extLst/>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bwMode="auto">
          <a:xfrm flipH="1">
            <a:off x="4680013" y="1988840"/>
            <a:ext cx="684075" cy="0"/>
          </a:xfrm>
          <a:prstGeom prst="straightConnector1">
            <a:avLst/>
          </a:prstGeom>
          <a:ln w="19050">
            <a:tailEnd type="triangle" w="lg" len="lg"/>
          </a:ln>
          <a:extLst/>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904148" y="2149696"/>
            <a:ext cx="2736304" cy="523220"/>
          </a:xfrm>
          <a:prstGeom prst="rect">
            <a:avLst/>
          </a:prstGeom>
          <a:noFill/>
          <a:ln>
            <a:solidFill>
              <a:schemeClr val="tx1"/>
            </a:solidFill>
          </a:ln>
        </p:spPr>
        <p:txBody>
          <a:bodyPr wrap="square" rtlCol="0">
            <a:spAutoFit/>
          </a:bodyPr>
          <a:lstStyle/>
          <a:p>
            <a:pPr lvl="0" algn="ctr"/>
            <a:r>
              <a:rPr lang="en-US" sz="2800" dirty="0" smtClean="0">
                <a:solidFill>
                  <a:srgbClr val="000000"/>
                </a:solidFill>
                <a:latin typeface="Arial"/>
              </a:rPr>
              <a:t>SMM interrupts </a:t>
            </a:r>
            <a:endParaRPr lang="en-US" sz="2800" dirty="0">
              <a:solidFill>
                <a:srgbClr val="000000"/>
              </a:solidFill>
              <a:latin typeface="Arial"/>
            </a:endParaRPr>
          </a:p>
        </p:txBody>
      </p:sp>
      <p:cxnSp>
        <p:nvCxnSpPr>
          <p:cNvPr id="24" name="Straight Connector 23"/>
          <p:cNvCxnSpPr>
            <a:endCxn id="23" idx="1"/>
          </p:cNvCxnSpPr>
          <p:nvPr/>
        </p:nvCxnSpPr>
        <p:spPr bwMode="auto">
          <a:xfrm>
            <a:off x="5076056" y="2024844"/>
            <a:ext cx="828092" cy="386462"/>
          </a:xfrm>
          <a:prstGeom prst="line">
            <a:avLst/>
          </a:prstGeom>
          <a:noFill/>
          <a:ln w="9525" cap="flat" cmpd="sng" algn="ctr">
            <a:solidFill>
              <a:schemeClr val="tx1"/>
            </a:solidFill>
            <a:prstDash val="solid"/>
            <a:round/>
            <a:headEnd type="oval"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p:cNvSpPr txBox="1"/>
          <p:nvPr/>
        </p:nvSpPr>
        <p:spPr>
          <a:xfrm>
            <a:off x="5904148" y="2960948"/>
            <a:ext cx="2736304" cy="523220"/>
          </a:xfrm>
          <a:prstGeom prst="rect">
            <a:avLst/>
          </a:prstGeom>
          <a:noFill/>
          <a:ln>
            <a:solidFill>
              <a:schemeClr val="tx1"/>
            </a:solidFill>
          </a:ln>
        </p:spPr>
        <p:txBody>
          <a:bodyPr wrap="square" rtlCol="0">
            <a:spAutoFit/>
          </a:bodyPr>
          <a:lstStyle/>
          <a:p>
            <a:pPr lvl="0" algn="ctr"/>
            <a:r>
              <a:rPr lang="en-US" sz="2800" dirty="0" smtClean="0">
                <a:solidFill>
                  <a:srgbClr val="000000"/>
                </a:solidFill>
                <a:latin typeface="Arial"/>
              </a:rPr>
              <a:t>VMX transitions</a:t>
            </a:r>
            <a:endParaRPr lang="en-US" sz="2800" dirty="0">
              <a:solidFill>
                <a:srgbClr val="000000"/>
              </a:solidFill>
              <a:latin typeface="Arial"/>
            </a:endParaRPr>
          </a:p>
        </p:txBody>
      </p:sp>
      <p:cxnSp>
        <p:nvCxnSpPr>
          <p:cNvPr id="30" name="Straight Connector 29"/>
          <p:cNvCxnSpPr>
            <a:endCxn id="29" idx="1"/>
          </p:cNvCxnSpPr>
          <p:nvPr/>
        </p:nvCxnSpPr>
        <p:spPr bwMode="auto">
          <a:xfrm flipV="1">
            <a:off x="5070975" y="3222558"/>
            <a:ext cx="833173" cy="448888"/>
          </a:xfrm>
          <a:prstGeom prst="line">
            <a:avLst/>
          </a:prstGeom>
          <a:noFill/>
          <a:ln w="9525" cap="flat" cmpd="sng" algn="ctr">
            <a:solidFill>
              <a:schemeClr val="tx1"/>
            </a:solidFill>
            <a:prstDash val="solid"/>
            <a:round/>
            <a:headEnd type="oval"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p:cNvCxnSpPr/>
          <p:nvPr/>
        </p:nvCxnSpPr>
        <p:spPr bwMode="auto">
          <a:xfrm>
            <a:off x="323528" y="2816932"/>
            <a:ext cx="846094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983781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772" y="4158862"/>
            <a:ext cx="6300700" cy="2618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a:xfrm>
            <a:off x="107826" y="44624"/>
            <a:ext cx="8964674" cy="1187217"/>
          </a:xfrm>
        </p:spPr>
        <p:txBody>
          <a:bodyPr/>
          <a:lstStyle/>
          <a:p>
            <a:r>
              <a:rPr lang="en-US" sz="3600" b="1" dirty="0" smtClean="0"/>
              <a:t>Switching </a:t>
            </a:r>
            <a:r>
              <a:rPr lang="en-US" sz="3600" b="1" dirty="0"/>
              <a:t>between </a:t>
            </a:r>
            <a:r>
              <a:rPr lang="en-US" sz="3600" b="1" dirty="0" smtClean="0"/>
              <a:t>CPU modes during time measurements of CPUID execution</a:t>
            </a:r>
            <a:endParaRPr lang="ru-RU" sz="3200" b="1" dirty="0"/>
          </a:p>
        </p:txBody>
      </p:sp>
      <p:sp>
        <p:nvSpPr>
          <p:cNvPr id="4" name="Content Placeholder 2"/>
          <p:cNvSpPr>
            <a:spLocks noGrp="1"/>
          </p:cNvSpPr>
          <p:nvPr>
            <p:ph idx="1"/>
          </p:nvPr>
        </p:nvSpPr>
        <p:spPr>
          <a:xfrm>
            <a:off x="323850" y="1232756"/>
            <a:ext cx="8424863" cy="5007260"/>
          </a:xfrm>
        </p:spPr>
        <p:txBody>
          <a:bodyPr/>
          <a:lstStyle/>
          <a:p>
            <a:pPr marL="514350" indent="-514350">
              <a:buFont typeface="+mj-lt"/>
              <a:buAutoNum type="arabicPeriod"/>
            </a:pPr>
            <a:r>
              <a:rPr lang="en-US" dirty="0" smtClean="0"/>
              <a:t>Without HYP:</a:t>
            </a:r>
          </a:p>
          <a:p>
            <a:pPr marL="514350" indent="-514350">
              <a:buFont typeface="+mj-lt"/>
              <a:buAutoNum type="arabicPeriod"/>
            </a:pPr>
            <a:endParaRPr lang="en-US" sz="4000" dirty="0"/>
          </a:p>
          <a:p>
            <a:pPr marL="514350" indent="-514350">
              <a:buFont typeface="+mj-lt"/>
              <a:buAutoNum type="arabicPeriod"/>
            </a:pPr>
            <a:endParaRPr lang="en-US" sz="4000" dirty="0" smtClean="0"/>
          </a:p>
          <a:p>
            <a:pPr marL="514350" indent="-514350">
              <a:buFont typeface="+mj-lt"/>
              <a:buAutoNum type="arabicPeriod"/>
            </a:pPr>
            <a:endParaRPr lang="en-US" sz="3600" dirty="0" smtClean="0"/>
          </a:p>
          <a:p>
            <a:pPr marL="514350" indent="-514350">
              <a:buFont typeface="+mj-lt"/>
              <a:buAutoNum type="arabicPeriod"/>
            </a:pPr>
            <a:r>
              <a:rPr lang="en-US" dirty="0" smtClean="0"/>
              <a:t>With HYP:</a:t>
            </a:r>
            <a:endParaRPr lang="en-US" dirty="0"/>
          </a:p>
        </p:txBody>
      </p:sp>
      <p:pic>
        <p:nvPicPr>
          <p:cNvPr id="205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268" y="1593711"/>
            <a:ext cx="5746569" cy="136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72100" y="3032956"/>
            <a:ext cx="3528392" cy="954107"/>
          </a:xfrm>
          <a:prstGeom prst="rect">
            <a:avLst/>
          </a:prstGeom>
          <a:noFill/>
          <a:ln>
            <a:solidFill>
              <a:schemeClr val="tx1"/>
            </a:solidFill>
          </a:ln>
        </p:spPr>
        <p:txBody>
          <a:bodyPr wrap="square" rtlCol="0">
            <a:spAutoFit/>
          </a:bodyPr>
          <a:lstStyle/>
          <a:p>
            <a:pPr algn="ctr"/>
            <a:r>
              <a:rPr lang="en-US" sz="2800" dirty="0" smtClean="0">
                <a:latin typeface="+mn-lt"/>
              </a:rPr>
              <a:t>Process of execution </a:t>
            </a:r>
            <a:br>
              <a:rPr lang="en-US" sz="2800" dirty="0" smtClean="0">
                <a:latin typeface="+mn-lt"/>
              </a:rPr>
            </a:br>
            <a:r>
              <a:rPr lang="en-US" sz="2800" dirty="0" smtClean="0">
                <a:latin typeface="+mn-lt"/>
              </a:rPr>
              <a:t>CPUID instructions</a:t>
            </a:r>
            <a:endParaRPr lang="en-US" sz="2800" dirty="0">
              <a:latin typeface="+mn-lt"/>
            </a:endParaRPr>
          </a:p>
        </p:txBody>
      </p:sp>
      <p:cxnSp>
        <p:nvCxnSpPr>
          <p:cNvPr id="6" name="Straight Connector 5"/>
          <p:cNvCxnSpPr>
            <a:endCxn id="3" idx="1"/>
          </p:cNvCxnSpPr>
          <p:nvPr/>
        </p:nvCxnSpPr>
        <p:spPr bwMode="auto">
          <a:xfrm>
            <a:off x="4680012" y="2564904"/>
            <a:ext cx="792088" cy="945106"/>
          </a:xfrm>
          <a:prstGeom prst="line">
            <a:avLst/>
          </a:prstGeom>
          <a:noFill/>
          <a:ln w="9525" cap="flat" cmpd="sng" algn="ctr">
            <a:solidFill>
              <a:schemeClr val="tx1"/>
            </a:solidFill>
            <a:prstDash val="solid"/>
            <a:round/>
            <a:headEnd type="oval"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a:endCxn id="3" idx="1"/>
          </p:cNvCxnSpPr>
          <p:nvPr/>
        </p:nvCxnSpPr>
        <p:spPr bwMode="auto">
          <a:xfrm flipV="1">
            <a:off x="4572000" y="3510010"/>
            <a:ext cx="900100" cy="999110"/>
          </a:xfrm>
          <a:prstGeom prst="line">
            <a:avLst/>
          </a:prstGeom>
          <a:noFill/>
          <a:ln w="9525" cap="flat" cmpd="sng" algn="ctr">
            <a:solidFill>
              <a:schemeClr val="tx1"/>
            </a:solidFill>
            <a:prstDash val="solid"/>
            <a:round/>
            <a:headEnd type="oval"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013208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87524" y="944725"/>
            <a:ext cx="8424863" cy="6048671"/>
          </a:xfrm>
        </p:spPr>
        <p:txBody>
          <a:bodyPr/>
          <a:lstStyle/>
          <a:p>
            <a:pPr>
              <a:lnSpc>
                <a:spcPct val="110000"/>
              </a:lnSpc>
            </a:pPr>
            <a:r>
              <a:rPr lang="en-US" sz="2600" dirty="0" smtClean="0"/>
              <a:t>CPU works as a </a:t>
            </a:r>
            <a:br>
              <a:rPr lang="en-US" sz="2600" dirty="0" smtClean="0"/>
            </a:br>
            <a:r>
              <a:rPr lang="en-US" sz="2600" dirty="0" smtClean="0"/>
              <a:t>stochastic system</a:t>
            </a:r>
          </a:p>
          <a:p>
            <a:endParaRPr lang="en-US" sz="2000" dirty="0" smtClean="0"/>
          </a:p>
          <a:p>
            <a:pPr>
              <a:lnSpc>
                <a:spcPct val="110000"/>
              </a:lnSpc>
            </a:pPr>
            <a:r>
              <a:rPr lang="en-US" sz="2600" dirty="0" smtClean="0"/>
              <a:t>SMM interrupts </a:t>
            </a:r>
            <a:br>
              <a:rPr lang="en-US" sz="2600" dirty="0" smtClean="0"/>
            </a:br>
            <a:r>
              <a:rPr lang="en-US" sz="2600" dirty="0" smtClean="0"/>
              <a:t>both OS &amp; HYP</a:t>
            </a:r>
          </a:p>
          <a:p>
            <a:endParaRPr lang="en-US" sz="2400" dirty="0" smtClean="0"/>
          </a:p>
          <a:p>
            <a:r>
              <a:rPr lang="en-US" sz="2600" dirty="0" smtClean="0"/>
              <a:t>IET indexes are </a:t>
            </a:r>
            <a:r>
              <a:rPr lang="en-US" sz="2600" dirty="0"/>
              <a:t>increased after HYP is </a:t>
            </a:r>
            <a:r>
              <a:rPr lang="en-US" sz="2600" dirty="0" smtClean="0"/>
              <a:t>loaded:</a:t>
            </a:r>
            <a:endParaRPr lang="en-US" sz="2600"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72008" y="44624"/>
            <a:ext cx="9000492" cy="972108"/>
          </a:xfrm>
        </p:spPr>
        <p:txBody>
          <a:bodyPr/>
          <a:lstStyle/>
          <a:p>
            <a:r>
              <a:rPr lang="en-US" sz="3600" b="1" dirty="0" smtClean="0"/>
              <a:t>Theoretic analysis of switches between modes</a:t>
            </a:r>
            <a:endParaRPr lang="ru-RU" sz="3200" b="1" dirty="0"/>
          </a:p>
        </p:txBody>
      </p:sp>
      <p:sp>
        <p:nvSpPr>
          <p:cNvPr id="7" name="Rectangle 6"/>
          <p:cNvSpPr/>
          <p:nvPr/>
        </p:nvSpPr>
        <p:spPr>
          <a:xfrm>
            <a:off x="4535996" y="2456892"/>
            <a:ext cx="4464496" cy="492443"/>
          </a:xfrm>
          <a:prstGeom prst="rect">
            <a:avLst/>
          </a:prstGeom>
        </p:spPr>
        <p:txBody>
          <a:bodyPr wrap="square">
            <a:spAutoFit/>
          </a:bodyPr>
          <a:lstStyle/>
          <a:p>
            <a:r>
              <a:rPr lang="en-US" sz="2600" b="1" dirty="0" smtClean="0">
                <a:solidFill>
                  <a:srgbClr val="000000"/>
                </a:solidFill>
                <a:latin typeface="Arial"/>
              </a:rPr>
              <a:t>IET has a layered structure</a:t>
            </a:r>
            <a:endParaRPr lang="en-US" sz="2600" dirty="0"/>
          </a:p>
        </p:txBody>
      </p:sp>
      <p:graphicFrame>
        <p:nvGraphicFramePr>
          <p:cNvPr id="13" name="Table 12"/>
          <p:cNvGraphicFramePr>
            <a:graphicFrameLocks noGrp="1"/>
          </p:cNvGraphicFramePr>
          <p:nvPr>
            <p:extLst>
              <p:ext uri="{D42A27DB-BD31-4B8C-83A1-F6EECF244321}">
                <p14:modId xmlns:p14="http://schemas.microsoft.com/office/powerpoint/2010/main" val="2161880962"/>
              </p:ext>
            </p:extLst>
          </p:nvPr>
        </p:nvGraphicFramePr>
        <p:xfrm>
          <a:off x="179512" y="4401108"/>
          <a:ext cx="4464496" cy="1819656"/>
        </p:xfrm>
        <a:graphic>
          <a:graphicData uri="http://schemas.openxmlformats.org/drawingml/2006/table">
            <a:tbl>
              <a:tblPr firstRow="1" bandRow="1">
                <a:tableStyleId>{5940675A-B579-460E-94D1-54222C63F5DA}</a:tableStyleId>
              </a:tblPr>
              <a:tblGrid>
                <a:gridCol w="4464496"/>
              </a:tblGrid>
              <a:tr h="547602">
                <a:tc>
                  <a:txBody>
                    <a:bodyPr/>
                    <a:lstStyle/>
                    <a:p>
                      <a:pPr marL="0" lvl="2" algn="ctr">
                        <a:lnSpc>
                          <a:spcPct val="130000"/>
                        </a:lnSpc>
                        <a:spcBef>
                          <a:spcPts val="0"/>
                        </a:spcBef>
                        <a:buClr>
                          <a:srgbClr val="000099"/>
                        </a:buClr>
                      </a:pPr>
                      <a:r>
                        <a:rPr lang="en-US" sz="2600" kern="0" dirty="0" smtClean="0">
                          <a:solidFill>
                            <a:srgbClr val="000000"/>
                          </a:solidFill>
                          <a:latin typeface="+mn-lt"/>
                        </a:rPr>
                        <a:t>Average</a:t>
                      </a:r>
                    </a:p>
                  </a:txBody>
                  <a:tcPr anchor="ctr"/>
                </a:tc>
              </a:tr>
              <a:tr h="547602">
                <a:tc>
                  <a:txBody>
                    <a:bodyPr/>
                    <a:lstStyle/>
                    <a:p>
                      <a:pPr marL="0" lvl="2" algn="ctr">
                        <a:lnSpc>
                          <a:spcPct val="130000"/>
                        </a:lnSpc>
                        <a:spcBef>
                          <a:spcPts val="0"/>
                        </a:spcBef>
                        <a:buClr>
                          <a:srgbClr val="000099"/>
                        </a:buClr>
                      </a:pPr>
                      <a:r>
                        <a:rPr lang="en-US" sz="2600" kern="0" dirty="0" smtClean="0">
                          <a:solidFill>
                            <a:srgbClr val="000000"/>
                          </a:solidFill>
                          <a:latin typeface="+mn-lt"/>
                        </a:rPr>
                        <a:t>Number of layers</a:t>
                      </a:r>
                    </a:p>
                  </a:txBody>
                  <a:tcPr anchor="ctr"/>
                </a:tc>
              </a:tr>
              <a:tr h="547602">
                <a:tc>
                  <a:txBody>
                    <a:bodyPr/>
                    <a:lstStyle/>
                    <a:p>
                      <a:pPr marL="0" marR="0" lvl="2" indent="0" algn="ctr" defTabSz="914400" rtl="0" eaLnBrk="1" fontAlgn="auto" latinLnBrk="0" hangingPunct="1">
                        <a:lnSpc>
                          <a:spcPct val="130000"/>
                        </a:lnSpc>
                        <a:spcBef>
                          <a:spcPts val="0"/>
                        </a:spcBef>
                        <a:spcAft>
                          <a:spcPts val="0"/>
                        </a:spcAft>
                        <a:buClrTx/>
                        <a:buSzTx/>
                        <a:buFontTx/>
                        <a:buNone/>
                        <a:tabLst/>
                        <a:defRPr/>
                      </a:pPr>
                      <a:r>
                        <a:rPr lang="en-US" sz="2600" kern="0" dirty="0" smtClean="0">
                          <a:solidFill>
                            <a:srgbClr val="000000"/>
                          </a:solidFill>
                          <a:latin typeface="+mn-lt"/>
                        </a:rPr>
                        <a:t>Variance &amp; 4</a:t>
                      </a:r>
                      <a:r>
                        <a:rPr lang="en-US" sz="2600" kern="0" baseline="30000" dirty="0" smtClean="0">
                          <a:solidFill>
                            <a:srgbClr val="000000"/>
                          </a:solidFill>
                          <a:latin typeface="+mn-lt"/>
                        </a:rPr>
                        <a:t>th</a:t>
                      </a:r>
                      <a:r>
                        <a:rPr lang="en-US" sz="2600" kern="0" dirty="0" smtClean="0">
                          <a:solidFill>
                            <a:srgbClr val="000000"/>
                          </a:solidFill>
                          <a:latin typeface="+mn-lt"/>
                        </a:rPr>
                        <a:t> order moment</a:t>
                      </a:r>
                    </a:p>
                  </a:txBody>
                  <a:tcPr anchor="ctr"/>
                </a:tc>
              </a:tr>
            </a:tbl>
          </a:graphicData>
        </a:graphic>
      </p:graphicFrame>
      <p:sp>
        <p:nvSpPr>
          <p:cNvPr id="14" name="Rectangle 13"/>
          <p:cNvSpPr/>
          <p:nvPr/>
        </p:nvSpPr>
        <p:spPr>
          <a:xfrm>
            <a:off x="4535996" y="1172361"/>
            <a:ext cx="4120039" cy="492443"/>
          </a:xfrm>
          <a:prstGeom prst="rect">
            <a:avLst/>
          </a:prstGeom>
        </p:spPr>
        <p:txBody>
          <a:bodyPr wrap="none">
            <a:spAutoFit/>
          </a:bodyPr>
          <a:lstStyle/>
          <a:p>
            <a:r>
              <a:rPr lang="en-US" sz="2600" b="1" dirty="0" smtClean="0">
                <a:solidFill>
                  <a:srgbClr val="000000"/>
                </a:solidFill>
                <a:latin typeface="Arial"/>
              </a:rPr>
              <a:t> IET is a random variable</a:t>
            </a:r>
            <a:endParaRPr lang="en-US" sz="2600" dirty="0"/>
          </a:p>
        </p:txBody>
      </p:sp>
      <p:sp>
        <p:nvSpPr>
          <p:cNvPr id="15" name="Isosceles Triangle 14"/>
          <p:cNvSpPr/>
          <p:nvPr/>
        </p:nvSpPr>
        <p:spPr bwMode="auto">
          <a:xfrm rot="5400000">
            <a:off x="3864525" y="1279961"/>
            <a:ext cx="612069"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6" name="Isosceles Triangle 15"/>
          <p:cNvSpPr/>
          <p:nvPr/>
        </p:nvSpPr>
        <p:spPr bwMode="auto">
          <a:xfrm rot="5400000">
            <a:off x="3864525" y="2552296"/>
            <a:ext cx="612069"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20045119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87524" y="944725"/>
            <a:ext cx="8424863" cy="6048671"/>
          </a:xfrm>
        </p:spPr>
        <p:txBody>
          <a:bodyPr/>
          <a:lstStyle/>
          <a:p>
            <a:pPr>
              <a:lnSpc>
                <a:spcPct val="110000"/>
              </a:lnSpc>
            </a:pPr>
            <a:r>
              <a:rPr lang="en-US" sz="2600" dirty="0" smtClean="0"/>
              <a:t>CPU works as a </a:t>
            </a:r>
            <a:br>
              <a:rPr lang="en-US" sz="2600" dirty="0" smtClean="0"/>
            </a:br>
            <a:r>
              <a:rPr lang="en-US" sz="2600" dirty="0" smtClean="0"/>
              <a:t>stochastic system</a:t>
            </a:r>
          </a:p>
          <a:p>
            <a:endParaRPr lang="en-US" sz="2000" dirty="0" smtClean="0"/>
          </a:p>
          <a:p>
            <a:pPr>
              <a:lnSpc>
                <a:spcPct val="110000"/>
              </a:lnSpc>
            </a:pPr>
            <a:r>
              <a:rPr lang="en-US" sz="2600" dirty="0" smtClean="0"/>
              <a:t>SMM interrupts </a:t>
            </a:r>
            <a:br>
              <a:rPr lang="en-US" sz="2600" dirty="0" smtClean="0"/>
            </a:br>
            <a:r>
              <a:rPr lang="en-US" sz="2600" dirty="0" smtClean="0"/>
              <a:t>both OS &amp; HYP</a:t>
            </a:r>
          </a:p>
          <a:p>
            <a:endParaRPr lang="en-US" sz="2400" dirty="0" smtClean="0"/>
          </a:p>
          <a:p>
            <a:r>
              <a:rPr lang="en-US" sz="2600" dirty="0" smtClean="0"/>
              <a:t>IET indexes are </a:t>
            </a:r>
            <a:r>
              <a:rPr lang="en-US" sz="2600" dirty="0"/>
              <a:t>increased after HYP is </a:t>
            </a:r>
            <a:r>
              <a:rPr lang="en-US" sz="2600" dirty="0" smtClean="0"/>
              <a:t>loaded:</a:t>
            </a:r>
            <a:endParaRPr lang="en-US" sz="2600"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Table 9"/>
          <p:cNvGraphicFramePr>
            <a:graphicFrameLocks noGrp="1"/>
          </p:cNvGraphicFramePr>
          <p:nvPr>
            <p:extLst>
              <p:ext uri="{D42A27DB-BD31-4B8C-83A1-F6EECF244321}">
                <p14:modId xmlns:p14="http://schemas.microsoft.com/office/powerpoint/2010/main" val="3774518124"/>
              </p:ext>
            </p:extLst>
          </p:nvPr>
        </p:nvGraphicFramePr>
        <p:xfrm>
          <a:off x="179512" y="4401108"/>
          <a:ext cx="8694745" cy="1819656"/>
        </p:xfrm>
        <a:graphic>
          <a:graphicData uri="http://schemas.openxmlformats.org/drawingml/2006/table">
            <a:tbl>
              <a:tblPr firstRow="1" bandRow="1">
                <a:tableStyleId>{5940675A-B579-460E-94D1-54222C63F5DA}</a:tableStyleId>
              </a:tblPr>
              <a:tblGrid>
                <a:gridCol w="4464496"/>
                <a:gridCol w="4230249"/>
              </a:tblGrid>
              <a:tr h="547602">
                <a:tc>
                  <a:txBody>
                    <a:bodyPr/>
                    <a:lstStyle/>
                    <a:p>
                      <a:pPr marL="0" lvl="2" algn="ctr">
                        <a:lnSpc>
                          <a:spcPct val="130000"/>
                        </a:lnSpc>
                        <a:spcBef>
                          <a:spcPts val="0"/>
                        </a:spcBef>
                        <a:buClr>
                          <a:srgbClr val="000099"/>
                        </a:buClr>
                      </a:pPr>
                      <a:r>
                        <a:rPr lang="en-US" sz="2600" kern="0" dirty="0" smtClean="0">
                          <a:solidFill>
                            <a:srgbClr val="000000"/>
                          </a:solidFill>
                          <a:latin typeface="+mn-lt"/>
                        </a:rPr>
                        <a:t>Average</a:t>
                      </a:r>
                    </a:p>
                  </a:txBody>
                  <a:tcPr anchor="ctr"/>
                </a:tc>
                <a:tc>
                  <a:txBody>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sz="2600" b="0" i="0" u="none" strike="noStrike" kern="1200" cap="none" spc="0" normalizeH="0" baseline="0" noProof="0" dirty="0" smtClean="0">
                          <a:ln>
                            <a:noFill/>
                          </a:ln>
                          <a:solidFill>
                            <a:srgbClr val="000000"/>
                          </a:solidFill>
                          <a:effectLst/>
                          <a:uLnTx/>
                          <a:uFillTx/>
                          <a:latin typeface="+mn-lt"/>
                          <a:ea typeface="+mn-ea"/>
                          <a:cs typeface="+mn-cs"/>
                        </a:rPr>
                        <a:t>Time-cheating by HYP</a:t>
                      </a:r>
                    </a:p>
                  </a:txBody>
                  <a:tcPr anchor="ctr"/>
                </a:tc>
              </a:tr>
              <a:tr h="547602">
                <a:tc>
                  <a:txBody>
                    <a:bodyPr/>
                    <a:lstStyle/>
                    <a:p>
                      <a:pPr marL="0" lvl="2" algn="ctr">
                        <a:lnSpc>
                          <a:spcPct val="130000"/>
                        </a:lnSpc>
                        <a:spcBef>
                          <a:spcPts val="0"/>
                        </a:spcBef>
                        <a:buClr>
                          <a:srgbClr val="000099"/>
                        </a:buClr>
                      </a:pPr>
                      <a:r>
                        <a:rPr lang="en-US" sz="2600" kern="0" dirty="0" smtClean="0">
                          <a:solidFill>
                            <a:srgbClr val="000000"/>
                          </a:solidFill>
                          <a:latin typeface="+mn-lt"/>
                        </a:rPr>
                        <a:t>Number of layers</a:t>
                      </a:r>
                    </a:p>
                  </a:txBody>
                  <a:tcPr anchor="ctr"/>
                </a:tc>
                <a:tc rowSpan="2">
                  <a:txBody>
                    <a:bodyPr/>
                    <a:lstStyle/>
                    <a:p>
                      <a:pPr marL="0" marR="0" lvl="0" indent="0" algn="ctr" defTabSz="914400" rtl="0" eaLnBrk="1" fontAlgn="base" latinLnBrk="0" hangingPunct="1">
                        <a:lnSpc>
                          <a:spcPct val="130000"/>
                        </a:lnSpc>
                        <a:spcBef>
                          <a:spcPct val="0"/>
                        </a:spcBef>
                        <a:spcAft>
                          <a:spcPct val="0"/>
                        </a:spcAft>
                        <a:buClrTx/>
                        <a:buSzTx/>
                        <a:buFontTx/>
                        <a:buNone/>
                        <a:tabLst>
                          <a:tab pos="539750" algn="l"/>
                          <a:tab pos="808038" algn="l"/>
                        </a:tabLst>
                        <a:defRPr/>
                      </a:pPr>
                      <a:r>
                        <a:rPr kumimoji="0" lang="en-US" sz="2600" b="1" i="0" u="none" strike="noStrike" kern="1200" cap="none" spc="0" normalizeH="0" baseline="0" noProof="0" dirty="0" smtClean="0">
                          <a:ln>
                            <a:noFill/>
                          </a:ln>
                          <a:solidFill>
                            <a:srgbClr val="000000"/>
                          </a:solidFill>
                          <a:effectLst/>
                          <a:uLnTx/>
                          <a:uFillTx/>
                          <a:latin typeface="+mn-lt"/>
                          <a:ea typeface="+mn-ea"/>
                          <a:cs typeface="+mn-cs"/>
                        </a:rPr>
                        <a:t>Both are possible for </a:t>
                      </a:r>
                      <a:br>
                        <a:rPr kumimoji="0" lang="en-US" sz="2600" b="1" i="0" u="none" strike="noStrike" kern="1200" cap="none" spc="0" normalizeH="0" baseline="0" noProof="0" dirty="0" smtClean="0">
                          <a:ln>
                            <a:noFill/>
                          </a:ln>
                          <a:solidFill>
                            <a:srgbClr val="000000"/>
                          </a:solidFill>
                          <a:effectLst/>
                          <a:uLnTx/>
                          <a:uFillTx/>
                          <a:latin typeface="+mn-lt"/>
                          <a:ea typeface="+mn-ea"/>
                          <a:cs typeface="+mn-cs"/>
                        </a:rPr>
                      </a:br>
                      <a:r>
                        <a:rPr kumimoji="0" lang="en-US" sz="2600" b="1" i="0" u="none" strike="noStrike" kern="1200" cap="none" spc="0" normalizeH="0" baseline="0" noProof="0" dirty="0" smtClean="0">
                          <a:ln>
                            <a:noFill/>
                          </a:ln>
                          <a:solidFill>
                            <a:srgbClr val="000000"/>
                          </a:solidFill>
                          <a:effectLst/>
                          <a:uLnTx/>
                          <a:uFillTx/>
                          <a:latin typeface="+mn-lt"/>
                          <a:ea typeface="+mn-ea"/>
                          <a:cs typeface="+mn-cs"/>
                        </a:rPr>
                        <a:t>stealth HYP detection</a:t>
                      </a:r>
                      <a:endParaRPr kumimoji="0" lang="en-US" sz="2600" b="1" i="0" u="none" strike="noStrike" kern="1200" cap="none" spc="0" normalizeH="0" baseline="0" noProof="0" dirty="0" smtClean="0">
                        <a:ln>
                          <a:noFill/>
                        </a:ln>
                        <a:solidFill>
                          <a:srgbClr val="000000"/>
                        </a:solidFill>
                        <a:effectLst/>
                        <a:uLnTx/>
                        <a:uFillTx/>
                        <a:latin typeface="Arial Black" pitchFamily="34" charset="0"/>
                        <a:ea typeface="+mn-ea"/>
                        <a:cs typeface="+mn-cs"/>
                      </a:endParaRPr>
                    </a:p>
                  </a:txBody>
                  <a:tcPr anchor="ctr"/>
                </a:tc>
              </a:tr>
              <a:tr h="547602">
                <a:tc>
                  <a:txBody>
                    <a:bodyPr/>
                    <a:lstStyle/>
                    <a:p>
                      <a:pPr marL="0" marR="0" lvl="2" indent="0" algn="ctr" defTabSz="914400" rtl="0" eaLnBrk="1" fontAlgn="auto" latinLnBrk="0" hangingPunct="1">
                        <a:lnSpc>
                          <a:spcPct val="130000"/>
                        </a:lnSpc>
                        <a:spcBef>
                          <a:spcPts val="0"/>
                        </a:spcBef>
                        <a:spcAft>
                          <a:spcPts val="0"/>
                        </a:spcAft>
                        <a:buClrTx/>
                        <a:buSzTx/>
                        <a:buFontTx/>
                        <a:buNone/>
                        <a:tabLst/>
                        <a:defRPr/>
                      </a:pPr>
                      <a:r>
                        <a:rPr lang="en-US" sz="2600" kern="0" dirty="0" smtClean="0">
                          <a:solidFill>
                            <a:srgbClr val="000000"/>
                          </a:solidFill>
                          <a:latin typeface="+mn-lt"/>
                        </a:rPr>
                        <a:t>Variance &amp; 4</a:t>
                      </a:r>
                      <a:r>
                        <a:rPr lang="en-US" sz="2600" kern="0" baseline="30000" dirty="0" smtClean="0">
                          <a:solidFill>
                            <a:srgbClr val="000000"/>
                          </a:solidFill>
                          <a:latin typeface="+mn-lt"/>
                        </a:rPr>
                        <a:t>th</a:t>
                      </a:r>
                      <a:r>
                        <a:rPr lang="en-US" sz="2600" kern="0" dirty="0" smtClean="0">
                          <a:solidFill>
                            <a:srgbClr val="000000"/>
                          </a:solidFill>
                          <a:latin typeface="+mn-lt"/>
                        </a:rPr>
                        <a:t> order moment</a:t>
                      </a:r>
                    </a:p>
                  </a:txBody>
                  <a:tcPr anchor="ctr"/>
                </a:tc>
                <a:tc vMerge="1">
                  <a:txBody>
                    <a:bodyPr/>
                    <a:lstStyle/>
                    <a:p>
                      <a:endParaRPr lang="en-US" dirty="0"/>
                    </a:p>
                  </a:txBody>
                  <a:tcPr/>
                </a:tc>
              </a:tr>
            </a:tbl>
          </a:graphicData>
        </a:graphic>
      </p:graphicFrame>
      <p:sp>
        <p:nvSpPr>
          <p:cNvPr id="2" name="Заголовок 1"/>
          <p:cNvSpPr>
            <a:spLocks noGrp="1"/>
          </p:cNvSpPr>
          <p:nvPr>
            <p:ph type="title"/>
          </p:nvPr>
        </p:nvSpPr>
        <p:spPr>
          <a:xfrm>
            <a:off x="72008" y="44624"/>
            <a:ext cx="9000492" cy="972108"/>
          </a:xfrm>
        </p:spPr>
        <p:txBody>
          <a:bodyPr/>
          <a:lstStyle/>
          <a:p>
            <a:r>
              <a:rPr lang="en-US" sz="3600" b="1" dirty="0" smtClean="0"/>
              <a:t>Theoretic analysis of switches between modes</a:t>
            </a:r>
            <a:endParaRPr lang="ru-RU" sz="3200" b="1" dirty="0"/>
          </a:p>
        </p:txBody>
      </p:sp>
      <p:sp>
        <p:nvSpPr>
          <p:cNvPr id="12" name="Rectangle 11"/>
          <p:cNvSpPr/>
          <p:nvPr/>
        </p:nvSpPr>
        <p:spPr>
          <a:xfrm>
            <a:off x="4535996" y="2456892"/>
            <a:ext cx="4464496" cy="492443"/>
          </a:xfrm>
          <a:prstGeom prst="rect">
            <a:avLst/>
          </a:prstGeom>
        </p:spPr>
        <p:txBody>
          <a:bodyPr wrap="square">
            <a:spAutoFit/>
          </a:bodyPr>
          <a:lstStyle/>
          <a:p>
            <a:r>
              <a:rPr lang="en-US" sz="2600" b="1" dirty="0" smtClean="0">
                <a:solidFill>
                  <a:srgbClr val="000000"/>
                </a:solidFill>
                <a:latin typeface="Arial"/>
              </a:rPr>
              <a:t>IET has a layered structure</a:t>
            </a:r>
            <a:endParaRPr lang="en-US" sz="2600" dirty="0"/>
          </a:p>
        </p:txBody>
      </p:sp>
      <p:sp>
        <p:nvSpPr>
          <p:cNvPr id="14" name="Rectangle 13"/>
          <p:cNvSpPr/>
          <p:nvPr/>
        </p:nvSpPr>
        <p:spPr>
          <a:xfrm>
            <a:off x="4535996" y="1172361"/>
            <a:ext cx="4120039" cy="492443"/>
          </a:xfrm>
          <a:prstGeom prst="rect">
            <a:avLst/>
          </a:prstGeom>
        </p:spPr>
        <p:txBody>
          <a:bodyPr wrap="none">
            <a:spAutoFit/>
          </a:bodyPr>
          <a:lstStyle/>
          <a:p>
            <a:r>
              <a:rPr lang="en-US" sz="2600" b="1" dirty="0" smtClean="0">
                <a:solidFill>
                  <a:srgbClr val="000000"/>
                </a:solidFill>
                <a:latin typeface="Arial"/>
              </a:rPr>
              <a:t> IET is a random variable</a:t>
            </a:r>
            <a:endParaRPr lang="en-US" sz="2600" dirty="0"/>
          </a:p>
        </p:txBody>
      </p:sp>
      <p:sp>
        <p:nvSpPr>
          <p:cNvPr id="15" name="Isosceles Triangle 14"/>
          <p:cNvSpPr/>
          <p:nvPr/>
        </p:nvSpPr>
        <p:spPr bwMode="auto">
          <a:xfrm rot="5400000">
            <a:off x="3864525" y="1279961"/>
            <a:ext cx="612069"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6" name="Isosceles Triangle 15"/>
          <p:cNvSpPr/>
          <p:nvPr/>
        </p:nvSpPr>
        <p:spPr bwMode="auto">
          <a:xfrm rot="5400000">
            <a:off x="3864525" y="2552296"/>
            <a:ext cx="612069"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7" name="Isosceles Triangle 16"/>
          <p:cNvSpPr/>
          <p:nvPr/>
        </p:nvSpPr>
        <p:spPr bwMode="auto">
          <a:xfrm rot="5400000">
            <a:off x="4595396" y="5468622"/>
            <a:ext cx="612069"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21174041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8880"/>
            <a:ext cx="9144000" cy="1183159"/>
          </a:xfrm>
        </p:spPr>
        <p:txBody>
          <a:bodyPr/>
          <a:lstStyle/>
          <a:p>
            <a:pPr>
              <a:lnSpc>
                <a:spcPct val="150000"/>
              </a:lnSpc>
            </a:pPr>
            <a:r>
              <a:rPr lang="en-US" sz="3600" b="1" dirty="0" smtClean="0"/>
              <a:t>Let’s </a:t>
            </a:r>
            <a:r>
              <a:rPr lang="en-US" sz="3600" b="1" dirty="0"/>
              <a:t>check these three ideas by </a:t>
            </a:r>
            <a:r>
              <a:rPr lang="en-US" sz="3600" b="1" dirty="0" smtClean="0"/>
              <a:t>experiment</a:t>
            </a:r>
            <a:endParaRPr lang="en-US" sz="3600" b="1" dirty="0"/>
          </a:p>
        </p:txBody>
      </p:sp>
    </p:spTree>
    <p:extLst>
      <p:ext uri="{BB962C8B-B14F-4D97-AF65-F5344CB8AC3E}">
        <p14:creationId xmlns:p14="http://schemas.microsoft.com/office/powerpoint/2010/main" val="6497811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28447"/>
          <a:stretch/>
        </p:blipFill>
        <p:spPr bwMode="auto">
          <a:xfrm>
            <a:off x="1782754" y="1885726"/>
            <a:ext cx="7199736" cy="49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Рисунок 2"/>
          <p:cNvPicPr>
            <a:picLocks noChangeAspect="1"/>
          </p:cNvPicPr>
          <p:nvPr/>
        </p:nvPicPr>
        <p:blipFill>
          <a:blip r:embed="rId5"/>
          <a:stretch>
            <a:fillRect/>
          </a:stretch>
        </p:blipFill>
        <p:spPr>
          <a:xfrm>
            <a:off x="1788277" y="1915006"/>
            <a:ext cx="7223035" cy="4862366"/>
          </a:xfrm>
          <a:prstGeom prst="rect">
            <a:avLst/>
          </a:prstGeom>
        </p:spPr>
      </p:pic>
      <p:sp>
        <p:nvSpPr>
          <p:cNvPr id="2" name="Заголовок 1"/>
          <p:cNvSpPr>
            <a:spLocks noGrp="1"/>
          </p:cNvSpPr>
          <p:nvPr>
            <p:ph type="title"/>
          </p:nvPr>
        </p:nvSpPr>
        <p:spPr>
          <a:xfrm>
            <a:off x="323850" y="8620"/>
            <a:ext cx="8820150" cy="576064"/>
          </a:xfrm>
        </p:spPr>
        <p:txBody>
          <a:bodyPr/>
          <a:lstStyle/>
          <a:p>
            <a:r>
              <a:rPr lang="en-US" sz="3600" b="1" dirty="0" smtClean="0"/>
              <a:t>Scheme of the experiment</a:t>
            </a:r>
            <a:endParaRPr lang="ru-RU" sz="3200" b="1" dirty="0"/>
          </a:p>
        </p:txBody>
      </p:sp>
      <p:sp>
        <p:nvSpPr>
          <p:cNvPr id="4" name="Content Placeholder 2"/>
          <p:cNvSpPr>
            <a:spLocks noGrp="1"/>
          </p:cNvSpPr>
          <p:nvPr>
            <p:ph idx="1"/>
          </p:nvPr>
        </p:nvSpPr>
        <p:spPr>
          <a:xfrm>
            <a:off x="1655676" y="548680"/>
            <a:ext cx="6948772" cy="1341839"/>
          </a:xfrm>
        </p:spPr>
        <p:txBody>
          <a:bodyPr anchor="ctr"/>
          <a:lstStyle/>
          <a:p>
            <a:pPr marL="514350" indent="-514350">
              <a:lnSpc>
                <a:spcPct val="120000"/>
              </a:lnSpc>
              <a:buFont typeface="+mj-lt"/>
              <a:buAutoNum type="arabicPeriod"/>
            </a:pPr>
            <a:r>
              <a:rPr lang="en-US" dirty="0" smtClean="0"/>
              <a:t>Run a </a:t>
            </a:r>
            <a:r>
              <a:rPr lang="en-US" u="sng" dirty="0" smtClean="0"/>
              <a:t>tiny HYP</a:t>
            </a:r>
            <a:r>
              <a:rPr lang="en-US" dirty="0" smtClean="0"/>
              <a:t> with </a:t>
            </a:r>
            <a:r>
              <a:rPr lang="en-US" u="sng" dirty="0" smtClean="0"/>
              <a:t>time cheating</a:t>
            </a:r>
            <a:endParaRPr lang="en-US" dirty="0" smtClean="0"/>
          </a:p>
          <a:p>
            <a:pPr marL="514350" indent="-514350">
              <a:lnSpc>
                <a:spcPct val="120000"/>
              </a:lnSpc>
              <a:buFont typeface="+mj-lt"/>
              <a:buAutoNum type="arabicPeriod"/>
            </a:pPr>
            <a:r>
              <a:rPr lang="en-US" dirty="0"/>
              <a:t>Measure </a:t>
            </a:r>
            <a:r>
              <a:rPr lang="en-US" dirty="0" smtClean="0"/>
              <a:t>IET by the own driver:</a:t>
            </a:r>
            <a:endParaRPr lang="en-US" dirty="0"/>
          </a:p>
        </p:txBody>
      </p:sp>
      <p:pic>
        <p:nvPicPr>
          <p:cNvPr id="21510" name="Picture 6" descr="http://fc06.deviantart.net/fs70/f/2013/087/6/b/slimer_icon_by_slamiticon-d5z655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504" y="332656"/>
            <a:ext cx="1591646" cy="1116124"/>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http://fc02.deviantart.net/fs71/f/2013/245/9/a/ghostbusters_peter_venkman_by_elnenecool-d6kqsw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508" y="1466254"/>
            <a:ext cx="1512167" cy="26764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490102" y="6254152"/>
            <a:ext cx="3492388" cy="523220"/>
          </a:xfrm>
          <a:prstGeom prst="rect">
            <a:avLst/>
          </a:prstGeom>
        </p:spPr>
        <p:txBody>
          <a:bodyPr wrap="square">
            <a:spAutoFit/>
          </a:bodyPr>
          <a:lstStyle/>
          <a:p>
            <a:pPr lvl="0"/>
            <a:r>
              <a:rPr lang="en-US" sz="2800" b="1" dirty="0">
                <a:solidFill>
                  <a:srgbClr val="000000"/>
                </a:solidFill>
                <a:latin typeface="Arial"/>
              </a:rPr>
              <a:t>→ </a:t>
            </a:r>
            <a:r>
              <a:rPr lang="en-US" sz="2800" b="1" dirty="0" smtClean="0">
                <a:solidFill>
                  <a:srgbClr val="000000"/>
                </a:solidFill>
                <a:latin typeface="Arial"/>
              </a:rPr>
              <a:t>matrix </a:t>
            </a:r>
            <a:r>
              <a:rPr lang="en-US" sz="2800" b="1" dirty="0">
                <a:solidFill>
                  <a:srgbClr val="000000"/>
                </a:solidFill>
                <a:latin typeface="Arial"/>
              </a:rPr>
              <a:t>1000 x 10 </a:t>
            </a:r>
          </a:p>
        </p:txBody>
      </p:sp>
    </p:spTree>
    <p:extLst>
      <p:ext uri="{BB962C8B-B14F-4D97-AF65-F5344CB8AC3E}">
        <p14:creationId xmlns:p14="http://schemas.microsoft.com/office/powerpoint/2010/main" val="13678815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80628"/>
            <a:ext cx="9144000" cy="648072"/>
          </a:xfrm>
        </p:spPr>
        <p:txBody>
          <a:bodyPr/>
          <a:lstStyle/>
          <a:p>
            <a:r>
              <a:rPr lang="en-US" sz="3600" b="1" dirty="0"/>
              <a:t>Instruction Execution Time in CPU </a:t>
            </a:r>
            <a:r>
              <a:rPr lang="en-US" sz="3600" b="1" dirty="0" smtClean="0"/>
              <a:t>ticks*</a:t>
            </a:r>
            <a:endParaRPr lang="ru-RU" sz="3200" b="1" dirty="0"/>
          </a:p>
        </p:txBody>
      </p:sp>
      <p:graphicFrame>
        <p:nvGraphicFramePr>
          <p:cNvPr id="3" name="Table 2"/>
          <p:cNvGraphicFramePr>
            <a:graphicFrameLocks noGrp="1"/>
          </p:cNvGraphicFramePr>
          <p:nvPr>
            <p:extLst>
              <p:ext uri="{D42A27DB-BD31-4B8C-83A1-F6EECF244321}">
                <p14:modId xmlns:p14="http://schemas.microsoft.com/office/powerpoint/2010/main" val="1059021277"/>
              </p:ext>
            </p:extLst>
          </p:nvPr>
        </p:nvGraphicFramePr>
        <p:xfrm>
          <a:off x="215516" y="800708"/>
          <a:ext cx="8757786" cy="5401056"/>
        </p:xfrm>
        <a:graphic>
          <a:graphicData uri="http://schemas.openxmlformats.org/drawingml/2006/table">
            <a:tbl>
              <a:tblPr firstRow="1" bandRow="1">
                <a:tableStyleId>{5940675A-B579-460E-94D1-54222C63F5DA}</a:tableStyleId>
              </a:tblPr>
              <a:tblGrid>
                <a:gridCol w="1044116"/>
                <a:gridCol w="1080120"/>
                <a:gridCol w="324036"/>
                <a:gridCol w="1152128"/>
                <a:gridCol w="252028"/>
                <a:gridCol w="1188132"/>
                <a:gridCol w="252028"/>
                <a:gridCol w="1148275"/>
                <a:gridCol w="208280"/>
                <a:gridCol w="767681"/>
                <a:gridCol w="216024"/>
                <a:gridCol w="1124938"/>
              </a:tblGrid>
              <a:tr h="504056">
                <a:tc rowSpan="2" gridSpan="3">
                  <a:txBody>
                    <a:bodyPr/>
                    <a:lstStyle/>
                    <a:p>
                      <a:pPr algn="ctr">
                        <a:lnSpc>
                          <a:spcPct val="100000"/>
                        </a:lnSpc>
                        <a:spcBef>
                          <a:spcPts val="400"/>
                        </a:spcBef>
                        <a:spcAft>
                          <a:spcPts val="400"/>
                        </a:spcAft>
                      </a:pPr>
                      <a:endParaRPr lang="en-US" sz="2800" dirty="0">
                        <a:latin typeface="+mn-lt"/>
                      </a:endParaRPr>
                    </a:p>
                  </a:txBody>
                  <a:tcPr anchor="ctr" anchorCtr="1"/>
                </a:tc>
                <a:tc rowSpan="2" hMerge="1">
                  <a:txBody>
                    <a:bodyPr/>
                    <a:lstStyle/>
                    <a:p>
                      <a:pPr algn="ctr">
                        <a:lnSpc>
                          <a:spcPct val="120000"/>
                        </a:lnSpc>
                        <a:spcBef>
                          <a:spcPts val="400"/>
                        </a:spcBef>
                        <a:spcAft>
                          <a:spcPts val="400"/>
                        </a:spcAft>
                      </a:pPr>
                      <a:endParaRPr lang="en-US" sz="2800" dirty="0">
                        <a:latin typeface="+mn-lt"/>
                      </a:endParaRPr>
                    </a:p>
                  </a:txBody>
                  <a:tcPr anchor="ctr" anchorCtr="1"/>
                </a:tc>
                <a:tc rowSpan="2" hMerge="1">
                  <a:txBody>
                    <a:bodyPr/>
                    <a:lstStyle/>
                    <a:p>
                      <a:pPr algn="ctr">
                        <a:lnSpc>
                          <a:spcPct val="120000"/>
                        </a:lnSpc>
                        <a:spcBef>
                          <a:spcPts val="400"/>
                        </a:spcBef>
                        <a:spcAft>
                          <a:spcPts val="400"/>
                        </a:spcAft>
                      </a:pPr>
                      <a:endParaRPr lang="en-US" sz="2800" dirty="0">
                        <a:latin typeface="+mn-lt"/>
                      </a:endParaRPr>
                    </a:p>
                  </a:txBody>
                  <a:tcPr anchor="ctr" anchorCtr="1"/>
                </a:tc>
                <a:tc gridSpan="9">
                  <a:txBody>
                    <a:bodyPr/>
                    <a:lstStyle/>
                    <a:p>
                      <a:pPr algn="ctr">
                        <a:lnSpc>
                          <a:spcPct val="100000"/>
                        </a:lnSpc>
                        <a:spcBef>
                          <a:spcPts val="2400"/>
                        </a:spcBef>
                        <a:spcAft>
                          <a:spcPts val="2400"/>
                        </a:spcAft>
                      </a:pPr>
                      <a:r>
                        <a:rPr lang="en-US" sz="2800" dirty="0" smtClean="0"/>
                        <a:t>Number of outer loop interactions</a:t>
                      </a:r>
                      <a:endParaRPr lang="en-US" sz="2800" dirty="0"/>
                    </a:p>
                  </a:txBody>
                  <a:tcPr anchor="ctr" anchorCtr="1"/>
                </a:tc>
                <a:tc hMerge="1">
                  <a:txBody>
                    <a:bodyPr/>
                    <a:lstStyle/>
                    <a:p>
                      <a:endParaRPr lang="en-US"/>
                    </a:p>
                  </a:txBody>
                  <a:tcPr/>
                </a:tc>
                <a:tc hMerge="1">
                  <a:txBody>
                    <a:bodyPr/>
                    <a:lstStyle/>
                    <a:p>
                      <a:pPr algn="ctr"/>
                      <a:endParaRPr lang="en-US" sz="2800" dirty="0"/>
                    </a:p>
                  </a:txBody>
                  <a:tcPr anchor="ctr"/>
                </a:tc>
                <a:tc hMerge="1">
                  <a:txBody>
                    <a:bodyPr/>
                    <a:lstStyle/>
                    <a:p>
                      <a:endParaRPr lang="en-US"/>
                    </a:p>
                  </a:txBody>
                  <a:tcPr/>
                </a:tc>
                <a:tc hMerge="1">
                  <a:txBody>
                    <a:bodyPr/>
                    <a:lstStyle/>
                    <a:p>
                      <a:pPr algn="ctr"/>
                      <a:endParaRPr lang="en-US" sz="2800" dirty="0"/>
                    </a:p>
                  </a:txBody>
                  <a:tcPr anchor="ctr"/>
                </a:tc>
                <a:tc hMerge="1">
                  <a:txBody>
                    <a:bodyPr/>
                    <a:lstStyle/>
                    <a:p>
                      <a:endParaRPr lang="en-US"/>
                    </a:p>
                  </a:txBody>
                  <a:tcPr/>
                </a:tc>
                <a:tc hMerge="1">
                  <a:txBody>
                    <a:bodyPr/>
                    <a:lstStyle/>
                    <a:p>
                      <a:pPr algn="ctr"/>
                      <a:endParaRPr lang="en-US" sz="2800" dirty="0"/>
                    </a:p>
                  </a:txBody>
                  <a:tcPr anchor="ctr"/>
                </a:tc>
                <a:tc hMerge="1">
                  <a:txBody>
                    <a:bodyPr/>
                    <a:lstStyle/>
                    <a:p>
                      <a:endParaRPr lang="en-US"/>
                    </a:p>
                  </a:txBody>
                  <a:tcPr/>
                </a:tc>
                <a:tc hMerge="1">
                  <a:txBody>
                    <a:bodyPr/>
                    <a:lstStyle/>
                    <a:p>
                      <a:pPr algn="ctr"/>
                      <a:endParaRPr lang="en-US" sz="2800" dirty="0"/>
                    </a:p>
                  </a:txBody>
                  <a:tcPr anchor="ctr"/>
                </a:tc>
              </a:tr>
              <a:tr h="487665">
                <a:tc gridSpan="3" vMerge="1">
                  <a:txBody>
                    <a:bodyPr/>
                    <a:lstStyle/>
                    <a:p>
                      <a:endParaRPr lang="en-US"/>
                    </a:p>
                  </a:txBody>
                  <a:tcPr/>
                </a:tc>
                <a:tc hMerge="1" vMerge="1">
                  <a:txBody>
                    <a:bodyPr/>
                    <a:lstStyle/>
                    <a:p>
                      <a:pPr algn="ctr"/>
                      <a:endParaRPr lang="en-US" sz="2800" dirty="0"/>
                    </a:p>
                  </a:txBody>
                  <a:tcPr anchor="ctr"/>
                </a:tc>
                <a:tc hMerge="1" vMerge="1">
                  <a:txBody>
                    <a:bodyPr/>
                    <a:lstStyle/>
                    <a:p>
                      <a:endParaRPr lang="en-US"/>
                    </a:p>
                  </a:txBody>
                  <a:tcPr/>
                </a:tc>
                <a:tc>
                  <a:txBody>
                    <a:bodyPr/>
                    <a:lstStyle/>
                    <a:p>
                      <a:pPr algn="ctr">
                        <a:lnSpc>
                          <a:spcPct val="100000"/>
                        </a:lnSpc>
                        <a:spcBef>
                          <a:spcPts val="400"/>
                        </a:spcBef>
                        <a:spcAft>
                          <a:spcPts val="400"/>
                        </a:spcAft>
                      </a:pPr>
                      <a:r>
                        <a:rPr lang="en-US" sz="2800" dirty="0" smtClean="0">
                          <a:latin typeface="+mn-lt"/>
                        </a:rPr>
                        <a:t>1</a:t>
                      </a:r>
                      <a:endParaRPr lang="en-US" sz="2800" dirty="0">
                        <a:latin typeface="+mn-lt"/>
                      </a:endParaRPr>
                    </a:p>
                  </a:txBody>
                  <a:tcPr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8">
                  <a:txBody>
                    <a:bodyPr/>
                    <a:lstStyle/>
                    <a:p>
                      <a:pPr algn="ctr">
                        <a:lnSpc>
                          <a:spcPct val="10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00000"/>
                        </a:lnSpc>
                        <a:spcBef>
                          <a:spcPts val="400"/>
                        </a:spcBef>
                        <a:spcAft>
                          <a:spcPts val="400"/>
                        </a:spcAft>
                      </a:pPr>
                      <a:r>
                        <a:rPr lang="en-US" sz="2800" dirty="0" smtClean="0">
                          <a:latin typeface="+mn-lt"/>
                        </a:rPr>
                        <a:t>2</a:t>
                      </a:r>
                      <a:endParaRPr lang="en-US" sz="2800" dirty="0">
                        <a:latin typeface="+mn-lt"/>
                      </a:endParaRPr>
                    </a:p>
                  </a:txBody>
                  <a:tcPr anchor="ctr" anchorCtr="1"/>
                </a:tc>
                <a:tc rowSpan="8">
                  <a:txBody>
                    <a:bodyPr/>
                    <a:lstStyle/>
                    <a:p>
                      <a:pPr algn="ctr">
                        <a:lnSpc>
                          <a:spcPct val="100000"/>
                        </a:lnSpc>
                        <a:spcBef>
                          <a:spcPts val="400"/>
                        </a:spcBef>
                        <a:spcAft>
                          <a:spcPts val="400"/>
                        </a:spcAft>
                      </a:pPr>
                      <a:endParaRPr lang="en-US" sz="2800" dirty="0">
                        <a:latin typeface="+mn-lt"/>
                      </a:endParaRPr>
                    </a:p>
                  </a:txBody>
                  <a:tcPr anchor="ctr" anchorCtr="1"/>
                </a:tc>
                <a:tc>
                  <a:txBody>
                    <a:bodyPr/>
                    <a:lstStyle/>
                    <a:p>
                      <a:pPr algn="ctr">
                        <a:lnSpc>
                          <a:spcPct val="100000"/>
                        </a:lnSpc>
                        <a:spcBef>
                          <a:spcPts val="400"/>
                        </a:spcBef>
                        <a:spcAft>
                          <a:spcPts val="400"/>
                        </a:spcAft>
                      </a:pPr>
                      <a:r>
                        <a:rPr lang="en-US" sz="2800" dirty="0" smtClean="0">
                          <a:latin typeface="+mn-lt"/>
                        </a:rPr>
                        <a:t>3</a:t>
                      </a:r>
                      <a:endParaRPr lang="en-US" sz="2800" dirty="0">
                        <a:latin typeface="+mn-lt"/>
                      </a:endParaRPr>
                    </a:p>
                  </a:txBody>
                  <a:tcPr anchor="ctr" anchorCtr="1"/>
                </a:tc>
                <a:tc rowSpan="8">
                  <a:txBody>
                    <a:bodyPr/>
                    <a:lstStyle/>
                    <a:p>
                      <a:pPr algn="ctr">
                        <a:lnSpc>
                          <a:spcPct val="100000"/>
                        </a:lnSpc>
                        <a:spcBef>
                          <a:spcPts val="400"/>
                        </a:spcBef>
                        <a:spcAft>
                          <a:spcPts val="400"/>
                        </a:spcAft>
                      </a:pPr>
                      <a:endParaRPr lang="en-US" sz="2800" dirty="0">
                        <a:latin typeface="+mn-lt"/>
                      </a:endParaRPr>
                    </a:p>
                  </a:txBody>
                  <a:tcPr anchor="ctr" anchorCtr="1"/>
                </a:tc>
                <a:tc>
                  <a:txBody>
                    <a:bodyPr/>
                    <a:lstStyle/>
                    <a:p>
                      <a:pPr marL="0" marR="0" indent="0" algn="ctr" defTabSz="914400" rtl="0" eaLnBrk="1" fontAlgn="auto" latinLnBrk="0" hangingPunct="1">
                        <a:lnSpc>
                          <a:spcPct val="100000"/>
                        </a:lnSpc>
                        <a:spcBef>
                          <a:spcPts val="400"/>
                        </a:spcBef>
                        <a:spcAft>
                          <a:spcPts val="400"/>
                        </a:spcAft>
                        <a:buClrTx/>
                        <a:buSzTx/>
                        <a:buFontTx/>
                        <a:buNone/>
                        <a:tabLst/>
                        <a:defRPr/>
                      </a:pPr>
                      <a:r>
                        <a:rPr lang="en-US" sz="2400" dirty="0" smtClean="0">
                          <a:latin typeface="+mn-lt"/>
                        </a:rPr>
                        <a:t>…</a:t>
                      </a:r>
                    </a:p>
                  </a:txBody>
                  <a:tcPr anchorCtr="1"/>
                </a:tc>
                <a:tc rowSpan="8">
                  <a:txBody>
                    <a:bodyPr/>
                    <a:lstStyle/>
                    <a:p>
                      <a:pPr algn="ctr">
                        <a:lnSpc>
                          <a:spcPct val="100000"/>
                        </a:lnSpc>
                        <a:spcBef>
                          <a:spcPts val="400"/>
                        </a:spcBef>
                        <a:spcAft>
                          <a:spcPts val="400"/>
                        </a:spcAft>
                      </a:pPr>
                      <a:endParaRPr lang="en-US" sz="2800" dirty="0">
                        <a:latin typeface="+mn-lt"/>
                      </a:endParaRPr>
                    </a:p>
                  </a:txBody>
                  <a:tcPr anchor="ctr" anchorCtr="1"/>
                </a:tc>
                <a:tc>
                  <a:txBody>
                    <a:bodyPr/>
                    <a:lstStyle/>
                    <a:p>
                      <a:pPr algn="ctr">
                        <a:lnSpc>
                          <a:spcPct val="100000"/>
                        </a:lnSpc>
                        <a:spcBef>
                          <a:spcPts val="400"/>
                        </a:spcBef>
                        <a:spcAft>
                          <a:spcPts val="400"/>
                        </a:spcAft>
                      </a:pPr>
                      <a:r>
                        <a:rPr lang="en-US" sz="2800" dirty="0" smtClean="0">
                          <a:latin typeface="+mn-lt"/>
                        </a:rPr>
                        <a:t>10</a:t>
                      </a:r>
                      <a:endParaRPr lang="en-US" sz="2800" dirty="0">
                        <a:latin typeface="+mn-lt"/>
                      </a:endParaRPr>
                    </a:p>
                  </a:txBody>
                  <a:tcPr anchor="ctr" anchorCtr="1"/>
                </a:tc>
              </a:tr>
              <a:tr h="365192">
                <a:tc rowSpan="7">
                  <a:txBody>
                    <a:bodyPr/>
                    <a:lstStyle/>
                    <a:p>
                      <a:pPr marL="0" marR="0" indent="0" algn="ctr" defTabSz="914400" rtl="0" eaLnBrk="1" fontAlgn="auto" latinLnBrk="0" hangingPunct="1">
                        <a:lnSpc>
                          <a:spcPct val="100000"/>
                        </a:lnSpc>
                        <a:spcBef>
                          <a:spcPts val="2400"/>
                        </a:spcBef>
                        <a:spcAft>
                          <a:spcPts val="2400"/>
                        </a:spcAft>
                        <a:buClrTx/>
                        <a:buSzTx/>
                        <a:buFontTx/>
                        <a:buNone/>
                        <a:tabLst/>
                        <a:defRPr/>
                      </a:pPr>
                      <a:r>
                        <a:rPr lang="en-US" sz="2800" dirty="0" smtClean="0"/>
                        <a:t>Number of inner loop interactions</a:t>
                      </a:r>
                    </a:p>
                  </a:txBody>
                  <a:tcPr vert="vert270" anchor="ctr" anchorCtr="1">
                    <a:lnR w="12700" cap="flat" cmpd="sng" algn="ctr">
                      <a:solidFill>
                        <a:schemeClr val="tx1"/>
                      </a:solidFill>
                      <a:prstDash val="solid"/>
                      <a:round/>
                      <a:headEnd type="none" w="med" len="med"/>
                      <a:tailEnd type="none" w="med" len="med"/>
                    </a:lnR>
                  </a:tcPr>
                </a:tc>
                <a:tc>
                  <a:txBody>
                    <a:bodyPr/>
                    <a:lstStyle/>
                    <a:p>
                      <a:pPr algn="ctr">
                        <a:lnSpc>
                          <a:spcPct val="100000"/>
                        </a:lnSpc>
                        <a:spcBef>
                          <a:spcPts val="400"/>
                        </a:spcBef>
                        <a:spcAft>
                          <a:spcPts val="400"/>
                        </a:spcAft>
                      </a:pPr>
                      <a:r>
                        <a:rPr lang="en-US" sz="2800" dirty="0" smtClean="0">
                          <a:latin typeface="+mn-lt"/>
                        </a:rPr>
                        <a:t>1</a:t>
                      </a: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7">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00000"/>
                        </a:lnSpc>
                      </a:pPr>
                      <a:r>
                        <a:rPr lang="en-US" sz="2800" b="1" i="0" u="none" strike="noStrike" dirty="0">
                          <a:solidFill>
                            <a:srgbClr val="000000"/>
                          </a:solidFill>
                          <a:effectLst/>
                          <a:latin typeface="+mn-lt"/>
                        </a:rPr>
                        <a:t>2004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lnSpc>
                          <a:spcPct val="130000"/>
                        </a:lnSpc>
                      </a:pPr>
                      <a:r>
                        <a:rPr lang="en-US" sz="2800" b="0" i="0" u="none" strike="noStrike" dirty="0">
                          <a:solidFill>
                            <a:srgbClr val="000000"/>
                          </a:solidFill>
                          <a:effectLst/>
                          <a:latin typeface="+mn-lt"/>
                        </a:rPr>
                        <a:t>2008</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2048</a:t>
                      </a:r>
                    </a:p>
                  </a:txBody>
                  <a:tcPr marL="7620" marR="7620" marT="7620" marB="0" anchor="ct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2044</a:t>
                      </a:r>
                    </a:p>
                  </a:txBody>
                  <a:tcPr marL="7620" marR="7620" marT="7620" marB="0" anchor="ctr"/>
                </a:tc>
              </a:tr>
              <a:tr h="365192">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smtClean="0">
                          <a:latin typeface="+mn-lt"/>
                        </a:rPr>
                        <a:t>2</a:t>
                      </a: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Calibri" panose="020F0502020204030204" pitchFamily="34" charset="0"/>
                        </a:rPr>
                        <a:t>2000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0" i="0" u="none" strike="noStrike">
                          <a:solidFill>
                            <a:srgbClr val="000000"/>
                          </a:solidFill>
                          <a:effectLst/>
                          <a:latin typeface="+mn-lt"/>
                        </a:rPr>
                        <a:t>2008</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a:solidFill>
                            <a:srgbClr val="000000"/>
                          </a:solidFill>
                          <a:effectLst/>
                          <a:latin typeface="+mn-lt"/>
                        </a:rPr>
                        <a:t>2048</a:t>
                      </a:r>
                    </a:p>
                  </a:txBody>
                  <a:tcPr marL="7620" marR="7620" marT="7620" marB="0" anchor="ctr"/>
                </a:tc>
                <a:tc vMerge="1">
                  <a:txBody>
                    <a:bodyPr/>
                    <a:lstStyle/>
                    <a:p>
                      <a:pPr algn="ctr" fontAlgn="b">
                        <a:lnSpc>
                          <a:spcPct val="130000"/>
                        </a:lnSpc>
                      </a:pPr>
                      <a:endParaRPr lang="en-US" sz="2800" b="0" i="0" u="none" strike="noStrike">
                        <a:solidFill>
                          <a:srgbClr val="000000"/>
                        </a:solidFill>
                        <a:effectLst/>
                        <a:latin typeface="+mn-lt"/>
                      </a:endParaRPr>
                    </a:p>
                  </a:txBody>
                  <a:tcPr marL="7620" marR="7620" marT="7620" marB="0" anchor="ctr"/>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2048</a:t>
                      </a:r>
                    </a:p>
                  </a:txBody>
                  <a:tcPr marL="7620" marR="7620" marT="7620" marB="0" anchor="ctr"/>
                </a:tc>
              </a:tr>
              <a:tr h="365192">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smtClean="0">
                          <a:latin typeface="+mn-lt"/>
                        </a:rPr>
                        <a:t>3</a:t>
                      </a: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Calibri" panose="020F0502020204030204" pitchFamily="34" charset="0"/>
                        </a:rPr>
                        <a:t>2012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0" i="0" u="none" strike="noStrike">
                          <a:solidFill>
                            <a:srgbClr val="000000"/>
                          </a:solidFill>
                          <a:effectLst/>
                          <a:latin typeface="+mn-lt"/>
                        </a:rPr>
                        <a:t>2004</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a:solidFill>
                            <a:srgbClr val="000000"/>
                          </a:solidFill>
                          <a:effectLst/>
                          <a:latin typeface="+mn-lt"/>
                        </a:rPr>
                        <a:t>2048</a:t>
                      </a:r>
                    </a:p>
                  </a:txBody>
                  <a:tcPr marL="7620" marR="7620" marT="7620" marB="0" anchor="ctr"/>
                </a:tc>
                <a:tc vMerge="1">
                  <a:txBody>
                    <a:bodyPr/>
                    <a:lstStyle/>
                    <a:p>
                      <a:pPr algn="ctr" fontAlgn="b">
                        <a:lnSpc>
                          <a:spcPct val="130000"/>
                        </a:lnSpc>
                      </a:pPr>
                      <a:endParaRPr lang="en-US" sz="2800" b="0" i="0" u="none" strike="noStrike">
                        <a:solidFill>
                          <a:srgbClr val="000000"/>
                        </a:solidFill>
                        <a:effectLst/>
                        <a:latin typeface="+mn-lt"/>
                      </a:endParaRPr>
                    </a:p>
                  </a:txBody>
                  <a:tcPr marL="7620" marR="7620" marT="7620" marB="0" anchor="ctr"/>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2044</a:t>
                      </a:r>
                    </a:p>
                  </a:txBody>
                  <a:tcPr marL="7620" marR="7620" marT="7620" marB="0" anchor="ctr"/>
                </a:tc>
              </a:tr>
              <a:tr h="319547">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smtClean="0">
                          <a:latin typeface="+mn-lt"/>
                        </a:rPr>
                        <a:t>4</a:t>
                      </a: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Calibri" panose="020F0502020204030204" pitchFamily="34" charset="0"/>
                        </a:rPr>
                        <a:t>2008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0" i="0" u="none" strike="noStrike">
                          <a:solidFill>
                            <a:srgbClr val="000000"/>
                          </a:solidFill>
                          <a:effectLst/>
                          <a:latin typeface="+mn-lt"/>
                        </a:rPr>
                        <a:t>2000</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a:solidFill>
                            <a:srgbClr val="000000"/>
                          </a:solidFill>
                          <a:effectLst/>
                          <a:latin typeface="+mn-lt"/>
                        </a:rPr>
                        <a:t>2048</a:t>
                      </a:r>
                    </a:p>
                  </a:txBody>
                  <a:tcPr marL="7620" marR="7620" marT="7620" marB="0" anchor="ct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marL="0" marR="0" indent="0" algn="ctr" defTabSz="914400" rtl="0" eaLnBrk="1" fontAlgn="auto" latinLnBrk="0" hangingPunct="1">
                        <a:lnSpc>
                          <a:spcPct val="130000"/>
                        </a:lnSpc>
                        <a:spcBef>
                          <a:spcPts val="400"/>
                        </a:spcBef>
                        <a:spcAft>
                          <a:spcPts val="400"/>
                        </a:spcAft>
                        <a:buClrTx/>
                        <a:buSzTx/>
                        <a:buFontTx/>
                        <a:buNone/>
                        <a:tabLst/>
                        <a:defRPr/>
                      </a:pPr>
                      <a:r>
                        <a:rPr lang="en-US" sz="2400" dirty="0" smtClean="0">
                          <a:latin typeface="+mn-lt"/>
                        </a:rPr>
                        <a:t>…</a:t>
                      </a: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2048</a:t>
                      </a:r>
                    </a:p>
                  </a:txBody>
                  <a:tcPr marL="7620" marR="7620" marT="7620" marB="0" anchor="ctr"/>
                </a:tc>
              </a:tr>
              <a:tr h="365192">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smtClean="0">
                          <a:latin typeface="+mn-lt"/>
                        </a:rPr>
                        <a:t>5</a:t>
                      </a: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Calibri" panose="020F0502020204030204" pitchFamily="34" charset="0"/>
                        </a:rPr>
                        <a:t>2008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0" i="0" u="none" strike="noStrike" dirty="0">
                          <a:solidFill>
                            <a:srgbClr val="000000"/>
                          </a:solidFill>
                          <a:effectLst/>
                          <a:latin typeface="+mn-lt"/>
                        </a:rPr>
                        <a:t>2004</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2044</a:t>
                      </a:r>
                    </a:p>
                  </a:txBody>
                  <a:tcPr marL="7620" marR="7620" marT="7620" marB="0" anchor="ct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marL="0" marR="0" indent="0" algn="ctr" defTabSz="914400" rtl="0" eaLnBrk="1" fontAlgn="auto" latinLnBrk="0" hangingPunct="1">
                        <a:lnSpc>
                          <a:spcPct val="130000"/>
                        </a:lnSpc>
                        <a:spcBef>
                          <a:spcPts val="400"/>
                        </a:spcBef>
                        <a:spcAft>
                          <a:spcPts val="400"/>
                        </a:spcAft>
                        <a:buClrTx/>
                        <a:buSzTx/>
                        <a:buFontTx/>
                        <a:buNone/>
                        <a:tabLst/>
                        <a:defRPr/>
                      </a:pPr>
                      <a:r>
                        <a:rPr lang="en-US" sz="2400" dirty="0" smtClean="0">
                          <a:latin typeface="+mn-lt"/>
                        </a:rPr>
                        <a:t>…</a:t>
                      </a: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2040</a:t>
                      </a:r>
                    </a:p>
                  </a:txBody>
                  <a:tcPr marL="7620" marR="7620" marT="7620" marB="0" anchor="ctr"/>
                </a:tc>
              </a:tr>
              <a:tr h="287017">
                <a:tc vMerge="1">
                  <a:txBody>
                    <a:bodyPr/>
                    <a:lstStyle/>
                    <a:p>
                      <a:pPr algn="ctr">
                        <a:lnSpc>
                          <a:spcPct val="130000"/>
                        </a:lnSpc>
                        <a:spcBef>
                          <a:spcPts val="400"/>
                        </a:spcBef>
                        <a:spcAft>
                          <a:spcPts val="400"/>
                        </a:spcAft>
                      </a:pPr>
                      <a:endParaRPr lang="en-US" sz="24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4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00000"/>
                        </a:lnSpc>
                        <a:spcBef>
                          <a:spcPts val="400"/>
                        </a:spcBef>
                        <a:spcAft>
                          <a:spcPts val="400"/>
                        </a:spcAft>
                      </a:pPr>
                      <a:endParaRPr lang="en-US" sz="2400" dirty="0">
                        <a:latin typeface="+mn-lt"/>
                      </a:endParaRPr>
                    </a:p>
                  </a:txBody>
                  <a:tcPr anchorCtr="1">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 anchorCtr="1">
                    <a:lnL w="12700" cap="flat" cmpd="sng" algn="ctr">
                      <a:solidFill>
                        <a:schemeClr val="tx1"/>
                      </a:solidFill>
                      <a:prstDash val="solid"/>
                      <a:round/>
                      <a:headEnd type="none" w="med" len="med"/>
                      <a:tailEnd type="none" w="med" len="med"/>
                    </a:lnL>
                  </a:tcPr>
                </a:tc>
                <a:tc vMerge="1">
                  <a:txBody>
                    <a:bodyPr/>
                    <a:lstStyle/>
                    <a:p>
                      <a:pPr algn="ctr">
                        <a:lnSpc>
                          <a:spcPct val="100000"/>
                        </a:lnSpc>
                        <a:spcBef>
                          <a:spcPts val="400"/>
                        </a:spcBef>
                        <a:spcAft>
                          <a:spcPts val="400"/>
                        </a:spcAft>
                      </a:pPr>
                      <a:endParaRPr lang="en-US" sz="2400" dirty="0">
                        <a:latin typeface="+mn-lt"/>
                      </a:endParaRPr>
                    </a:p>
                  </a:txBody>
                  <a:tcPr anchorCtr="1"/>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 anchorCtr="1"/>
                </a:tc>
                <a:tc vMerge="1">
                  <a:txBody>
                    <a:bodyPr/>
                    <a:lstStyle/>
                    <a:p>
                      <a:pPr algn="ctr">
                        <a:lnSpc>
                          <a:spcPct val="100000"/>
                        </a:lnSpc>
                        <a:spcBef>
                          <a:spcPts val="400"/>
                        </a:spcBef>
                        <a:spcAft>
                          <a:spcPts val="400"/>
                        </a:spcAft>
                      </a:pPr>
                      <a:endParaRPr lang="en-US" sz="2400" dirty="0">
                        <a:latin typeface="+mn-lt"/>
                      </a:endParaRPr>
                    </a:p>
                  </a:txBody>
                  <a:tcPr anchorCtr="1"/>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 anchorCtr="1"/>
                </a:tc>
                <a:tc vMerge="1">
                  <a:txBody>
                    <a:bodyPr/>
                    <a:lstStyle/>
                    <a:p>
                      <a:pPr algn="ctr">
                        <a:lnSpc>
                          <a:spcPct val="100000"/>
                        </a:lnSpc>
                        <a:spcBef>
                          <a:spcPts val="400"/>
                        </a:spcBef>
                        <a:spcAft>
                          <a:spcPts val="400"/>
                        </a:spcAft>
                      </a:pPr>
                      <a:endParaRPr lang="en-US" sz="2400" dirty="0">
                        <a:latin typeface="+mn-lt"/>
                      </a:endParaRPr>
                    </a:p>
                  </a:txBody>
                  <a:tcPr anchorCtr="1"/>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 anchorCtr="1"/>
                </a:tc>
              </a:tr>
              <a:tr h="365192">
                <a:tc vMerge="1">
                  <a:txBody>
                    <a:bodyPr/>
                    <a:lstStyle/>
                    <a:p>
                      <a:pPr algn="ctr">
                        <a:lnSpc>
                          <a:spcPct val="130000"/>
                        </a:lnSpc>
                        <a:spcBef>
                          <a:spcPts val="400"/>
                        </a:spcBef>
                        <a:spcAft>
                          <a:spcPts val="400"/>
                        </a:spcAft>
                      </a:pPr>
                      <a:endParaRPr lang="en-US" sz="2800" dirty="0">
                        <a:latin typeface="+mn-lt"/>
                      </a:endParaRPr>
                    </a:p>
                  </a:txBody>
                  <a:tcPr anchor="ctr" anchorCtr="1">
                    <a:lnR w="38100" cap="flat" cmpd="sng" algn="ctr">
                      <a:solidFill>
                        <a:schemeClr val="tx1"/>
                      </a:solidFill>
                      <a:prstDash val="solid"/>
                      <a:round/>
                      <a:headEnd type="none" w="med" len="med"/>
                      <a:tailEnd type="none" w="med" len="med"/>
                    </a:lnR>
                  </a:tcPr>
                </a:tc>
                <a:tc>
                  <a:txBody>
                    <a:bodyPr/>
                    <a:lstStyle/>
                    <a:p>
                      <a:pPr algn="ctr">
                        <a:lnSpc>
                          <a:spcPct val="130000"/>
                        </a:lnSpc>
                        <a:spcBef>
                          <a:spcPts val="400"/>
                        </a:spcBef>
                        <a:spcAft>
                          <a:spcPts val="400"/>
                        </a:spcAft>
                      </a:pPr>
                      <a:r>
                        <a:rPr lang="en-US" sz="2800" dirty="0" smtClean="0">
                          <a:latin typeface="+mn-lt"/>
                        </a:rPr>
                        <a:t>1000</a:t>
                      </a: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pPr algn="ctr">
                        <a:lnSpc>
                          <a:spcPct val="130000"/>
                        </a:lnSpc>
                        <a:spcBef>
                          <a:spcPts val="400"/>
                        </a:spcBef>
                        <a:spcAft>
                          <a:spcPts val="400"/>
                        </a:spcAft>
                      </a:pPr>
                      <a:endParaRPr lang="en-US" sz="2800" dirty="0">
                        <a:latin typeface="+mn-lt"/>
                      </a:endParaRPr>
                    </a:p>
                  </a:txBody>
                  <a:tcPr anchor="ctr" anchorCtr="1">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30000"/>
                        </a:lnSpc>
                      </a:pPr>
                      <a:r>
                        <a:rPr lang="en-US" sz="2800" b="1" i="0" u="none" strike="noStrike" dirty="0">
                          <a:solidFill>
                            <a:srgbClr val="000000"/>
                          </a:solidFill>
                          <a:effectLst/>
                          <a:latin typeface="+mn-lt"/>
                        </a:rPr>
                        <a:t>2008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pPr algn="ctr" fontAlgn="b">
                        <a:lnSpc>
                          <a:spcPct val="130000"/>
                        </a:lnSpc>
                      </a:pPr>
                      <a:endParaRPr lang="en-US" sz="2800" b="1" i="0" u="none" strike="noStrike" dirty="0">
                        <a:solidFill>
                          <a:srgbClr val="000000"/>
                        </a:solidFill>
                        <a:effectLst/>
                        <a:latin typeface="+mn-lt"/>
                      </a:endParaRPr>
                    </a:p>
                  </a:txBody>
                  <a:tcPr marL="7620" marR="7620" marT="762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lnSpc>
                          <a:spcPct val="130000"/>
                        </a:lnSpc>
                      </a:pPr>
                      <a:r>
                        <a:rPr lang="en-US" sz="2800" b="0" i="0" u="none" strike="noStrike" dirty="0">
                          <a:solidFill>
                            <a:srgbClr val="000000"/>
                          </a:solidFill>
                          <a:effectLst/>
                          <a:latin typeface="+mn-lt"/>
                        </a:rPr>
                        <a:t>2000</a:t>
                      </a:r>
                    </a:p>
                  </a:txBody>
                  <a:tcPr marL="7620" marR="7620" marT="7620" marB="0" anchor="ctr">
                    <a:lnL w="12700" cap="flat" cmpd="sng" algn="ctr">
                      <a:solidFill>
                        <a:schemeClr val="tx1"/>
                      </a:solidFill>
                      <a:prstDash val="solid"/>
                      <a:round/>
                      <a:headEnd type="none" w="med" len="med"/>
                      <a:tailEnd type="none" w="med" len="med"/>
                    </a:lnL>
                  </a:tcP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a:solidFill>
                            <a:srgbClr val="000000"/>
                          </a:solidFill>
                          <a:effectLst/>
                          <a:latin typeface="+mn-lt"/>
                        </a:rPr>
                        <a:t>2040</a:t>
                      </a:r>
                    </a:p>
                  </a:txBody>
                  <a:tcPr marL="7620" marR="7620" marT="7620" marB="0" anchor="ctr"/>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a:lnSpc>
                          <a:spcPct val="130000"/>
                        </a:lnSpc>
                        <a:spcBef>
                          <a:spcPts val="400"/>
                        </a:spcBef>
                        <a:spcAft>
                          <a:spcPts val="400"/>
                        </a:spcAft>
                      </a:pPr>
                      <a:r>
                        <a:rPr lang="en-US" sz="2400" dirty="0" smtClean="0">
                          <a:latin typeface="+mn-lt"/>
                        </a:rPr>
                        <a:t>…</a:t>
                      </a:r>
                      <a:endParaRPr lang="en-US" sz="2400" dirty="0">
                        <a:latin typeface="+mn-lt"/>
                      </a:endParaRPr>
                    </a:p>
                  </a:txBody>
                  <a:tcPr anchorCtr="1"/>
                </a:tc>
                <a:tc vMerge="1">
                  <a:txBody>
                    <a:bodyPr/>
                    <a:lstStyle/>
                    <a:p>
                      <a:pPr algn="ctr" fontAlgn="b">
                        <a:lnSpc>
                          <a:spcPct val="130000"/>
                        </a:lnSpc>
                      </a:pPr>
                      <a:endParaRPr lang="en-US" sz="2800" b="0" i="0" u="none" strike="noStrike" dirty="0">
                        <a:solidFill>
                          <a:srgbClr val="000000"/>
                        </a:solidFill>
                        <a:effectLst/>
                        <a:latin typeface="+mn-lt"/>
                      </a:endParaRPr>
                    </a:p>
                  </a:txBody>
                  <a:tcPr marL="7620" marR="7620" marT="7620" marB="0" anchor="ctr"/>
                </a:tc>
                <a:tc>
                  <a:txBody>
                    <a:bodyPr/>
                    <a:lstStyle/>
                    <a:p>
                      <a:pPr algn="ctr" fontAlgn="b">
                        <a:lnSpc>
                          <a:spcPct val="130000"/>
                        </a:lnSpc>
                      </a:pPr>
                      <a:r>
                        <a:rPr lang="en-US" sz="2800" b="0" i="0" u="none" strike="noStrike" dirty="0" smtClean="0">
                          <a:solidFill>
                            <a:srgbClr val="000000"/>
                          </a:solidFill>
                          <a:effectLst/>
                          <a:latin typeface="+mn-lt"/>
                        </a:rPr>
                        <a:t>2036</a:t>
                      </a:r>
                      <a:endParaRPr lang="en-US" sz="2800" b="0" i="0" u="none" strike="noStrike" dirty="0">
                        <a:solidFill>
                          <a:srgbClr val="000000"/>
                        </a:solidFill>
                        <a:effectLst/>
                        <a:latin typeface="+mn-lt"/>
                      </a:endParaRPr>
                    </a:p>
                  </a:txBody>
                  <a:tcPr marL="7620" marR="7620" marT="7620" marB="0" anchor="ctr"/>
                </a:tc>
              </a:tr>
            </a:tbl>
          </a:graphicData>
        </a:graphic>
      </p:graphicFrame>
      <p:sp>
        <p:nvSpPr>
          <p:cNvPr id="5" name="TextBox 4"/>
          <p:cNvSpPr txBox="1"/>
          <p:nvPr/>
        </p:nvSpPr>
        <p:spPr>
          <a:xfrm>
            <a:off x="-508" y="6351711"/>
            <a:ext cx="9108503" cy="461665"/>
          </a:xfrm>
          <a:prstGeom prst="rect">
            <a:avLst/>
          </a:prstGeom>
          <a:noFill/>
        </p:spPr>
        <p:txBody>
          <a:bodyPr wrap="square" rtlCol="0">
            <a:spAutoFit/>
          </a:bodyPr>
          <a:lstStyle/>
          <a:p>
            <a:r>
              <a:rPr lang="en-US" sz="2400" dirty="0">
                <a:latin typeface="+mn-lt"/>
              </a:rPr>
              <a:t>* without HYP, Lifebook E752 Core i5, Windows Live CD XP </a:t>
            </a:r>
            <a:r>
              <a:rPr lang="en-US" sz="2400" dirty="0" smtClean="0">
                <a:latin typeface="+mn-lt"/>
              </a:rPr>
              <a:t>DDD</a:t>
            </a:r>
            <a:endParaRPr lang="en-US" sz="2400" dirty="0">
              <a:latin typeface="+mn-lt"/>
            </a:endParaRPr>
          </a:p>
        </p:txBody>
      </p:sp>
      <p:sp>
        <p:nvSpPr>
          <p:cNvPr id="6" name="Rounded Rectangle 5"/>
          <p:cNvSpPr/>
          <p:nvPr/>
        </p:nvSpPr>
        <p:spPr bwMode="auto">
          <a:xfrm>
            <a:off x="2591780" y="1736812"/>
            <a:ext cx="1296143" cy="4536504"/>
          </a:xfrm>
          <a:prstGeom prst="roundRect">
            <a:avLst>
              <a:gd name="adj" fmla="val 9692"/>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36292011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524" y="152636"/>
            <a:ext cx="8496300" cy="396044"/>
          </a:xfrm>
        </p:spPr>
        <p:txBody>
          <a:bodyPr/>
          <a:lstStyle/>
          <a:p>
            <a:r>
              <a:rPr lang="en-US" sz="3600" b="1" dirty="0" smtClean="0"/>
              <a:t>Analysis of the experimental results</a:t>
            </a:r>
            <a:endParaRPr lang="ru-RU" sz="3200" b="1" dirty="0"/>
          </a:p>
        </p:txBody>
      </p:sp>
      <p:pic>
        <p:nvPicPr>
          <p:cNvPr id="13" name="Picture 12"/>
          <p:cNvPicPr>
            <a:picLocks noChangeAspect="1"/>
          </p:cNvPicPr>
          <p:nvPr/>
        </p:nvPicPr>
        <p:blipFill>
          <a:blip r:embed="rId4"/>
          <a:stretch>
            <a:fillRect/>
          </a:stretch>
        </p:blipFill>
        <p:spPr>
          <a:xfrm>
            <a:off x="43624" y="800708"/>
            <a:ext cx="4564380" cy="2743200"/>
          </a:xfrm>
          <a:prstGeom prst="rect">
            <a:avLst/>
          </a:prstGeom>
        </p:spPr>
      </p:pic>
      <p:pic>
        <p:nvPicPr>
          <p:cNvPr id="14" name="Picture 13"/>
          <p:cNvPicPr>
            <a:picLocks noChangeAspect="1"/>
          </p:cNvPicPr>
          <p:nvPr/>
        </p:nvPicPr>
        <p:blipFill>
          <a:blip r:embed="rId5"/>
          <a:stretch>
            <a:fillRect/>
          </a:stretch>
        </p:blipFill>
        <p:spPr>
          <a:xfrm>
            <a:off x="4608004" y="800708"/>
            <a:ext cx="4564380" cy="2743200"/>
          </a:xfrm>
          <a:prstGeom prst="rect">
            <a:avLst/>
          </a:prstGeom>
        </p:spPr>
      </p:pic>
      <p:sp>
        <p:nvSpPr>
          <p:cNvPr id="17" name="Rectangle 16"/>
          <p:cNvSpPr/>
          <p:nvPr/>
        </p:nvSpPr>
        <p:spPr bwMode="auto">
          <a:xfrm>
            <a:off x="8280412" y="4545124"/>
            <a:ext cx="50341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21701312"/>
              </p:ext>
            </p:extLst>
          </p:nvPr>
        </p:nvGraphicFramePr>
        <p:xfrm>
          <a:off x="143508" y="3653172"/>
          <a:ext cx="8784976" cy="1249680"/>
        </p:xfrm>
        <a:graphic>
          <a:graphicData uri="http://schemas.openxmlformats.org/drawingml/2006/table">
            <a:tbl>
              <a:tblPr firstRow="1" lastCol="1" bandRow="1">
                <a:tableStyleId>{93296810-A885-4BE3-A3E7-6D5BEEA58F35}</a:tableStyleId>
              </a:tblPr>
              <a:tblGrid>
                <a:gridCol w="7524836"/>
                <a:gridCol w="1260140"/>
              </a:tblGrid>
              <a:tr h="531912">
                <a:tc gridSpan="2">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Comparison of statistical indexes values</a:t>
                      </a:r>
                      <a:endParaRPr kumimoji="0" lang="ru-RU" sz="2800" b="0" i="0" u="none" strike="noStrike" kern="1200" cap="none" spc="0" normalizeH="0" baseline="0" noProof="0" dirty="0" smtClean="0">
                        <a:ln>
                          <a:noFill/>
                        </a:ln>
                        <a:solidFill>
                          <a:schemeClr val="bg1"/>
                        </a:solidFill>
                        <a:effectLst/>
                        <a:uLnTx/>
                        <a:uFillTx/>
                        <a:latin typeface="+mn-lt"/>
                        <a:ea typeface="+mn-ea"/>
                        <a:cs typeface="+mn-cs"/>
                      </a:endParaRPr>
                    </a:p>
                  </a:txBody>
                  <a:tcPr/>
                </a:tc>
                <a:tc hMerge="1">
                  <a:txBody>
                    <a:bodyPr/>
                    <a:lstStyle/>
                    <a:p>
                      <a:endParaRPr lang="en-US" dirty="0"/>
                    </a:p>
                  </a:txBody>
                  <a:tcPr/>
                </a:tc>
              </a:tr>
              <a:tr h="607531">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Are averages values the same?</a:t>
                      </a:r>
                    </a:p>
                  </a:txBody>
                  <a:tcPr/>
                </a:tc>
                <a:tc>
                  <a:txBody>
                    <a:bodyPr/>
                    <a:lstStyle/>
                    <a:p>
                      <a:pPr algn="ctr">
                        <a:lnSpc>
                          <a:spcPts val="4200"/>
                        </a:lnSpc>
                        <a:spcAft>
                          <a:spcPts val="0"/>
                        </a:spcAft>
                      </a:pPr>
                      <a:r>
                        <a:rPr kumimoji="0" lang="en-US" sz="2800" b="0" i="0" u="none" strike="noStrike" kern="1200" cap="none" spc="0" normalizeH="0" baseline="0" noProof="0" dirty="0" smtClean="0">
                          <a:ln>
                            <a:noFill/>
                          </a:ln>
                          <a:solidFill>
                            <a:srgbClr val="FFFF66"/>
                          </a:solidFill>
                          <a:effectLst/>
                          <a:uLnTx/>
                          <a:uFillTx/>
                          <a:latin typeface="+mn-lt"/>
                          <a:ea typeface="+mn-ea"/>
                          <a:cs typeface="+mn-cs"/>
                          <a:sym typeface="Wingdings" panose="05000000000000000000" pitchFamily="2" charset="2"/>
                        </a:rPr>
                        <a:t></a:t>
                      </a:r>
                      <a:endParaRPr lang="en-US" dirty="0">
                        <a:solidFill>
                          <a:srgbClr val="FFFF66"/>
                        </a:solidFill>
                      </a:endParaRPr>
                    </a:p>
                  </a:txBody>
                  <a:tcPr anchor="ctr"/>
                </a:tc>
              </a:tr>
            </a:tbl>
          </a:graphicData>
        </a:graphic>
      </p:graphicFrame>
      <p:sp>
        <p:nvSpPr>
          <p:cNvPr id="5" name="Rectangle 4"/>
          <p:cNvSpPr/>
          <p:nvPr/>
        </p:nvSpPr>
        <p:spPr>
          <a:xfrm>
            <a:off x="1403648" y="680851"/>
            <a:ext cx="1467069" cy="461665"/>
          </a:xfrm>
          <a:prstGeom prst="rect">
            <a:avLst/>
          </a:prstGeom>
        </p:spPr>
        <p:txBody>
          <a:bodyPr wrap="none">
            <a:spAutoFit/>
          </a:bodyPr>
          <a:lstStyle/>
          <a:p>
            <a:pPr algn="ctr"/>
            <a:r>
              <a:rPr lang="en-US" sz="2400" dirty="0" smtClean="0"/>
              <a:t>No </a:t>
            </a:r>
            <a:r>
              <a:rPr lang="en-US" sz="2400" dirty="0"/>
              <a:t>HYP</a:t>
            </a:r>
          </a:p>
        </p:txBody>
      </p:sp>
      <p:sp>
        <p:nvSpPr>
          <p:cNvPr id="6" name="Rectangle 5"/>
          <p:cNvSpPr/>
          <p:nvPr/>
        </p:nvSpPr>
        <p:spPr>
          <a:xfrm>
            <a:off x="5148064" y="680851"/>
            <a:ext cx="3812390" cy="461665"/>
          </a:xfrm>
          <a:prstGeom prst="rect">
            <a:avLst/>
          </a:prstGeom>
        </p:spPr>
        <p:txBody>
          <a:bodyPr wrap="none">
            <a:spAutoFit/>
          </a:bodyPr>
          <a:lstStyle/>
          <a:p>
            <a:pPr algn="ctr"/>
            <a:r>
              <a:rPr lang="en-US" sz="2400" dirty="0" smtClean="0"/>
              <a:t>Stealthy </a:t>
            </a:r>
            <a:r>
              <a:rPr lang="en-US" sz="2400" dirty="0"/>
              <a:t>HYP Present</a:t>
            </a:r>
          </a:p>
        </p:txBody>
      </p:sp>
    </p:spTree>
    <p:extLst>
      <p:ext uri="{BB962C8B-B14F-4D97-AF65-F5344CB8AC3E}">
        <p14:creationId xmlns:p14="http://schemas.microsoft.com/office/powerpoint/2010/main" val="349685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36512" y="5665527"/>
            <a:ext cx="2699792" cy="967829"/>
          </a:xfrm>
          <a:prstGeom prst="rect">
            <a:avLst/>
          </a:prstGeom>
        </p:spPr>
        <p:txBody>
          <a:bodyPr wrap="square">
            <a:spAutoFit/>
          </a:bodyPr>
          <a:lstStyle/>
          <a:p>
            <a:pPr algn="ctr">
              <a:lnSpc>
                <a:spcPct val="150000"/>
              </a:lnSpc>
            </a:pPr>
            <a:r>
              <a:rPr lang="en-US" sz="2000" dirty="0" smtClean="0"/>
              <a:t>Plugged </a:t>
            </a:r>
            <a:r>
              <a:rPr lang="en-US" sz="2000" dirty="0"/>
              <a:t>device with infected chip</a:t>
            </a:r>
          </a:p>
        </p:txBody>
      </p:sp>
      <p:pic>
        <p:nvPicPr>
          <p:cNvPr id="21508" name="Picture 4" descr="http://electronics-lab.com/projects/misc/016/usb-2-serial-ftd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00" y="5777873"/>
            <a:ext cx="2471487" cy="891487"/>
          </a:xfrm>
          <a:prstGeom prst="rect">
            <a:avLst/>
          </a:prstGeom>
          <a:noFill/>
          <a:ln w="19050">
            <a:solidFill>
              <a:srgbClr val="FF3300"/>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2008" y="8620"/>
            <a:ext cx="9252520" cy="679326"/>
          </a:xfrm>
        </p:spPr>
        <p:txBody>
          <a:bodyPr/>
          <a:lstStyle/>
          <a:p>
            <a:r>
              <a:rPr lang="en-US" sz="3600" b="1" dirty="0" smtClean="0"/>
              <a:t>The existing places to plant the backdoor</a:t>
            </a:r>
            <a:endParaRPr lang="en-US" sz="3600" b="1" dirty="0"/>
          </a:p>
        </p:txBody>
      </p:sp>
      <p:sp>
        <p:nvSpPr>
          <p:cNvPr id="4" name="Rectangle 3"/>
          <p:cNvSpPr/>
          <p:nvPr/>
        </p:nvSpPr>
        <p:spPr bwMode="auto">
          <a:xfrm>
            <a:off x="2951823" y="765458"/>
            <a:ext cx="3852426" cy="1188132"/>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Black" pitchFamily="34" charset="0"/>
              </a:rPr>
              <a:t>User &amp; k</a:t>
            </a:r>
            <a:r>
              <a:rPr lang="en-US" sz="2400" dirty="0" smtClean="0">
                <a:solidFill>
                  <a:schemeClr val="tx1"/>
                </a:solidFill>
                <a:latin typeface="Arial Black" pitchFamily="34" charset="0"/>
              </a:rPr>
              <a:t>ernel modes</a:t>
            </a:r>
            <a:br>
              <a:rPr lang="en-US" sz="2400" dirty="0" smtClean="0">
                <a:solidFill>
                  <a:schemeClr val="tx1"/>
                </a:solidFill>
                <a:latin typeface="Arial Black" pitchFamily="34" charset="0"/>
              </a:rPr>
            </a:br>
            <a:r>
              <a:rPr lang="en-US" sz="2400" dirty="0" smtClean="0">
                <a:solidFill>
                  <a:schemeClr val="tx1"/>
                </a:solidFill>
                <a:latin typeface="Arial Black" pitchFamily="34" charset="0"/>
              </a:rPr>
              <a:t>(VMX non root mode)</a:t>
            </a:r>
            <a:endParaRPr kumimoji="0" lang="en-US" sz="2400" b="0" i="0" u="none" strike="noStrike" cap="none" normalizeH="0" baseline="0" dirty="0" smtClean="0">
              <a:ln>
                <a:noFill/>
              </a:ln>
              <a:solidFill>
                <a:schemeClr val="tx1"/>
              </a:solidFill>
              <a:effectLst/>
              <a:latin typeface="Arial Black" pitchFamily="34" charset="0"/>
            </a:endParaRPr>
          </a:p>
        </p:txBody>
      </p:sp>
      <p:sp>
        <p:nvSpPr>
          <p:cNvPr id="5" name="Rectangle 4"/>
          <p:cNvSpPr/>
          <p:nvPr/>
        </p:nvSpPr>
        <p:spPr bwMode="auto">
          <a:xfrm>
            <a:off x="2951823" y="1953590"/>
            <a:ext cx="3852426" cy="1188132"/>
          </a:xfrm>
          <a:prstGeom prst="rect">
            <a:avLst/>
          </a:prstGeom>
          <a:solidFill>
            <a:srgbClr val="FF0000">
              <a:alpha val="30196"/>
            </a:srgbClr>
          </a:solidFill>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Black" pitchFamily="34" charset="0"/>
              </a:rPr>
              <a:t>Hypervisor</a:t>
            </a:r>
            <a:br>
              <a:rPr kumimoji="0" lang="en-US" sz="2400" b="0" i="0" u="none" strike="noStrike" cap="none" normalizeH="0" baseline="0" dirty="0" smtClean="0">
                <a:ln>
                  <a:noFill/>
                </a:ln>
                <a:solidFill>
                  <a:schemeClr val="tx1"/>
                </a:solidFill>
                <a:effectLst/>
                <a:latin typeface="Arial Black" pitchFamily="34" charset="0"/>
              </a:rPr>
            </a:br>
            <a:r>
              <a:rPr kumimoji="0" lang="en-US" sz="2400" b="0" i="0" u="none" strike="noStrike" cap="none" normalizeH="0" baseline="0" dirty="0" smtClean="0">
                <a:ln>
                  <a:noFill/>
                </a:ln>
                <a:solidFill>
                  <a:schemeClr val="tx1"/>
                </a:solidFill>
                <a:effectLst/>
                <a:latin typeface="Arial Black" pitchFamily="34" charset="0"/>
              </a:rPr>
              <a:t>(</a:t>
            </a:r>
            <a:r>
              <a:rPr lang="en-US" sz="2400" dirty="0" smtClean="0">
                <a:solidFill>
                  <a:schemeClr val="tx1"/>
                </a:solidFill>
                <a:latin typeface="Arial Black" pitchFamily="34" charset="0"/>
              </a:rPr>
              <a:t>VMX root mode)</a:t>
            </a:r>
            <a:endParaRPr kumimoji="0" lang="en-US" sz="2400" b="0" i="0" u="none" strike="noStrike" cap="none" normalizeH="0" baseline="0" dirty="0" smtClean="0">
              <a:ln>
                <a:noFill/>
              </a:ln>
              <a:solidFill>
                <a:schemeClr val="tx1"/>
              </a:solidFill>
              <a:effectLst/>
              <a:latin typeface="Arial Black" pitchFamily="34" charset="0"/>
            </a:endParaRPr>
          </a:p>
        </p:txBody>
      </p:sp>
      <p:sp>
        <p:nvSpPr>
          <p:cNvPr id="6" name="Rectangle 5"/>
          <p:cNvSpPr/>
          <p:nvPr/>
        </p:nvSpPr>
        <p:spPr bwMode="auto">
          <a:xfrm>
            <a:off x="2951823" y="3143079"/>
            <a:ext cx="3852426" cy="1188132"/>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lvl="0" algn="ctr">
              <a:lnSpc>
                <a:spcPct val="150000"/>
              </a:lnSpc>
            </a:pPr>
            <a:r>
              <a:rPr lang="en-US" sz="2400" dirty="0">
                <a:solidFill>
                  <a:srgbClr val="000000"/>
                </a:solidFill>
                <a:latin typeface="Arial Black" pitchFamily="34" charset="0"/>
              </a:rPr>
              <a:t>System Management Mode (SMM)</a:t>
            </a:r>
          </a:p>
        </p:txBody>
      </p:sp>
      <p:sp>
        <p:nvSpPr>
          <p:cNvPr id="7" name="Rectangle 6"/>
          <p:cNvSpPr/>
          <p:nvPr/>
        </p:nvSpPr>
        <p:spPr bwMode="auto">
          <a:xfrm>
            <a:off x="2951823" y="4341144"/>
            <a:ext cx="3852426" cy="1188132"/>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algn="ctr">
              <a:lnSpc>
                <a:spcPct val="150000"/>
              </a:lnSpc>
            </a:pPr>
            <a:r>
              <a:rPr lang="en-US" sz="2400" dirty="0" smtClean="0">
                <a:solidFill>
                  <a:schemeClr val="tx1"/>
                </a:solidFill>
                <a:latin typeface="Arial Black" pitchFamily="34" charset="0"/>
              </a:rPr>
              <a:t>Active Management Technology (AMT)</a:t>
            </a:r>
            <a:endParaRPr kumimoji="0" lang="en-US" sz="2400" b="0" i="0" u="none" strike="noStrike" cap="none" normalizeH="0" baseline="0" dirty="0" smtClean="0">
              <a:ln>
                <a:noFill/>
              </a:ln>
              <a:solidFill>
                <a:schemeClr val="tx1"/>
              </a:solidFill>
              <a:effectLst/>
              <a:latin typeface="Arial Black" pitchFamily="34" charset="0"/>
            </a:endParaRPr>
          </a:p>
        </p:txBody>
      </p:sp>
      <p:sp>
        <p:nvSpPr>
          <p:cNvPr id="11" name="Rectangle 10"/>
          <p:cNvSpPr/>
          <p:nvPr/>
        </p:nvSpPr>
        <p:spPr bwMode="auto">
          <a:xfrm>
            <a:off x="2951823" y="5517232"/>
            <a:ext cx="3852426" cy="1188132"/>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t" anchorCtr="0" compatLnSpc="1">
            <a:prstTxWarp prst="textNoShape">
              <a:avLst/>
            </a:prstTxWarp>
          </a:bodyPr>
          <a:lstStyle/>
          <a:p>
            <a:pPr algn="ctr">
              <a:lnSpc>
                <a:spcPct val="150000"/>
              </a:lnSpc>
            </a:pPr>
            <a:r>
              <a:rPr lang="en-US" sz="2400" dirty="0" smtClean="0">
                <a:solidFill>
                  <a:schemeClr val="tx1"/>
                </a:solidFill>
                <a:latin typeface="Arial Black" pitchFamily="34" charset="0"/>
              </a:rPr>
              <a:t>Firmware level</a:t>
            </a:r>
            <a:br>
              <a:rPr lang="en-US" sz="2400" dirty="0" smtClean="0">
                <a:solidFill>
                  <a:schemeClr val="tx1"/>
                </a:solidFill>
                <a:latin typeface="Arial Black" pitchFamily="34" charset="0"/>
              </a:rPr>
            </a:br>
            <a:r>
              <a:rPr lang="en-US" sz="2400" dirty="0" smtClean="0">
                <a:solidFill>
                  <a:schemeClr val="tx1"/>
                </a:solidFill>
                <a:latin typeface="Arial Black" pitchFamily="34" charset="0"/>
              </a:rPr>
              <a:t>e.g. BADUSB, 2014</a:t>
            </a:r>
            <a:endParaRPr kumimoji="0" lang="en-US" sz="2400" b="0" i="0" u="none" strike="noStrike" cap="none" normalizeH="0" baseline="0" dirty="0" smtClean="0">
              <a:ln>
                <a:noFill/>
              </a:ln>
              <a:solidFill>
                <a:schemeClr val="tx1"/>
              </a:solidFill>
              <a:effectLst/>
              <a:latin typeface="Arial Black" pitchFamily="34" charset="0"/>
            </a:endParaRPr>
          </a:p>
        </p:txBody>
      </p:sp>
      <p:sp>
        <p:nvSpPr>
          <p:cNvPr id="13" name="Right Brace 12"/>
          <p:cNvSpPr/>
          <p:nvPr/>
        </p:nvSpPr>
        <p:spPr bwMode="auto">
          <a:xfrm rot="10800000">
            <a:off x="2591777" y="5553232"/>
            <a:ext cx="360046" cy="1152131"/>
          </a:xfrm>
          <a:prstGeom prst="rightBrace">
            <a:avLst>
              <a:gd name="adj1" fmla="val 42373"/>
              <a:gd name="adj2" fmla="val 49760"/>
            </a:avLst>
          </a:prstGeom>
          <a:ln w="38100">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5" name="Right Brace 14"/>
          <p:cNvSpPr/>
          <p:nvPr/>
        </p:nvSpPr>
        <p:spPr bwMode="auto">
          <a:xfrm rot="10800000">
            <a:off x="2591780" y="763344"/>
            <a:ext cx="360046" cy="3563771"/>
          </a:xfrm>
          <a:prstGeom prst="rightBrace">
            <a:avLst>
              <a:gd name="adj1" fmla="val 42373"/>
              <a:gd name="adj2" fmla="val 49760"/>
            </a:avLst>
          </a:prstGeom>
          <a:ln w="38100">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6" name="Right Brace 15"/>
          <p:cNvSpPr/>
          <p:nvPr/>
        </p:nvSpPr>
        <p:spPr bwMode="auto">
          <a:xfrm rot="10800000">
            <a:off x="2591777" y="4351074"/>
            <a:ext cx="360046" cy="1178202"/>
          </a:xfrm>
          <a:prstGeom prst="rightBrace">
            <a:avLst>
              <a:gd name="adj1" fmla="val 42373"/>
              <a:gd name="adj2" fmla="val 49760"/>
            </a:avLst>
          </a:prstGeom>
          <a:ln w="38100">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9" name="Rectangle 18"/>
          <p:cNvSpPr/>
          <p:nvPr/>
        </p:nvSpPr>
        <p:spPr>
          <a:xfrm>
            <a:off x="143508" y="4401108"/>
            <a:ext cx="2448272" cy="1015663"/>
          </a:xfrm>
          <a:prstGeom prst="rect">
            <a:avLst/>
          </a:prstGeom>
        </p:spPr>
        <p:txBody>
          <a:bodyPr wrap="square">
            <a:spAutoFit/>
          </a:bodyPr>
          <a:lstStyle/>
          <a:p>
            <a:pPr algn="ctr">
              <a:lnSpc>
                <a:spcPct val="150000"/>
              </a:lnSpc>
            </a:pPr>
            <a:r>
              <a:rPr lang="en-US" sz="2000" dirty="0" smtClean="0"/>
              <a:t>Own chip on the motherboard</a:t>
            </a:r>
            <a:endParaRPr lang="en-US" sz="2000" dirty="0"/>
          </a:p>
        </p:txBody>
      </p:sp>
      <p:sp>
        <p:nvSpPr>
          <p:cNvPr id="21" name="Flowchart: Alternate Process 20"/>
          <p:cNvSpPr/>
          <p:nvPr/>
        </p:nvSpPr>
        <p:spPr bwMode="auto">
          <a:xfrm>
            <a:off x="6712338" y="1004694"/>
            <a:ext cx="1368152" cy="741816"/>
          </a:xfrm>
          <a:prstGeom prst="flowChartAlternateProcess">
            <a:avLst/>
          </a:prstGeom>
          <a:solidFill>
            <a:srgbClr val="FFFF66"/>
          </a:solidFill>
          <a:ln>
            <a:solidFill>
              <a:schemeClr val="tx1"/>
            </a:solidFill>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Black" pitchFamily="34" charset="0"/>
              </a:rPr>
              <a:t>ADFSL 2014</a:t>
            </a:r>
          </a:p>
        </p:txBody>
      </p:sp>
      <p:sp>
        <p:nvSpPr>
          <p:cNvPr id="22" name="Flowchart: Alternate Process 21"/>
          <p:cNvSpPr/>
          <p:nvPr/>
        </p:nvSpPr>
        <p:spPr bwMode="auto">
          <a:xfrm>
            <a:off x="6696236" y="2158562"/>
            <a:ext cx="1462471" cy="802386"/>
          </a:xfrm>
          <a:prstGeom prst="flowChartAlternateProcess">
            <a:avLst/>
          </a:prstGeom>
          <a:solidFill>
            <a:srgbClr val="FFFF66"/>
          </a:solidFill>
          <a:ln>
            <a:solidFill>
              <a:schemeClr val="tx1"/>
            </a:solidFill>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Black" pitchFamily="34" charset="0"/>
              </a:rPr>
              <a:t>ADFSL 2015</a:t>
            </a:r>
          </a:p>
        </p:txBody>
      </p:sp>
      <p:pic>
        <p:nvPicPr>
          <p:cNvPr id="21510" name="Picture 6" descr="http://www.cj-computers.com/wp-content/uploads/2013/12/Operating-System-The-Histor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4944" y="959794"/>
            <a:ext cx="746825" cy="7468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804248" y="4365104"/>
            <a:ext cx="2339751" cy="1089529"/>
          </a:xfrm>
          <a:prstGeom prst="rect">
            <a:avLst/>
          </a:prstGeom>
        </p:spPr>
        <p:txBody>
          <a:bodyPr wrap="square">
            <a:spAutoFit/>
          </a:bodyPr>
          <a:lstStyle/>
          <a:p>
            <a:pPr algn="ctr">
              <a:lnSpc>
                <a:spcPct val="120000"/>
              </a:lnSpc>
            </a:pPr>
            <a:r>
              <a:rPr lang="en-US" dirty="0" smtClean="0"/>
              <a:t>AMT </a:t>
            </a:r>
            <a:r>
              <a:rPr lang="en-US" dirty="0" err="1" smtClean="0"/>
              <a:t>keylogger</a:t>
            </a:r>
            <a:r>
              <a:rPr lang="en-US" dirty="0" smtClean="0"/>
              <a:t> </a:t>
            </a:r>
            <a:r>
              <a:rPr lang="en-US" dirty="0"/>
              <a:t>by </a:t>
            </a:r>
            <a:r>
              <a:rPr lang="en-US" dirty="0" err="1" smtClean="0"/>
              <a:t>Stewin</a:t>
            </a:r>
            <a:r>
              <a:rPr lang="en-US" dirty="0" smtClean="0"/>
              <a:t> &amp; Seifert, 2011</a:t>
            </a:r>
            <a:endParaRPr lang="en-US" dirty="0"/>
          </a:p>
        </p:txBody>
      </p:sp>
      <p:sp>
        <p:nvSpPr>
          <p:cNvPr id="35" name="Rectangle 34"/>
          <p:cNvSpPr/>
          <p:nvPr/>
        </p:nvSpPr>
        <p:spPr>
          <a:xfrm>
            <a:off x="6798240" y="3203567"/>
            <a:ext cx="2345760" cy="1089529"/>
          </a:xfrm>
          <a:prstGeom prst="rect">
            <a:avLst/>
          </a:prstGeom>
        </p:spPr>
        <p:txBody>
          <a:bodyPr wrap="square">
            <a:spAutoFit/>
          </a:bodyPr>
          <a:lstStyle/>
          <a:p>
            <a:pPr algn="ctr">
              <a:lnSpc>
                <a:spcPct val="120000"/>
              </a:lnSpc>
            </a:pPr>
            <a:r>
              <a:rPr lang="en-US" dirty="0" smtClean="0"/>
              <a:t>SMM </a:t>
            </a:r>
            <a:r>
              <a:rPr lang="en-US" dirty="0" err="1" smtClean="0"/>
              <a:t>keylogger</a:t>
            </a:r>
            <a:r>
              <a:rPr lang="en-US" dirty="0"/>
              <a:t> </a:t>
            </a:r>
            <a:r>
              <a:rPr lang="en-US" dirty="0" smtClean="0"/>
              <a:t>by </a:t>
            </a:r>
            <a:r>
              <a:rPr lang="en-US" dirty="0" err="1" smtClean="0"/>
              <a:t>Wecherowski</a:t>
            </a:r>
            <a:r>
              <a:rPr lang="en-US" dirty="0"/>
              <a:t>, 2009</a:t>
            </a:r>
          </a:p>
        </p:txBody>
      </p:sp>
      <p:pic>
        <p:nvPicPr>
          <p:cNvPr id="21522" name="Picture 18" descr="http://www.becks1986.co.uk/wp-content/uploads/2013/07/motherboard-lar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540" y="3600019"/>
            <a:ext cx="3276364" cy="245727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6804249" y="5589240"/>
            <a:ext cx="2339751" cy="1089529"/>
          </a:xfrm>
          <a:prstGeom prst="rect">
            <a:avLst/>
          </a:prstGeom>
        </p:spPr>
        <p:txBody>
          <a:bodyPr wrap="square">
            <a:spAutoFit/>
          </a:bodyPr>
          <a:lstStyle/>
          <a:p>
            <a:pPr algn="ctr">
              <a:lnSpc>
                <a:spcPct val="120000"/>
              </a:lnSpc>
            </a:pPr>
            <a:r>
              <a:rPr lang="en-US" dirty="0"/>
              <a:t>GPU-based </a:t>
            </a:r>
            <a:r>
              <a:rPr lang="en-US" dirty="0" err="1" smtClean="0"/>
              <a:t>Keylogger</a:t>
            </a:r>
            <a:r>
              <a:rPr lang="en-US" dirty="0"/>
              <a:t> by </a:t>
            </a:r>
            <a:r>
              <a:rPr lang="en-US" dirty="0" err="1" smtClean="0"/>
              <a:t>Koromilas</a:t>
            </a:r>
            <a:r>
              <a:rPr lang="en-US" dirty="0" smtClean="0"/>
              <a:t>, </a:t>
            </a:r>
            <a:r>
              <a:rPr lang="en-US" dirty="0"/>
              <a:t>2013 </a:t>
            </a:r>
          </a:p>
        </p:txBody>
      </p:sp>
      <p:pic>
        <p:nvPicPr>
          <p:cNvPr id="24578" name="Picture 2" descr="https://cdn3.iconfinder.com/data/icons/electronic-3/500/cpu-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3565" y="1887207"/>
            <a:ext cx="1325100" cy="132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8630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524" y="152636"/>
            <a:ext cx="8496300" cy="396044"/>
          </a:xfrm>
        </p:spPr>
        <p:txBody>
          <a:bodyPr/>
          <a:lstStyle/>
          <a:p>
            <a:r>
              <a:rPr lang="en-US" sz="3600" b="1" dirty="0"/>
              <a:t>Analysis of the experimental results</a:t>
            </a:r>
            <a:endParaRPr lang="ru-RU" sz="3200" b="1" dirty="0"/>
          </a:p>
        </p:txBody>
      </p:sp>
      <p:pic>
        <p:nvPicPr>
          <p:cNvPr id="13" name="Picture 12"/>
          <p:cNvPicPr>
            <a:picLocks noChangeAspect="1"/>
          </p:cNvPicPr>
          <p:nvPr/>
        </p:nvPicPr>
        <p:blipFill>
          <a:blip r:embed="rId4"/>
          <a:stretch>
            <a:fillRect/>
          </a:stretch>
        </p:blipFill>
        <p:spPr>
          <a:xfrm>
            <a:off x="43624" y="800708"/>
            <a:ext cx="4564380" cy="2743200"/>
          </a:xfrm>
          <a:prstGeom prst="rect">
            <a:avLst/>
          </a:prstGeom>
        </p:spPr>
      </p:pic>
      <p:pic>
        <p:nvPicPr>
          <p:cNvPr id="14" name="Picture 13"/>
          <p:cNvPicPr>
            <a:picLocks noChangeAspect="1"/>
          </p:cNvPicPr>
          <p:nvPr/>
        </p:nvPicPr>
        <p:blipFill>
          <a:blip r:embed="rId5"/>
          <a:stretch>
            <a:fillRect/>
          </a:stretch>
        </p:blipFill>
        <p:spPr>
          <a:xfrm>
            <a:off x="4608004" y="800708"/>
            <a:ext cx="4564380" cy="2743200"/>
          </a:xfrm>
          <a:prstGeom prst="rect">
            <a:avLst/>
          </a:prstGeom>
        </p:spPr>
      </p:pic>
      <p:sp>
        <p:nvSpPr>
          <p:cNvPr id="17" name="Rectangle 16"/>
          <p:cNvSpPr/>
          <p:nvPr/>
        </p:nvSpPr>
        <p:spPr bwMode="auto">
          <a:xfrm>
            <a:off x="8280412" y="4545124"/>
            <a:ext cx="50341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42210367"/>
              </p:ext>
            </p:extLst>
          </p:nvPr>
        </p:nvGraphicFramePr>
        <p:xfrm>
          <a:off x="143508" y="3653172"/>
          <a:ext cx="8784976" cy="1874520"/>
        </p:xfrm>
        <a:graphic>
          <a:graphicData uri="http://schemas.openxmlformats.org/drawingml/2006/table">
            <a:tbl>
              <a:tblPr firstRow="1" lastCol="1" bandRow="1">
                <a:tableStyleId>{93296810-A885-4BE3-A3E7-6D5BEEA58F35}</a:tableStyleId>
              </a:tblPr>
              <a:tblGrid>
                <a:gridCol w="7524836"/>
                <a:gridCol w="1260140"/>
              </a:tblGrid>
              <a:tr h="531912">
                <a:tc gridSpan="2">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Comparison of statistical indexes values</a:t>
                      </a:r>
                      <a:endParaRPr kumimoji="0" lang="ru-RU" sz="2800" b="0" i="0" u="none" strike="noStrike" kern="1200" cap="none" spc="0" normalizeH="0" baseline="0" noProof="0" dirty="0" smtClean="0">
                        <a:ln>
                          <a:noFill/>
                        </a:ln>
                        <a:solidFill>
                          <a:schemeClr val="bg1"/>
                        </a:solidFill>
                        <a:effectLst/>
                        <a:uLnTx/>
                        <a:uFillTx/>
                        <a:latin typeface="+mn-lt"/>
                        <a:ea typeface="+mn-ea"/>
                        <a:cs typeface="+mn-cs"/>
                      </a:endParaRPr>
                    </a:p>
                  </a:txBody>
                  <a:tcPr/>
                </a:tc>
                <a:tc hMerge="1">
                  <a:txBody>
                    <a:bodyPr/>
                    <a:lstStyle/>
                    <a:p>
                      <a:endParaRPr lang="en-US" dirty="0"/>
                    </a:p>
                  </a:txBody>
                  <a:tcPr/>
                </a:tc>
              </a:tr>
              <a:tr h="607531">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Yes, averages values are the same</a:t>
                      </a:r>
                    </a:p>
                  </a:txBody>
                  <a:tcPr/>
                </a:tc>
                <a:tc>
                  <a:txBody>
                    <a:bodyPr/>
                    <a:lstStyle/>
                    <a:p>
                      <a:pPr algn="ctr">
                        <a:lnSpc>
                          <a:spcPts val="4200"/>
                        </a:lnSpc>
                        <a:spcAft>
                          <a:spcPts val="0"/>
                        </a:spcAft>
                      </a:pPr>
                      <a:r>
                        <a:rPr kumimoji="0" lang="en-US" sz="2800" b="0" i="0" u="none" strike="noStrike" kern="1200" cap="none" spc="0" normalizeH="0" baseline="0" noProof="0" dirty="0" smtClean="0">
                          <a:ln>
                            <a:noFill/>
                          </a:ln>
                          <a:solidFill>
                            <a:srgbClr val="FFFF66"/>
                          </a:solidFill>
                          <a:effectLst/>
                          <a:uLnTx/>
                          <a:uFillTx/>
                          <a:latin typeface="+mn-lt"/>
                          <a:ea typeface="+mn-ea"/>
                          <a:cs typeface="+mn-cs"/>
                          <a:sym typeface="Wingdings" panose="05000000000000000000" pitchFamily="2" charset="2"/>
                        </a:rPr>
                        <a:t></a:t>
                      </a:r>
                      <a:endParaRPr lang="en-US" dirty="0">
                        <a:solidFill>
                          <a:srgbClr val="FFFF66"/>
                        </a:solidFill>
                      </a:endParaRPr>
                    </a:p>
                  </a:txBody>
                  <a:tcPr anchor="ctr"/>
                </a:tc>
              </a:tr>
              <a:tr h="428011">
                <a:tc>
                  <a:txBody>
                    <a:bodyPr/>
                    <a:lstStyle/>
                    <a:p>
                      <a:pPr algn="ctr">
                        <a:lnSpc>
                          <a:spcPts val="4200"/>
                        </a:lnSpc>
                        <a:spcAft>
                          <a:spcPts val="0"/>
                        </a:spcAft>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Does IET have a layered nature?</a:t>
                      </a:r>
                      <a:endParaRPr lang="en-US" dirty="0"/>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smtClean="0">
                        <a:ln>
                          <a:noFill/>
                        </a:ln>
                        <a:solidFill>
                          <a:srgbClr val="FFFF66"/>
                        </a:solidFill>
                        <a:effectLst/>
                        <a:uLnTx/>
                        <a:uFillTx/>
                        <a:latin typeface="+mn-lt"/>
                        <a:ea typeface="+mn-ea"/>
                        <a:cs typeface="+mn-cs"/>
                      </a:endParaRPr>
                    </a:p>
                  </a:txBody>
                  <a:tcPr anchor="ctr"/>
                </a:tc>
              </a:tr>
            </a:tbl>
          </a:graphicData>
        </a:graphic>
      </p:graphicFrame>
      <p:sp>
        <p:nvSpPr>
          <p:cNvPr id="5" name="Rectangle 4"/>
          <p:cNvSpPr/>
          <p:nvPr/>
        </p:nvSpPr>
        <p:spPr>
          <a:xfrm>
            <a:off x="1403648" y="680851"/>
            <a:ext cx="1467069" cy="461665"/>
          </a:xfrm>
          <a:prstGeom prst="rect">
            <a:avLst/>
          </a:prstGeom>
        </p:spPr>
        <p:txBody>
          <a:bodyPr wrap="none">
            <a:spAutoFit/>
          </a:bodyPr>
          <a:lstStyle/>
          <a:p>
            <a:pPr algn="ctr"/>
            <a:r>
              <a:rPr lang="en-US" sz="2400" dirty="0" smtClean="0"/>
              <a:t>No </a:t>
            </a:r>
            <a:r>
              <a:rPr lang="en-US" sz="2400" dirty="0"/>
              <a:t>HYP</a:t>
            </a:r>
          </a:p>
        </p:txBody>
      </p:sp>
      <p:sp>
        <p:nvSpPr>
          <p:cNvPr id="6" name="Rectangle 5"/>
          <p:cNvSpPr/>
          <p:nvPr/>
        </p:nvSpPr>
        <p:spPr>
          <a:xfrm>
            <a:off x="5148064" y="680851"/>
            <a:ext cx="3812390" cy="461665"/>
          </a:xfrm>
          <a:prstGeom prst="rect">
            <a:avLst/>
          </a:prstGeom>
        </p:spPr>
        <p:txBody>
          <a:bodyPr wrap="none">
            <a:spAutoFit/>
          </a:bodyPr>
          <a:lstStyle/>
          <a:p>
            <a:pPr algn="ctr"/>
            <a:r>
              <a:rPr lang="en-US" sz="2400" dirty="0" smtClean="0"/>
              <a:t>Stealthy </a:t>
            </a:r>
            <a:r>
              <a:rPr lang="en-US" sz="2400" dirty="0"/>
              <a:t>HYP Present</a:t>
            </a:r>
          </a:p>
        </p:txBody>
      </p:sp>
      <p:sp>
        <p:nvSpPr>
          <p:cNvPr id="12" name="Isosceles Triangle 11"/>
          <p:cNvSpPr/>
          <p:nvPr/>
        </p:nvSpPr>
        <p:spPr bwMode="auto">
          <a:xfrm rot="5400000">
            <a:off x="161114" y="4478512"/>
            <a:ext cx="504057"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35709638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524" y="152636"/>
            <a:ext cx="8496300" cy="396044"/>
          </a:xfrm>
        </p:spPr>
        <p:txBody>
          <a:bodyPr/>
          <a:lstStyle/>
          <a:p>
            <a:r>
              <a:rPr lang="en-US" sz="3600" b="1" dirty="0"/>
              <a:t>Analysis of the experimental results</a:t>
            </a:r>
            <a:endParaRPr lang="ru-RU" sz="3200" b="1" dirty="0"/>
          </a:p>
        </p:txBody>
      </p:sp>
      <p:pic>
        <p:nvPicPr>
          <p:cNvPr id="13" name="Picture 12"/>
          <p:cNvPicPr>
            <a:picLocks noChangeAspect="1"/>
          </p:cNvPicPr>
          <p:nvPr/>
        </p:nvPicPr>
        <p:blipFill>
          <a:blip r:embed="rId4"/>
          <a:stretch>
            <a:fillRect/>
          </a:stretch>
        </p:blipFill>
        <p:spPr>
          <a:xfrm>
            <a:off x="43624" y="800708"/>
            <a:ext cx="4564380" cy="2743200"/>
          </a:xfrm>
          <a:prstGeom prst="rect">
            <a:avLst/>
          </a:prstGeom>
        </p:spPr>
      </p:pic>
      <p:pic>
        <p:nvPicPr>
          <p:cNvPr id="14" name="Picture 13"/>
          <p:cNvPicPr>
            <a:picLocks noChangeAspect="1"/>
          </p:cNvPicPr>
          <p:nvPr/>
        </p:nvPicPr>
        <p:blipFill>
          <a:blip r:embed="rId5"/>
          <a:stretch>
            <a:fillRect/>
          </a:stretch>
        </p:blipFill>
        <p:spPr>
          <a:xfrm>
            <a:off x="4608004" y="800708"/>
            <a:ext cx="4564380" cy="2743200"/>
          </a:xfrm>
          <a:prstGeom prst="rect">
            <a:avLst/>
          </a:prstGeom>
        </p:spPr>
      </p:pic>
      <p:sp>
        <p:nvSpPr>
          <p:cNvPr id="17" name="Rectangle 16"/>
          <p:cNvSpPr/>
          <p:nvPr/>
        </p:nvSpPr>
        <p:spPr bwMode="auto">
          <a:xfrm>
            <a:off x="8280412" y="4545124"/>
            <a:ext cx="50341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8571476"/>
              </p:ext>
            </p:extLst>
          </p:nvPr>
        </p:nvGraphicFramePr>
        <p:xfrm>
          <a:off x="143508" y="3653172"/>
          <a:ext cx="8784976" cy="3038556"/>
        </p:xfrm>
        <a:graphic>
          <a:graphicData uri="http://schemas.openxmlformats.org/drawingml/2006/table">
            <a:tbl>
              <a:tblPr firstRow="1" lastCol="1" bandRow="1">
                <a:tableStyleId>{93296810-A885-4BE3-A3E7-6D5BEEA58F35}</a:tableStyleId>
              </a:tblPr>
              <a:tblGrid>
                <a:gridCol w="7524836"/>
                <a:gridCol w="1260140"/>
              </a:tblGrid>
              <a:tr h="428011">
                <a:tc gridSpan="2">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Comparison of statistical indexes values</a:t>
                      </a:r>
                      <a:endParaRPr kumimoji="0" lang="ru-RU" sz="2800" b="0" i="0" u="none" strike="noStrike" kern="1200" cap="none" spc="0" normalizeH="0" baseline="0" noProof="0" dirty="0" smtClean="0">
                        <a:ln>
                          <a:noFill/>
                        </a:ln>
                        <a:solidFill>
                          <a:schemeClr val="bg1"/>
                        </a:solidFill>
                        <a:effectLst/>
                        <a:uLnTx/>
                        <a:uFillTx/>
                        <a:latin typeface="+mn-lt"/>
                        <a:ea typeface="+mn-ea"/>
                        <a:cs typeface="+mn-cs"/>
                      </a:endParaRPr>
                    </a:p>
                  </a:txBody>
                  <a:tcPr/>
                </a:tc>
                <a:tc hMerge="1">
                  <a:txBody>
                    <a:bodyPr/>
                    <a:lstStyle/>
                    <a:p>
                      <a:endParaRPr lang="en-US" dirty="0"/>
                    </a:p>
                  </a:txBody>
                  <a:tcPr/>
                </a:tc>
              </a:tr>
              <a:tr h="428011">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Yes, averages values are the same</a:t>
                      </a:r>
                    </a:p>
                  </a:txBody>
                  <a:tcPr/>
                </a:tc>
                <a:tc>
                  <a:txBody>
                    <a:bodyPr/>
                    <a:lstStyle/>
                    <a:p>
                      <a:pPr algn="ctr">
                        <a:lnSpc>
                          <a:spcPts val="4200"/>
                        </a:lnSpc>
                        <a:spcAft>
                          <a:spcPts val="0"/>
                        </a:spcAft>
                      </a:pPr>
                      <a:r>
                        <a:rPr kumimoji="0" lang="en-US" sz="2800" b="0" i="0" u="none" strike="noStrike" kern="1200" cap="none" spc="0" normalizeH="0" baseline="0" noProof="0" dirty="0" smtClean="0">
                          <a:ln>
                            <a:noFill/>
                          </a:ln>
                          <a:solidFill>
                            <a:srgbClr val="FFFF66"/>
                          </a:solidFill>
                          <a:effectLst/>
                          <a:uLnTx/>
                          <a:uFillTx/>
                          <a:latin typeface="+mn-lt"/>
                          <a:ea typeface="+mn-ea"/>
                          <a:cs typeface="+mn-cs"/>
                          <a:sym typeface="Wingdings" panose="05000000000000000000" pitchFamily="2" charset="2"/>
                        </a:rPr>
                        <a:t></a:t>
                      </a:r>
                      <a:endParaRPr lang="en-US" dirty="0">
                        <a:solidFill>
                          <a:srgbClr val="FFFF66"/>
                        </a:solidFill>
                      </a:endParaRPr>
                    </a:p>
                  </a:txBody>
                  <a:tcPr anchor="ctr"/>
                </a:tc>
              </a:tr>
              <a:tr h="630636">
                <a:tc>
                  <a:txBody>
                    <a:bodyPr/>
                    <a:lstStyle/>
                    <a:p>
                      <a:pPr algn="ctr">
                        <a:lnSpc>
                          <a:spcPts val="4200"/>
                        </a:lnSpc>
                        <a:spcAft>
                          <a:spcPts val="0"/>
                        </a:spcAft>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Yes, IET has a layered nature</a:t>
                      </a:r>
                      <a:endParaRPr lang="en-US" dirty="0"/>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smtClean="0">
                        <a:ln>
                          <a:noFill/>
                        </a:ln>
                        <a:solidFill>
                          <a:srgbClr val="FFFF66"/>
                        </a:solidFill>
                        <a:effectLst/>
                        <a:uLnTx/>
                        <a:uFillTx/>
                        <a:latin typeface="+mn-lt"/>
                        <a:ea typeface="+mn-ea"/>
                        <a:cs typeface="+mn-cs"/>
                      </a:endParaRPr>
                    </a:p>
                  </a:txBody>
                  <a:tcPr anchor="ctr"/>
                </a:tc>
              </a:tr>
              <a:tr h="428011">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Is the number of layers increased?</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Is the variance increased ?  </a:t>
                      </a:r>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smtClean="0">
                        <a:ln>
                          <a:noFill/>
                        </a:ln>
                        <a:solidFill>
                          <a:srgbClr val="FFFF66"/>
                        </a:solidFill>
                        <a:effectLst/>
                        <a:uLnTx/>
                        <a:uFillTx/>
                        <a:latin typeface="+mn-lt"/>
                        <a:ea typeface="+mn-ea"/>
                        <a:cs typeface="+mn-cs"/>
                      </a:endParaRPr>
                    </a:p>
                  </a:txBody>
                  <a:tcPr anchor="ctr"/>
                </a:tc>
              </a:tr>
            </a:tbl>
          </a:graphicData>
        </a:graphic>
      </p:graphicFrame>
      <p:sp>
        <p:nvSpPr>
          <p:cNvPr id="5" name="Rectangle 4"/>
          <p:cNvSpPr/>
          <p:nvPr/>
        </p:nvSpPr>
        <p:spPr>
          <a:xfrm>
            <a:off x="1403648" y="680851"/>
            <a:ext cx="1467069" cy="461665"/>
          </a:xfrm>
          <a:prstGeom prst="rect">
            <a:avLst/>
          </a:prstGeom>
        </p:spPr>
        <p:txBody>
          <a:bodyPr wrap="none">
            <a:spAutoFit/>
          </a:bodyPr>
          <a:lstStyle/>
          <a:p>
            <a:pPr algn="ctr"/>
            <a:r>
              <a:rPr lang="en-US" sz="2400" dirty="0" smtClean="0"/>
              <a:t>No </a:t>
            </a:r>
            <a:r>
              <a:rPr lang="en-US" sz="2400" dirty="0"/>
              <a:t>HYP</a:t>
            </a:r>
          </a:p>
        </p:txBody>
      </p:sp>
      <p:sp>
        <p:nvSpPr>
          <p:cNvPr id="6" name="Rectangle 5"/>
          <p:cNvSpPr/>
          <p:nvPr/>
        </p:nvSpPr>
        <p:spPr>
          <a:xfrm>
            <a:off x="5148064" y="680851"/>
            <a:ext cx="3812390" cy="461665"/>
          </a:xfrm>
          <a:prstGeom prst="rect">
            <a:avLst/>
          </a:prstGeom>
        </p:spPr>
        <p:txBody>
          <a:bodyPr wrap="none">
            <a:spAutoFit/>
          </a:bodyPr>
          <a:lstStyle/>
          <a:p>
            <a:pPr algn="ctr"/>
            <a:r>
              <a:rPr lang="en-US" sz="2400" dirty="0" smtClean="0"/>
              <a:t>Stealthy </a:t>
            </a:r>
            <a:r>
              <a:rPr lang="en-US" sz="2400" dirty="0"/>
              <a:t>HYP Present</a:t>
            </a:r>
          </a:p>
        </p:txBody>
      </p:sp>
      <p:sp>
        <p:nvSpPr>
          <p:cNvPr id="12" name="Isosceles Triangle 11"/>
          <p:cNvSpPr/>
          <p:nvPr/>
        </p:nvSpPr>
        <p:spPr bwMode="auto">
          <a:xfrm rot="5400000">
            <a:off x="161114" y="4478512"/>
            <a:ext cx="504057"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8" name="Isosceles Triangle 17"/>
          <p:cNvSpPr/>
          <p:nvPr/>
        </p:nvSpPr>
        <p:spPr bwMode="auto">
          <a:xfrm rot="5400000">
            <a:off x="161114" y="5090580"/>
            <a:ext cx="504057"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40565432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524" y="152636"/>
            <a:ext cx="8496300" cy="396044"/>
          </a:xfrm>
        </p:spPr>
        <p:txBody>
          <a:bodyPr/>
          <a:lstStyle/>
          <a:p>
            <a:r>
              <a:rPr lang="en-US" sz="3600" b="1" dirty="0"/>
              <a:t>Analysis of the experimental results</a:t>
            </a:r>
            <a:endParaRPr lang="ru-RU" sz="3200" b="1" dirty="0"/>
          </a:p>
        </p:txBody>
      </p:sp>
      <p:pic>
        <p:nvPicPr>
          <p:cNvPr id="13" name="Picture 12"/>
          <p:cNvPicPr>
            <a:picLocks noChangeAspect="1"/>
          </p:cNvPicPr>
          <p:nvPr/>
        </p:nvPicPr>
        <p:blipFill>
          <a:blip r:embed="rId4"/>
          <a:stretch>
            <a:fillRect/>
          </a:stretch>
        </p:blipFill>
        <p:spPr>
          <a:xfrm>
            <a:off x="43624" y="800708"/>
            <a:ext cx="4564380" cy="2743200"/>
          </a:xfrm>
          <a:prstGeom prst="rect">
            <a:avLst/>
          </a:prstGeom>
        </p:spPr>
      </p:pic>
      <p:pic>
        <p:nvPicPr>
          <p:cNvPr id="14" name="Picture 13"/>
          <p:cNvPicPr>
            <a:picLocks noChangeAspect="1"/>
          </p:cNvPicPr>
          <p:nvPr/>
        </p:nvPicPr>
        <p:blipFill>
          <a:blip r:embed="rId5"/>
          <a:stretch>
            <a:fillRect/>
          </a:stretch>
        </p:blipFill>
        <p:spPr>
          <a:xfrm>
            <a:off x="4608004" y="800708"/>
            <a:ext cx="4564380" cy="2743200"/>
          </a:xfrm>
          <a:prstGeom prst="rect">
            <a:avLst/>
          </a:prstGeom>
        </p:spPr>
      </p:pic>
      <p:sp>
        <p:nvSpPr>
          <p:cNvPr id="17" name="Rectangle 16"/>
          <p:cNvSpPr/>
          <p:nvPr/>
        </p:nvSpPr>
        <p:spPr bwMode="auto">
          <a:xfrm>
            <a:off x="8280412" y="4545124"/>
            <a:ext cx="50341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08293558"/>
              </p:ext>
            </p:extLst>
          </p:nvPr>
        </p:nvGraphicFramePr>
        <p:xfrm>
          <a:off x="143508" y="3653172"/>
          <a:ext cx="8784976" cy="3053640"/>
        </p:xfrm>
        <a:graphic>
          <a:graphicData uri="http://schemas.openxmlformats.org/drawingml/2006/table">
            <a:tbl>
              <a:tblPr firstRow="1" lastCol="1" bandRow="1">
                <a:tableStyleId>{93296810-A885-4BE3-A3E7-6D5BEEA58F35}</a:tableStyleId>
              </a:tblPr>
              <a:tblGrid>
                <a:gridCol w="7524836"/>
                <a:gridCol w="1260140"/>
              </a:tblGrid>
              <a:tr h="639924">
                <a:tc gridSpan="2">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Comparison of statistical indexes values</a:t>
                      </a:r>
                      <a:endParaRPr kumimoji="0" lang="ru-RU" sz="2800" b="0" i="0" u="none" strike="noStrike" kern="1200" cap="none" spc="0" normalizeH="0" baseline="0" noProof="0" dirty="0" smtClean="0">
                        <a:ln>
                          <a:noFill/>
                        </a:ln>
                        <a:solidFill>
                          <a:schemeClr val="bg1"/>
                        </a:solidFill>
                        <a:effectLst/>
                        <a:uLnTx/>
                        <a:uFillTx/>
                        <a:latin typeface="+mn-lt"/>
                        <a:ea typeface="+mn-ea"/>
                        <a:cs typeface="+mn-cs"/>
                      </a:endParaRPr>
                    </a:p>
                  </a:txBody>
                  <a:tcPr/>
                </a:tc>
                <a:tc hMerge="1">
                  <a:txBody>
                    <a:bodyPr/>
                    <a:lstStyle/>
                    <a:p>
                      <a:endParaRPr lang="en-US" dirty="0"/>
                    </a:p>
                  </a:txBody>
                  <a:tcPr/>
                </a:tc>
              </a:tr>
              <a:tr h="555144">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Yes, averages values are the same</a:t>
                      </a:r>
                    </a:p>
                  </a:txBody>
                  <a:tcPr/>
                </a:tc>
                <a:tc>
                  <a:txBody>
                    <a:bodyPr/>
                    <a:lstStyle/>
                    <a:p>
                      <a:pPr algn="ctr">
                        <a:lnSpc>
                          <a:spcPts val="4200"/>
                        </a:lnSpc>
                        <a:spcAft>
                          <a:spcPts val="0"/>
                        </a:spcAft>
                      </a:pPr>
                      <a:r>
                        <a:rPr kumimoji="0" lang="en-US" sz="2800" b="0" i="0" u="none" strike="noStrike" kern="1200" cap="none" spc="0" normalizeH="0" baseline="0" noProof="0" dirty="0" smtClean="0">
                          <a:ln>
                            <a:noFill/>
                          </a:ln>
                          <a:solidFill>
                            <a:srgbClr val="FFFF66"/>
                          </a:solidFill>
                          <a:effectLst/>
                          <a:uLnTx/>
                          <a:uFillTx/>
                          <a:latin typeface="+mn-lt"/>
                          <a:ea typeface="+mn-ea"/>
                          <a:cs typeface="+mn-cs"/>
                          <a:sym typeface="Wingdings" panose="05000000000000000000" pitchFamily="2" charset="2"/>
                        </a:rPr>
                        <a:t></a:t>
                      </a:r>
                      <a:endParaRPr lang="en-US" dirty="0">
                        <a:solidFill>
                          <a:srgbClr val="FFFF66"/>
                        </a:solidFill>
                      </a:endParaRPr>
                    </a:p>
                  </a:txBody>
                  <a:tcPr anchor="ctr"/>
                </a:tc>
              </a:tr>
              <a:tr h="630636">
                <a:tc>
                  <a:txBody>
                    <a:bodyPr/>
                    <a:lstStyle/>
                    <a:p>
                      <a:pPr algn="ctr">
                        <a:lnSpc>
                          <a:spcPts val="4200"/>
                        </a:lnSpc>
                        <a:spcAft>
                          <a:spcPts val="0"/>
                        </a:spcAft>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Yes, IET has a layered nature</a:t>
                      </a:r>
                      <a:endParaRPr lang="en-US" dirty="0"/>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smtClean="0">
                        <a:ln>
                          <a:noFill/>
                        </a:ln>
                        <a:solidFill>
                          <a:srgbClr val="FFFF66"/>
                        </a:solidFill>
                        <a:effectLst/>
                        <a:uLnTx/>
                        <a:uFillTx/>
                        <a:latin typeface="+mn-lt"/>
                        <a:ea typeface="+mn-ea"/>
                        <a:cs typeface="+mn-cs"/>
                      </a:endParaRPr>
                    </a:p>
                  </a:txBody>
                  <a:tcPr anchor="ctr"/>
                </a:tc>
              </a:tr>
              <a:tr h="428011">
                <a:tc>
                  <a:txBody>
                    <a:bodyPr/>
                    <a:lstStyle/>
                    <a:p>
                      <a:pPr marL="0" marR="0" lvl="0" indent="0" algn="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The number of layers is increased: 4  &lt;  12</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The variance is increased: 14  &lt;  85   </a:t>
                      </a:r>
                    </a:p>
                  </a:txBody>
                  <a:tcPr/>
                </a:tc>
                <a:tc>
                  <a:txBody>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66"/>
                          </a:solidFill>
                          <a:effectLst/>
                          <a:uLnTx/>
                          <a:uFillTx/>
                          <a:latin typeface="+mn-lt"/>
                          <a:ea typeface="+mn-ea"/>
                          <a:cs typeface="+mn-cs"/>
                          <a:sym typeface="Wingdings" panose="05000000000000000000" pitchFamily="2" charset="2"/>
                        </a:rPr>
                        <a:t></a:t>
                      </a:r>
                      <a:endParaRPr kumimoji="0" lang="en-US" sz="1800" b="0" i="0" u="none" strike="noStrike" kern="1200" cap="none" spc="0" normalizeH="0" baseline="0" noProof="0" dirty="0" smtClean="0">
                        <a:ln>
                          <a:noFill/>
                        </a:ln>
                        <a:solidFill>
                          <a:srgbClr val="FFFF66"/>
                        </a:solidFill>
                        <a:effectLst/>
                        <a:uLnTx/>
                        <a:uFillTx/>
                        <a:latin typeface="+mn-lt"/>
                        <a:ea typeface="+mn-ea"/>
                        <a:cs typeface="+mn-cs"/>
                      </a:endParaRPr>
                    </a:p>
                  </a:txBody>
                  <a:tcPr anchor="ctr"/>
                </a:tc>
              </a:tr>
            </a:tbl>
          </a:graphicData>
        </a:graphic>
      </p:graphicFrame>
      <p:sp>
        <p:nvSpPr>
          <p:cNvPr id="18" name="Rectangle 17"/>
          <p:cNvSpPr/>
          <p:nvPr/>
        </p:nvSpPr>
        <p:spPr>
          <a:xfrm>
            <a:off x="1403648" y="680851"/>
            <a:ext cx="1467069" cy="461665"/>
          </a:xfrm>
          <a:prstGeom prst="rect">
            <a:avLst/>
          </a:prstGeom>
        </p:spPr>
        <p:txBody>
          <a:bodyPr wrap="none">
            <a:spAutoFit/>
          </a:bodyPr>
          <a:lstStyle/>
          <a:p>
            <a:pPr algn="ctr"/>
            <a:r>
              <a:rPr lang="en-US" sz="2400" dirty="0" smtClean="0"/>
              <a:t>No </a:t>
            </a:r>
            <a:r>
              <a:rPr lang="en-US" sz="2400" dirty="0"/>
              <a:t>HYP</a:t>
            </a:r>
          </a:p>
        </p:txBody>
      </p:sp>
      <p:sp>
        <p:nvSpPr>
          <p:cNvPr id="19" name="Rectangle 18"/>
          <p:cNvSpPr/>
          <p:nvPr/>
        </p:nvSpPr>
        <p:spPr>
          <a:xfrm>
            <a:off x="5148064" y="680851"/>
            <a:ext cx="3812390" cy="461665"/>
          </a:xfrm>
          <a:prstGeom prst="rect">
            <a:avLst/>
          </a:prstGeom>
        </p:spPr>
        <p:txBody>
          <a:bodyPr wrap="none">
            <a:spAutoFit/>
          </a:bodyPr>
          <a:lstStyle/>
          <a:p>
            <a:pPr algn="ctr"/>
            <a:r>
              <a:rPr lang="en-US" sz="2400" dirty="0" smtClean="0"/>
              <a:t>Stealthy </a:t>
            </a:r>
            <a:r>
              <a:rPr lang="en-US" sz="2400" dirty="0"/>
              <a:t>HYP Present</a:t>
            </a:r>
          </a:p>
        </p:txBody>
      </p:sp>
      <p:sp>
        <p:nvSpPr>
          <p:cNvPr id="15" name="Isosceles Triangle 14"/>
          <p:cNvSpPr/>
          <p:nvPr/>
        </p:nvSpPr>
        <p:spPr bwMode="auto">
          <a:xfrm rot="5400000">
            <a:off x="161114" y="4478512"/>
            <a:ext cx="504057"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6" name="Isosceles Triangle 15"/>
          <p:cNvSpPr/>
          <p:nvPr/>
        </p:nvSpPr>
        <p:spPr bwMode="auto">
          <a:xfrm rot="5400000">
            <a:off x="161114" y="5090580"/>
            <a:ext cx="504057"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0" name="Isosceles Triangle 19"/>
          <p:cNvSpPr/>
          <p:nvPr/>
        </p:nvSpPr>
        <p:spPr bwMode="auto">
          <a:xfrm rot="5400000">
            <a:off x="161113" y="6026684"/>
            <a:ext cx="504057" cy="277242"/>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30339629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116632"/>
            <a:ext cx="8496300" cy="751111"/>
          </a:xfrm>
        </p:spPr>
        <p:txBody>
          <a:bodyPr/>
          <a:lstStyle/>
          <a:p>
            <a:r>
              <a:rPr lang="en-US" sz="3600" b="1" dirty="0" smtClean="0"/>
              <a:t>Yeah! We’ve done it!</a:t>
            </a:r>
            <a:endParaRPr lang="en-US" sz="3600" dirty="0"/>
          </a:p>
        </p:txBody>
      </p:sp>
      <p:sp>
        <p:nvSpPr>
          <p:cNvPr id="3" name="Content Placeholder 2"/>
          <p:cNvSpPr>
            <a:spLocks noGrp="1"/>
          </p:cNvSpPr>
          <p:nvPr>
            <p:ph idx="1"/>
          </p:nvPr>
        </p:nvSpPr>
        <p:spPr>
          <a:xfrm>
            <a:off x="503548" y="1268760"/>
            <a:ext cx="8496944" cy="4266375"/>
          </a:xfrm>
        </p:spPr>
        <p:txBody>
          <a:bodyPr/>
          <a:lstStyle/>
          <a:p>
            <a:pPr marL="0" indent="0" algn="ctr">
              <a:buNone/>
            </a:pPr>
            <a:r>
              <a:rPr lang="en-US" dirty="0" smtClean="0">
                <a:latin typeface="Arial" pitchFamily="34" charset="0"/>
                <a:cs typeface="Arial" pitchFamily="34" charset="0"/>
              </a:rPr>
              <a:t>We’ve found the following “resilient” statistics:</a:t>
            </a:r>
          </a:p>
          <a:p>
            <a:pPr marL="0" indent="0">
              <a:buNone/>
            </a:pPr>
            <a:endParaRPr lang="en-US" dirty="0" smtClean="0">
              <a:latin typeface="Arial" pitchFamily="34" charset="0"/>
              <a:cs typeface="Arial" pitchFamily="34" charset="0"/>
            </a:endParaRPr>
          </a:p>
          <a:p>
            <a:r>
              <a:rPr lang="en-US" dirty="0" smtClean="0">
                <a:latin typeface="Arial" pitchFamily="34" charset="0"/>
                <a:cs typeface="Arial" pitchFamily="34" charset="0"/>
              </a:rPr>
              <a:t>number </a:t>
            </a:r>
            <a:r>
              <a:rPr lang="en-US" dirty="0">
                <a:latin typeface="Arial" pitchFamily="34" charset="0"/>
                <a:cs typeface="Arial" pitchFamily="34" charset="0"/>
              </a:rPr>
              <a:t>of </a:t>
            </a:r>
            <a:r>
              <a:rPr lang="en-US" dirty="0" smtClean="0">
                <a:latin typeface="Arial" pitchFamily="34" charset="0"/>
                <a:cs typeface="Arial" pitchFamily="34" charset="0"/>
              </a:rPr>
              <a:t>horizontal layers</a:t>
            </a:r>
          </a:p>
          <a:p>
            <a:endParaRPr lang="en-US" dirty="0" smtClean="0">
              <a:latin typeface="Arial" pitchFamily="34" charset="0"/>
              <a:cs typeface="Arial" pitchFamily="34" charset="0"/>
            </a:endParaRPr>
          </a:p>
          <a:p>
            <a:r>
              <a:rPr lang="en-US" dirty="0" smtClean="0">
                <a:latin typeface="Arial" pitchFamily="34" charset="0"/>
                <a:cs typeface="Arial" pitchFamily="34" charset="0"/>
              </a:rPr>
              <a:t>variance</a:t>
            </a:r>
          </a:p>
          <a:p>
            <a:endParaRPr lang="en-US" dirty="0" smtClean="0">
              <a:latin typeface="Arial" pitchFamily="34" charset="0"/>
              <a:cs typeface="Arial" pitchFamily="34" charset="0"/>
            </a:endParaRPr>
          </a:p>
          <a:p>
            <a:r>
              <a:rPr lang="en-US" dirty="0" smtClean="0">
                <a:latin typeface="Arial" pitchFamily="34" charset="0"/>
                <a:cs typeface="Arial" pitchFamily="34" charset="0"/>
              </a:rPr>
              <a:t>4</a:t>
            </a:r>
            <a:r>
              <a:rPr lang="en-US" baseline="30000" dirty="0" smtClean="0">
                <a:latin typeface="Arial" pitchFamily="34" charset="0"/>
                <a:cs typeface="Arial" pitchFamily="34" charset="0"/>
              </a:rPr>
              <a:t>th</a:t>
            </a:r>
            <a:r>
              <a:rPr lang="en-US" dirty="0" smtClean="0">
                <a:latin typeface="Arial" pitchFamily="34" charset="0"/>
                <a:cs typeface="Arial" pitchFamily="34" charset="0"/>
              </a:rPr>
              <a:t> order moment</a:t>
            </a:r>
            <a:endParaRPr lang="en-US"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5" name="TextBox 4"/>
              <p:cNvSpPr txBox="1"/>
              <p:nvPr/>
            </p:nvSpPr>
            <p:spPr>
              <a:xfrm>
                <a:off x="5256003" y="3248980"/>
                <a:ext cx="3088731" cy="1080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𝑉</m:t>
                      </m:r>
                      <m:r>
                        <a:rPr lang="en-US" sz="3200" b="0" i="1" smtClean="0">
                          <a:latin typeface="Cambria Math"/>
                        </a:rPr>
                        <m:t>=</m:t>
                      </m:r>
                      <m:f>
                        <m:fPr>
                          <m:ctrlPr>
                            <a:rPr lang="en-US" sz="3200" b="0" i="1" smtClean="0">
                              <a:latin typeface="Cambria Math"/>
                            </a:rPr>
                          </m:ctrlPr>
                        </m:fPr>
                        <m:num>
                          <m:nary>
                            <m:naryPr>
                              <m:chr m:val="∑"/>
                              <m:subHide m:val="on"/>
                              <m:supHide m:val="on"/>
                              <m:ctrlPr>
                                <a:rPr lang="en-US" sz="3200" i="1">
                                  <a:latin typeface="Cambria Math"/>
                                </a:rPr>
                              </m:ctrlPr>
                            </m:naryPr>
                            <m:sub/>
                            <m:sup/>
                            <m:e>
                              <m:sSup>
                                <m:sSupPr>
                                  <m:ctrlPr>
                                    <a:rPr lang="en-US" sz="3200" i="1">
                                      <a:latin typeface="Cambria Math"/>
                                    </a:rPr>
                                  </m:ctrlPr>
                                </m:sSupPr>
                                <m:e>
                                  <m:d>
                                    <m:dPr>
                                      <m:ctrlPr>
                                        <a:rPr lang="en-US" sz="3200" i="1">
                                          <a:latin typeface="Cambria Math"/>
                                        </a:rPr>
                                      </m:ctrlPr>
                                    </m:dPr>
                                    <m:e>
                                      <m:sSub>
                                        <m:sSubPr>
                                          <m:ctrlPr>
                                            <a:rPr lang="en-US" sz="3200" i="1" smtClean="0">
                                              <a:latin typeface="Cambria Math"/>
                                            </a:rPr>
                                          </m:ctrlPr>
                                        </m:sSubPr>
                                        <m:e>
                                          <m:r>
                                            <a:rPr lang="en-US" sz="3200" b="0" i="1" smtClean="0">
                                              <a:latin typeface="Cambria Math"/>
                                            </a:rPr>
                                            <m:t>𝑥</m:t>
                                          </m:r>
                                        </m:e>
                                        <m:sub>
                                          <m:r>
                                            <a:rPr lang="en-US" sz="3200" b="0" i="1" smtClean="0">
                                              <a:latin typeface="Cambria Math"/>
                                            </a:rPr>
                                            <m:t>𝑖</m:t>
                                          </m:r>
                                        </m:sub>
                                      </m:sSub>
                                      <m:r>
                                        <a:rPr lang="en-US" sz="3200" i="1">
                                          <a:latin typeface="Cambria Math"/>
                                        </a:rPr>
                                        <m:t>−</m:t>
                                      </m:r>
                                      <m:acc>
                                        <m:accPr>
                                          <m:chr m:val="̅"/>
                                          <m:ctrlPr>
                                            <a:rPr lang="en-US" sz="3200" i="1">
                                              <a:latin typeface="Cambria Math"/>
                                            </a:rPr>
                                          </m:ctrlPr>
                                        </m:accPr>
                                        <m:e>
                                          <m:r>
                                            <a:rPr lang="en-US" sz="3200" i="1">
                                              <a:latin typeface="Cambria Math"/>
                                            </a:rPr>
                                            <m:t>𝑋</m:t>
                                          </m:r>
                                        </m:e>
                                      </m:acc>
                                    </m:e>
                                  </m:d>
                                </m:e>
                                <m:sup>
                                  <m:r>
                                    <a:rPr lang="en-US" sz="3200" i="1">
                                      <a:latin typeface="Cambria Math"/>
                                    </a:rPr>
                                    <m:t>2</m:t>
                                  </m:r>
                                </m:sup>
                              </m:sSup>
                            </m:e>
                          </m:nary>
                        </m:num>
                        <m:den>
                          <m:r>
                            <a:rPr lang="en-US" sz="3200" b="0" i="1" smtClean="0">
                              <a:latin typeface="Cambria Math"/>
                            </a:rPr>
                            <m:t>𝑛</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5256003" y="3248980"/>
                <a:ext cx="3088731" cy="108048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248062" y="4509393"/>
                <a:ext cx="3302378" cy="10798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a:cs typeface="Arial" pitchFamily="34" charset="0"/>
                            </a:rPr>
                          </m:ctrlPr>
                        </m:sSubPr>
                        <m:e>
                          <m:acc>
                            <m:accPr>
                              <m:chr m:val="̅"/>
                              <m:ctrlPr>
                                <a:rPr lang="en-US" sz="3200" i="1">
                                  <a:latin typeface="Cambria Math"/>
                                  <a:cs typeface="Arial" pitchFamily="34" charset="0"/>
                                </a:rPr>
                              </m:ctrlPr>
                            </m:accPr>
                            <m:e>
                              <m:r>
                                <a:rPr lang="en-US" sz="3200" i="1">
                                  <a:latin typeface="Cambria Math"/>
                                  <a:cs typeface="Arial" pitchFamily="34" charset="0"/>
                                </a:rPr>
                                <m:t>𝑀</m:t>
                              </m:r>
                            </m:e>
                          </m:acc>
                        </m:e>
                        <m:sub>
                          <m:r>
                            <a:rPr lang="en-US" sz="3200" i="1">
                              <a:latin typeface="Cambria Math"/>
                              <a:cs typeface="Arial" pitchFamily="34" charset="0"/>
                            </a:rPr>
                            <m:t>4</m:t>
                          </m:r>
                        </m:sub>
                      </m:sSub>
                      <m:r>
                        <a:rPr lang="en-US" sz="3200" i="1">
                          <a:latin typeface="Cambria Math"/>
                          <a:cs typeface="Arial" pitchFamily="34" charset="0"/>
                        </a:rPr>
                        <m:t>=</m:t>
                      </m:r>
                      <m:f>
                        <m:fPr>
                          <m:ctrlPr>
                            <a:rPr lang="en-US" sz="3200" i="1">
                              <a:latin typeface="Cambria Math"/>
                              <a:cs typeface="Arial" pitchFamily="34" charset="0"/>
                            </a:rPr>
                          </m:ctrlPr>
                        </m:fPr>
                        <m:num>
                          <m:nary>
                            <m:naryPr>
                              <m:chr m:val="∑"/>
                              <m:subHide m:val="on"/>
                              <m:supHide m:val="on"/>
                              <m:ctrlPr>
                                <a:rPr lang="en-US" sz="3200" i="1">
                                  <a:latin typeface="Cambria Math"/>
                                  <a:cs typeface="Arial" pitchFamily="34" charset="0"/>
                                </a:rPr>
                              </m:ctrlPr>
                            </m:naryPr>
                            <m:sub/>
                            <m:sup/>
                            <m:e>
                              <m:sSup>
                                <m:sSupPr>
                                  <m:ctrlPr>
                                    <a:rPr lang="en-US" sz="3200" i="1">
                                      <a:latin typeface="Cambria Math"/>
                                      <a:cs typeface="Arial" pitchFamily="34" charset="0"/>
                                    </a:rPr>
                                  </m:ctrlPr>
                                </m:sSupPr>
                                <m:e>
                                  <m:d>
                                    <m:dPr>
                                      <m:ctrlPr>
                                        <a:rPr lang="en-US" sz="3200" i="1">
                                          <a:latin typeface="Cambria Math"/>
                                          <a:cs typeface="Arial" pitchFamily="34" charset="0"/>
                                        </a:rPr>
                                      </m:ctrlPr>
                                    </m:dPr>
                                    <m:e>
                                      <m:sSub>
                                        <m:sSubPr>
                                          <m:ctrlPr>
                                            <a:rPr lang="en-US" sz="3200" i="1">
                                              <a:latin typeface="Cambria Math"/>
                                              <a:cs typeface="Arial" pitchFamily="34" charset="0"/>
                                            </a:rPr>
                                          </m:ctrlPr>
                                        </m:sSubPr>
                                        <m:e>
                                          <m:r>
                                            <a:rPr lang="en-US" sz="3200" i="1">
                                              <a:latin typeface="Cambria Math"/>
                                              <a:cs typeface="Arial" pitchFamily="34" charset="0"/>
                                            </a:rPr>
                                            <m:t>𝑥</m:t>
                                          </m:r>
                                        </m:e>
                                        <m:sub>
                                          <m:r>
                                            <a:rPr lang="en-US" sz="3200" i="1">
                                              <a:latin typeface="Cambria Math"/>
                                              <a:cs typeface="Arial" pitchFamily="34" charset="0"/>
                                            </a:rPr>
                                            <m:t>𝑖</m:t>
                                          </m:r>
                                        </m:sub>
                                      </m:sSub>
                                      <m:r>
                                        <a:rPr lang="en-US" sz="3200" i="1">
                                          <a:latin typeface="Cambria Math"/>
                                          <a:cs typeface="Arial" pitchFamily="34" charset="0"/>
                                        </a:rPr>
                                        <m:t>−</m:t>
                                      </m:r>
                                      <m:acc>
                                        <m:accPr>
                                          <m:chr m:val="̅"/>
                                          <m:ctrlPr>
                                            <a:rPr lang="en-US" sz="3200" i="1">
                                              <a:latin typeface="Cambria Math"/>
                                              <a:cs typeface="Arial" pitchFamily="34" charset="0"/>
                                            </a:rPr>
                                          </m:ctrlPr>
                                        </m:accPr>
                                        <m:e>
                                          <m:r>
                                            <a:rPr lang="en-US" sz="3200" b="0" i="1" smtClean="0">
                                              <a:latin typeface="Cambria Math"/>
                                              <a:cs typeface="Arial" pitchFamily="34" charset="0"/>
                                            </a:rPr>
                                            <m:t>𝑋</m:t>
                                          </m:r>
                                        </m:e>
                                      </m:acc>
                                    </m:e>
                                  </m:d>
                                </m:e>
                                <m:sup>
                                  <m:r>
                                    <a:rPr lang="en-US" sz="3200" i="1">
                                      <a:latin typeface="Cambria Math"/>
                                      <a:cs typeface="Arial" pitchFamily="34" charset="0"/>
                                    </a:rPr>
                                    <m:t>4</m:t>
                                  </m:r>
                                </m:sup>
                              </m:sSup>
                            </m:e>
                          </m:nary>
                        </m:num>
                        <m:den>
                          <m:r>
                            <a:rPr lang="en-US" sz="3200" i="1">
                              <a:latin typeface="Cambria Math"/>
                              <a:cs typeface="Arial" pitchFamily="34" charset="0"/>
                            </a:rPr>
                            <m:t>𝑛</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5248062" y="4509393"/>
                <a:ext cx="3302378" cy="1079847"/>
              </a:xfrm>
              <a:prstGeom prst="rect">
                <a:avLst/>
              </a:prstGeom>
              <a:blipFill rotWithShape="1">
                <a:blip r:embed="rId5"/>
                <a:stretch>
                  <a:fillRect/>
                </a:stretch>
              </a:blipFill>
            </p:spPr>
            <p:txBody>
              <a:bodyPr/>
              <a:lstStyle/>
              <a:p>
                <a:r>
                  <a:rPr lang="en-US">
                    <a:noFill/>
                  </a:rPr>
                  <a:t> </a:t>
                </a:r>
              </a:p>
            </p:txBody>
          </p:sp>
        </mc:Fallback>
      </mc:AlternateContent>
      <p:sp>
        <p:nvSpPr>
          <p:cNvPr id="7" name="Isosceles Triangle 6"/>
          <p:cNvSpPr/>
          <p:nvPr/>
        </p:nvSpPr>
        <p:spPr bwMode="auto">
          <a:xfrm rot="5400000">
            <a:off x="4454951" y="3653989"/>
            <a:ext cx="666074" cy="360113"/>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8" name="Isosceles Triangle 7"/>
          <p:cNvSpPr/>
          <p:nvPr/>
        </p:nvSpPr>
        <p:spPr bwMode="auto">
          <a:xfrm rot="5400000">
            <a:off x="4454951" y="4896126"/>
            <a:ext cx="666074" cy="360113"/>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6" name="TextBox 5"/>
          <p:cNvSpPr txBox="1"/>
          <p:nvPr/>
        </p:nvSpPr>
        <p:spPr>
          <a:xfrm>
            <a:off x="1099426" y="6037561"/>
            <a:ext cx="7451014"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Let’s use statistical tests to complete samples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02137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Выноска-облако 11"/>
          <p:cNvSpPr/>
          <p:nvPr/>
        </p:nvSpPr>
        <p:spPr bwMode="auto">
          <a:xfrm>
            <a:off x="665566" y="3681028"/>
            <a:ext cx="7974886" cy="2844316"/>
          </a:xfrm>
          <a:prstGeom prst="cloudCallout">
            <a:avLst>
              <a:gd name="adj1" fmla="val -49946"/>
              <a:gd name="adj2" fmla="val 39761"/>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smtClean="0">
                <a:solidFill>
                  <a:schemeClr val="tx1"/>
                </a:solidFill>
                <a:latin typeface="Arial" pitchFamily="34" charset="0"/>
                <a:cs typeface="Arial" pitchFamily="34" charset="0"/>
              </a:rPr>
              <a:t>What </a:t>
            </a:r>
            <a:r>
              <a:rPr lang="en-US" sz="3200" b="1" dirty="0">
                <a:solidFill>
                  <a:schemeClr val="tx1"/>
                </a:solidFill>
                <a:latin typeface="Arial" pitchFamily="34" charset="0"/>
                <a:cs typeface="Arial" pitchFamily="34" charset="0"/>
              </a:rPr>
              <a:t>statistical tests are appropriate to compare </a:t>
            </a:r>
            <a:r>
              <a:rPr lang="en-US" sz="3200" b="1" dirty="0" smtClean="0">
                <a:solidFill>
                  <a:schemeClr val="tx1"/>
                </a:solidFill>
                <a:latin typeface="Arial" pitchFamily="34" charset="0"/>
                <a:cs typeface="Arial" pitchFamily="34" charset="0"/>
              </a:rPr>
              <a:t/>
            </a:r>
            <a:br>
              <a:rPr lang="en-US" sz="3200" b="1" dirty="0" smtClean="0">
                <a:solidFill>
                  <a:schemeClr val="tx1"/>
                </a:solidFill>
                <a:latin typeface="Arial" pitchFamily="34" charset="0"/>
                <a:cs typeface="Arial" pitchFamily="34" charset="0"/>
              </a:rPr>
            </a:br>
            <a:r>
              <a:rPr lang="en-US" sz="3200" b="1" dirty="0" smtClean="0">
                <a:solidFill>
                  <a:schemeClr val="tx1"/>
                </a:solidFill>
                <a:latin typeface="Arial" pitchFamily="34" charset="0"/>
                <a:cs typeface="Arial" pitchFamily="34" charset="0"/>
              </a:rPr>
              <a:t>these </a:t>
            </a:r>
            <a:r>
              <a:rPr lang="en-US" sz="3200" b="1" dirty="0">
                <a:solidFill>
                  <a:schemeClr val="tx1"/>
                </a:solidFill>
                <a:latin typeface="Arial" pitchFamily="34" charset="0"/>
                <a:cs typeface="Arial" pitchFamily="34" charset="0"/>
              </a:rPr>
              <a:t>samples?</a:t>
            </a:r>
          </a:p>
        </p:txBody>
      </p:sp>
      <p:sp>
        <p:nvSpPr>
          <p:cNvPr id="2" name="Заголовок 1"/>
          <p:cNvSpPr>
            <a:spLocks noGrp="1"/>
          </p:cNvSpPr>
          <p:nvPr>
            <p:ph type="title"/>
          </p:nvPr>
        </p:nvSpPr>
        <p:spPr>
          <a:xfrm>
            <a:off x="0" y="152636"/>
            <a:ext cx="9144508" cy="1113115"/>
          </a:xfrm>
        </p:spPr>
        <p:txBody>
          <a:bodyPr/>
          <a:lstStyle/>
          <a:p>
            <a:r>
              <a:rPr lang="en-US" sz="3600" b="1" dirty="0"/>
              <a:t>But also IET has the following </a:t>
            </a:r>
            <a:r>
              <a:rPr lang="en-US" sz="3600" b="1" dirty="0" smtClean="0"/>
              <a:t>anomalies:</a:t>
            </a:r>
            <a:endParaRPr lang="ru-RU" sz="3200" b="1" dirty="0"/>
          </a:p>
        </p:txBody>
      </p:sp>
      <p:sp>
        <p:nvSpPr>
          <p:cNvPr id="9" name="Content Placeholder 2"/>
          <p:cNvSpPr txBox="1">
            <a:spLocks/>
          </p:cNvSpPr>
          <p:nvPr/>
        </p:nvSpPr>
        <p:spPr bwMode="auto">
          <a:xfrm>
            <a:off x="215516" y="1301755"/>
            <a:ext cx="8424863" cy="248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0099"/>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0099"/>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000099"/>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9pPr>
          </a:lstStyle>
          <a:p>
            <a:pPr>
              <a:lnSpc>
                <a:spcPct val="150000"/>
              </a:lnSpc>
            </a:pPr>
            <a:r>
              <a:rPr lang="en-US" sz="3000" kern="0" dirty="0" smtClean="0"/>
              <a:t>IET </a:t>
            </a:r>
            <a:r>
              <a:rPr lang="en-US" sz="3000" kern="0" dirty="0"/>
              <a:t>samples include </a:t>
            </a:r>
            <a:r>
              <a:rPr lang="en-US" sz="3000" kern="0" dirty="0" smtClean="0"/>
              <a:t>noise</a:t>
            </a:r>
          </a:p>
          <a:p>
            <a:pPr>
              <a:lnSpc>
                <a:spcPct val="150000"/>
              </a:lnSpc>
            </a:pPr>
            <a:r>
              <a:rPr lang="en-US" sz="3000" kern="0" dirty="0"/>
              <a:t>IET samples statistics</a:t>
            </a:r>
            <a:r>
              <a:rPr lang="ru-RU" sz="3000" kern="0" dirty="0"/>
              <a:t> </a:t>
            </a:r>
            <a:r>
              <a:rPr lang="en-US" sz="3000" kern="0" dirty="0"/>
              <a:t>fluctuate </a:t>
            </a:r>
            <a:r>
              <a:rPr lang="en-US" sz="3000" kern="0" dirty="0" smtClean="0"/>
              <a:t>daily</a:t>
            </a:r>
          </a:p>
          <a:p>
            <a:pPr>
              <a:lnSpc>
                <a:spcPct val="150000"/>
              </a:lnSpc>
            </a:pPr>
            <a:r>
              <a:rPr lang="en-US" sz="3000" kern="0" dirty="0"/>
              <a:t>IET random variable is not normally </a:t>
            </a:r>
            <a:r>
              <a:rPr lang="en-US" sz="3000" kern="0" dirty="0" smtClean="0"/>
              <a:t>distributed</a:t>
            </a:r>
            <a:endParaRPr lang="en-US" sz="3000" kern="0" dirty="0"/>
          </a:p>
          <a:p>
            <a:pPr>
              <a:lnSpc>
                <a:spcPct val="150000"/>
              </a:lnSpc>
            </a:pPr>
            <a:endParaRPr lang="en-US" sz="3000" kern="0" dirty="0"/>
          </a:p>
        </p:txBody>
      </p:sp>
    </p:spTree>
    <p:extLst>
      <p:ext uri="{BB962C8B-B14F-4D97-AF65-F5344CB8AC3E}">
        <p14:creationId xmlns:p14="http://schemas.microsoft.com/office/powerpoint/2010/main" val="23659111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508" cy="1044116"/>
          </a:xfrm>
        </p:spPr>
        <p:txBody>
          <a:bodyPr/>
          <a:lstStyle/>
          <a:p>
            <a:r>
              <a:rPr lang="en-US" sz="3600" b="1" dirty="0" smtClean="0"/>
              <a:t>Possible </a:t>
            </a:r>
            <a:r>
              <a:rPr lang="en-US" sz="3600" b="1" dirty="0"/>
              <a:t>ways to compare </a:t>
            </a:r>
            <a:r>
              <a:rPr lang="en-US" sz="3600" b="1" dirty="0" smtClean="0"/>
              <a:t>the samples</a:t>
            </a:r>
            <a:endParaRPr lang="ru-RU" sz="3200" b="1" dirty="0"/>
          </a:p>
        </p:txBody>
      </p:sp>
      <p:graphicFrame>
        <p:nvGraphicFramePr>
          <p:cNvPr id="7" name="Table 6"/>
          <p:cNvGraphicFramePr>
            <a:graphicFrameLocks noGrp="1"/>
          </p:cNvGraphicFramePr>
          <p:nvPr>
            <p:extLst>
              <p:ext uri="{D42A27DB-BD31-4B8C-83A1-F6EECF244321}">
                <p14:modId xmlns:p14="http://schemas.microsoft.com/office/powerpoint/2010/main" val="1740558885"/>
              </p:ext>
            </p:extLst>
          </p:nvPr>
        </p:nvGraphicFramePr>
        <p:xfrm>
          <a:off x="143508" y="1207196"/>
          <a:ext cx="8784976" cy="2401824"/>
        </p:xfrm>
        <a:graphic>
          <a:graphicData uri="http://schemas.openxmlformats.org/drawingml/2006/table">
            <a:tbl>
              <a:tblPr firstRow="1" bandRow="1">
                <a:tableStyleId>{5940675A-B579-460E-94D1-54222C63F5DA}</a:tableStyleId>
              </a:tblPr>
              <a:tblGrid>
                <a:gridCol w="4788532"/>
                <a:gridCol w="3996444"/>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Classical parametric tests</a:t>
                      </a:r>
                    </a:p>
                  </a:txBody>
                  <a:tcPr/>
                </a:tc>
                <a:tc>
                  <a:txBody>
                    <a:bodyPr/>
                    <a:lstStyle/>
                    <a:p>
                      <a:pPr algn="ctr"/>
                      <a:r>
                        <a:rPr lang="en-US" sz="2800" dirty="0" smtClean="0"/>
                        <a:t>Non-parametric tests</a:t>
                      </a:r>
                      <a:endParaRPr lang="en-US" sz="2800" dirty="0"/>
                    </a:p>
                  </a:txBody>
                  <a:tcPr/>
                </a:tc>
              </a:tr>
              <a:tr h="370840">
                <a:tc>
                  <a:txBody>
                    <a:bodyPr/>
                    <a:lstStyle/>
                    <a:p>
                      <a:pPr marL="342900" indent="-342900" algn="l" rtl="0" eaLnBrk="1" fontAlgn="base" hangingPunct="1">
                        <a:spcBef>
                          <a:spcPct val="20000"/>
                        </a:spcBef>
                        <a:spcAft>
                          <a:spcPct val="0"/>
                        </a:spcAft>
                        <a:buClr>
                          <a:srgbClr val="000099"/>
                        </a:buClr>
                        <a:buFont typeface="Arial" charset="0"/>
                        <a:buChar char="●"/>
                      </a:pPr>
                      <a:r>
                        <a:rPr lang="en-US" sz="2800" dirty="0" smtClean="0">
                          <a:solidFill>
                            <a:schemeClr val="tx1"/>
                          </a:solidFill>
                          <a:latin typeface="+mn-lt"/>
                          <a:ea typeface="+mn-ea"/>
                          <a:cs typeface="+mn-cs"/>
                        </a:rPr>
                        <a:t>Student’s t-test</a:t>
                      </a:r>
                    </a:p>
                    <a:p>
                      <a:pPr marL="342900" indent="-342900" algn="l" rtl="0" eaLnBrk="1" fontAlgn="base" hangingPunct="1">
                        <a:spcBef>
                          <a:spcPct val="20000"/>
                        </a:spcBef>
                        <a:spcAft>
                          <a:spcPct val="0"/>
                        </a:spcAft>
                        <a:buClr>
                          <a:srgbClr val="000099"/>
                        </a:buClr>
                        <a:buFont typeface="Arial" charset="0"/>
                        <a:buChar char="●"/>
                      </a:pPr>
                      <a:r>
                        <a:rPr lang="en-US" sz="2800" dirty="0" smtClean="0">
                          <a:solidFill>
                            <a:schemeClr val="tx1"/>
                          </a:solidFill>
                          <a:latin typeface="+mn-lt"/>
                          <a:ea typeface="+mn-ea"/>
                          <a:cs typeface="+mn-cs"/>
                        </a:rPr>
                        <a:t>ANOVA &amp;</a:t>
                      </a:r>
                      <a:r>
                        <a:rPr lang="en-US" sz="2800" baseline="0" dirty="0" smtClean="0">
                          <a:solidFill>
                            <a:schemeClr val="tx1"/>
                          </a:solidFill>
                          <a:latin typeface="+mn-lt"/>
                          <a:ea typeface="+mn-ea"/>
                          <a:cs typeface="+mn-cs"/>
                        </a:rPr>
                        <a:t> ANCOVA</a:t>
                      </a:r>
                      <a:endParaRPr lang="en-US" sz="2800" dirty="0" smtClean="0">
                        <a:solidFill>
                          <a:schemeClr val="tx1"/>
                        </a:solidFill>
                        <a:latin typeface="+mn-lt"/>
                        <a:ea typeface="+mn-ea"/>
                        <a:cs typeface="+mn-cs"/>
                      </a:endParaRPr>
                    </a:p>
                    <a:p>
                      <a:pPr marL="0" indent="0" algn="ctr">
                        <a:buFont typeface="Arial" panose="020B0604020202020204" pitchFamily="34" charset="0"/>
                        <a:buNone/>
                      </a:pPr>
                      <a:endParaRPr lang="en-US" sz="2800" baseline="0" dirty="0" smtClean="0"/>
                    </a:p>
                    <a:p>
                      <a:pPr marL="0" indent="0" algn="ctr">
                        <a:buFont typeface="Arial" panose="020B0604020202020204" pitchFamily="34" charset="0"/>
                        <a:buNone/>
                      </a:pPr>
                      <a:r>
                        <a:rPr lang="en-US" sz="2800" baseline="0" dirty="0" smtClean="0"/>
                        <a:t>Require normal distribution</a:t>
                      </a:r>
                      <a:endParaRPr lang="en-US" sz="2800" dirty="0"/>
                    </a:p>
                  </a:txBody>
                  <a:tcPr/>
                </a:tc>
                <a:tc>
                  <a:txBody>
                    <a:bodyPr/>
                    <a:lstStyle/>
                    <a:p>
                      <a:pPr marL="342900" marR="0" indent="-342900" algn="l" defTabSz="914400" rtl="0" eaLnBrk="1" fontAlgn="base" latinLnBrk="0" hangingPunct="1">
                        <a:lnSpc>
                          <a:spcPct val="100000"/>
                        </a:lnSpc>
                        <a:spcBef>
                          <a:spcPct val="20000"/>
                        </a:spcBef>
                        <a:spcAft>
                          <a:spcPct val="0"/>
                        </a:spcAft>
                        <a:buClr>
                          <a:srgbClr val="000099"/>
                        </a:buClr>
                        <a:buSzTx/>
                        <a:buFont typeface="Arial" charset="0"/>
                        <a:buChar char="●"/>
                        <a:tabLst/>
                        <a:defRPr/>
                      </a:pPr>
                      <a:r>
                        <a:rPr lang="en-US" sz="2800" dirty="0" smtClean="0">
                          <a:solidFill>
                            <a:schemeClr val="tx1"/>
                          </a:solidFill>
                          <a:latin typeface="+mn-lt"/>
                          <a:ea typeface="+mn-ea"/>
                          <a:cs typeface="+mn-cs"/>
                        </a:rPr>
                        <a:t>Wilcoxon test </a:t>
                      </a:r>
                    </a:p>
                    <a:p>
                      <a:pPr marL="342900" marR="0" indent="-342900" algn="l" defTabSz="914400" rtl="0" eaLnBrk="1" fontAlgn="base" latinLnBrk="0" hangingPunct="1">
                        <a:lnSpc>
                          <a:spcPct val="100000"/>
                        </a:lnSpc>
                        <a:spcBef>
                          <a:spcPct val="20000"/>
                        </a:spcBef>
                        <a:spcAft>
                          <a:spcPct val="0"/>
                        </a:spcAft>
                        <a:buClr>
                          <a:srgbClr val="000099"/>
                        </a:buClr>
                        <a:buSzTx/>
                        <a:buFont typeface="Arial" charset="0"/>
                        <a:buChar char="●"/>
                        <a:tabLst/>
                        <a:defRPr/>
                      </a:pPr>
                      <a:endParaRPr lang="en-US" sz="2800" dirty="0" smtClean="0">
                        <a:solidFill>
                          <a:schemeClr val="tx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dirty="0" smtClean="0"/>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dirty="0" smtClean="0"/>
                        <a:t>Give bad approximation</a:t>
                      </a:r>
                      <a:endParaRPr lang="en-US" sz="2800" dirty="0"/>
                    </a:p>
                  </a:txBody>
                  <a:tcPr/>
                </a:tc>
              </a:tr>
            </a:tbl>
          </a:graphicData>
        </a:graphic>
      </p:graphicFrame>
      <p:sp>
        <p:nvSpPr>
          <p:cNvPr id="8" name="Isosceles Triangle 7"/>
          <p:cNvSpPr/>
          <p:nvPr/>
        </p:nvSpPr>
        <p:spPr bwMode="auto">
          <a:xfrm rot="10800000">
            <a:off x="1043608" y="2816932"/>
            <a:ext cx="2304256" cy="252028"/>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9" name="Isosceles Triangle 8"/>
          <p:cNvSpPr/>
          <p:nvPr/>
        </p:nvSpPr>
        <p:spPr bwMode="auto">
          <a:xfrm rot="10800000">
            <a:off x="5724128" y="2819668"/>
            <a:ext cx="2304256" cy="252028"/>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32564048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508" cy="1044116"/>
          </a:xfrm>
        </p:spPr>
        <p:txBody>
          <a:bodyPr/>
          <a:lstStyle/>
          <a:p>
            <a:r>
              <a:rPr lang="en-US" sz="3600" b="1" dirty="0" smtClean="0"/>
              <a:t>Possible </a:t>
            </a:r>
            <a:r>
              <a:rPr lang="en-US" sz="3600" b="1" dirty="0"/>
              <a:t>ways to compare </a:t>
            </a:r>
            <a:r>
              <a:rPr lang="en-US" sz="3600" b="1" dirty="0" smtClean="0"/>
              <a:t>the samples</a:t>
            </a:r>
            <a:endParaRPr lang="ru-RU" sz="3200" b="1" dirty="0"/>
          </a:p>
        </p:txBody>
      </p:sp>
      <p:graphicFrame>
        <p:nvGraphicFramePr>
          <p:cNvPr id="7" name="Table 6"/>
          <p:cNvGraphicFramePr>
            <a:graphicFrameLocks noGrp="1"/>
          </p:cNvGraphicFramePr>
          <p:nvPr>
            <p:extLst>
              <p:ext uri="{D42A27DB-BD31-4B8C-83A1-F6EECF244321}">
                <p14:modId xmlns:p14="http://schemas.microsoft.com/office/powerpoint/2010/main" val="141224180"/>
              </p:ext>
            </p:extLst>
          </p:nvPr>
        </p:nvGraphicFramePr>
        <p:xfrm>
          <a:off x="143508" y="1207196"/>
          <a:ext cx="8784976" cy="2401824"/>
        </p:xfrm>
        <a:graphic>
          <a:graphicData uri="http://schemas.openxmlformats.org/drawingml/2006/table">
            <a:tbl>
              <a:tblPr firstRow="1" bandRow="1">
                <a:tableStyleId>{5940675A-B579-460E-94D1-54222C63F5DA}</a:tableStyleId>
              </a:tblPr>
              <a:tblGrid>
                <a:gridCol w="4788532"/>
                <a:gridCol w="3996444"/>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Classical parametric tests</a:t>
                      </a:r>
                    </a:p>
                  </a:txBody>
                  <a:tcPr/>
                </a:tc>
                <a:tc>
                  <a:txBody>
                    <a:bodyPr/>
                    <a:lstStyle/>
                    <a:p>
                      <a:pPr algn="ctr"/>
                      <a:r>
                        <a:rPr lang="en-US" sz="2800" dirty="0" smtClean="0"/>
                        <a:t>Non-parametric tests</a:t>
                      </a:r>
                      <a:endParaRPr lang="en-US" sz="2800" dirty="0"/>
                    </a:p>
                  </a:txBody>
                  <a:tcPr/>
                </a:tc>
              </a:tr>
              <a:tr h="370840">
                <a:tc>
                  <a:txBody>
                    <a:bodyPr/>
                    <a:lstStyle/>
                    <a:p>
                      <a:pPr marL="342900" indent="-342900" algn="l" rtl="0" eaLnBrk="1" fontAlgn="base" hangingPunct="1">
                        <a:spcBef>
                          <a:spcPct val="20000"/>
                        </a:spcBef>
                        <a:spcAft>
                          <a:spcPct val="0"/>
                        </a:spcAft>
                        <a:buClr>
                          <a:srgbClr val="000099"/>
                        </a:buClr>
                        <a:buFont typeface="Arial" charset="0"/>
                        <a:buChar char="●"/>
                      </a:pPr>
                      <a:r>
                        <a:rPr lang="en-US" sz="2800" dirty="0" smtClean="0">
                          <a:solidFill>
                            <a:schemeClr val="tx1"/>
                          </a:solidFill>
                          <a:latin typeface="+mn-lt"/>
                          <a:ea typeface="+mn-ea"/>
                          <a:cs typeface="+mn-cs"/>
                        </a:rPr>
                        <a:t>Student’s t-test</a:t>
                      </a:r>
                    </a:p>
                    <a:p>
                      <a:pPr marL="342900" indent="-342900" algn="l" rtl="0" eaLnBrk="1" fontAlgn="base" hangingPunct="1">
                        <a:spcBef>
                          <a:spcPct val="20000"/>
                        </a:spcBef>
                        <a:spcAft>
                          <a:spcPct val="0"/>
                        </a:spcAft>
                        <a:buClr>
                          <a:srgbClr val="000099"/>
                        </a:buClr>
                        <a:buFont typeface="Arial" charset="0"/>
                        <a:buChar char="●"/>
                      </a:pPr>
                      <a:r>
                        <a:rPr lang="en-US" sz="2800" dirty="0" smtClean="0">
                          <a:solidFill>
                            <a:schemeClr val="tx1"/>
                          </a:solidFill>
                          <a:latin typeface="+mn-lt"/>
                          <a:ea typeface="+mn-ea"/>
                          <a:cs typeface="+mn-cs"/>
                        </a:rPr>
                        <a:t>ANOVA &amp;</a:t>
                      </a:r>
                      <a:r>
                        <a:rPr lang="en-US" sz="2800" baseline="0" dirty="0" smtClean="0">
                          <a:solidFill>
                            <a:schemeClr val="tx1"/>
                          </a:solidFill>
                          <a:latin typeface="+mn-lt"/>
                          <a:ea typeface="+mn-ea"/>
                          <a:cs typeface="+mn-cs"/>
                        </a:rPr>
                        <a:t> ANCOVA</a:t>
                      </a:r>
                      <a:endParaRPr lang="en-US" sz="2800" dirty="0" smtClean="0">
                        <a:solidFill>
                          <a:schemeClr val="tx1"/>
                        </a:solidFill>
                        <a:latin typeface="+mn-lt"/>
                        <a:ea typeface="+mn-ea"/>
                        <a:cs typeface="+mn-cs"/>
                      </a:endParaRPr>
                    </a:p>
                    <a:p>
                      <a:pPr marL="0" indent="0" algn="ctr">
                        <a:buFont typeface="Arial" panose="020B0604020202020204" pitchFamily="34" charset="0"/>
                        <a:buNone/>
                      </a:pPr>
                      <a:endParaRPr lang="en-US" sz="2800" baseline="0" dirty="0" smtClean="0"/>
                    </a:p>
                    <a:p>
                      <a:pPr marL="0" indent="0" algn="ctr">
                        <a:buFont typeface="Arial" panose="020B0604020202020204" pitchFamily="34" charset="0"/>
                        <a:buNone/>
                      </a:pPr>
                      <a:r>
                        <a:rPr lang="en-US" sz="2800" baseline="0" dirty="0" smtClean="0"/>
                        <a:t>Require normal distribution</a:t>
                      </a:r>
                      <a:endParaRPr lang="en-US" sz="2800" dirty="0"/>
                    </a:p>
                  </a:txBody>
                  <a:tcPr/>
                </a:tc>
                <a:tc>
                  <a:txBody>
                    <a:bodyPr/>
                    <a:lstStyle/>
                    <a:p>
                      <a:pPr marL="342900" marR="0" indent="-342900" algn="l" defTabSz="914400" rtl="0" eaLnBrk="1" fontAlgn="base" latinLnBrk="0" hangingPunct="1">
                        <a:lnSpc>
                          <a:spcPct val="100000"/>
                        </a:lnSpc>
                        <a:spcBef>
                          <a:spcPct val="20000"/>
                        </a:spcBef>
                        <a:spcAft>
                          <a:spcPct val="0"/>
                        </a:spcAft>
                        <a:buClr>
                          <a:srgbClr val="000099"/>
                        </a:buClr>
                        <a:buSzTx/>
                        <a:buFont typeface="Arial" charset="0"/>
                        <a:buChar char="●"/>
                        <a:tabLst/>
                        <a:defRPr/>
                      </a:pPr>
                      <a:r>
                        <a:rPr lang="en-US" sz="2800" dirty="0" smtClean="0">
                          <a:solidFill>
                            <a:schemeClr val="tx1"/>
                          </a:solidFill>
                          <a:latin typeface="+mn-lt"/>
                          <a:ea typeface="+mn-ea"/>
                          <a:cs typeface="+mn-cs"/>
                        </a:rPr>
                        <a:t>Wilcoxon test </a:t>
                      </a:r>
                    </a:p>
                    <a:p>
                      <a:pPr marL="342900" marR="0" indent="-342900" algn="l" defTabSz="914400" rtl="0" eaLnBrk="1" fontAlgn="base" latinLnBrk="0" hangingPunct="1">
                        <a:lnSpc>
                          <a:spcPct val="100000"/>
                        </a:lnSpc>
                        <a:spcBef>
                          <a:spcPct val="20000"/>
                        </a:spcBef>
                        <a:spcAft>
                          <a:spcPct val="0"/>
                        </a:spcAft>
                        <a:buClr>
                          <a:srgbClr val="000099"/>
                        </a:buClr>
                        <a:buSzTx/>
                        <a:buFont typeface="Arial" charset="0"/>
                        <a:buChar char="●"/>
                        <a:tabLst/>
                        <a:defRPr/>
                      </a:pPr>
                      <a:endParaRPr lang="en-US" sz="2800" dirty="0" smtClean="0">
                        <a:solidFill>
                          <a:schemeClr val="tx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dirty="0" smtClean="0"/>
                    </a:p>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dirty="0" smtClean="0"/>
                        <a:t>Give bad approximation</a:t>
                      </a:r>
                      <a:endParaRPr lang="en-US" sz="2800" dirty="0"/>
                    </a:p>
                  </a:txBody>
                  <a:tcPr/>
                </a:tc>
              </a:tr>
            </a:tbl>
          </a:graphicData>
        </a:graphic>
      </p:graphicFrame>
      <p:sp>
        <p:nvSpPr>
          <p:cNvPr id="6" name="Isosceles Triangle 5"/>
          <p:cNvSpPr/>
          <p:nvPr/>
        </p:nvSpPr>
        <p:spPr bwMode="auto">
          <a:xfrm rot="10800000">
            <a:off x="1043608" y="2816932"/>
            <a:ext cx="2304256" cy="252028"/>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8" name="Isosceles Triangle 7"/>
          <p:cNvSpPr/>
          <p:nvPr/>
        </p:nvSpPr>
        <p:spPr bwMode="auto">
          <a:xfrm rot="10800000">
            <a:off x="5724128" y="2819668"/>
            <a:ext cx="2304256" cy="252028"/>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5" name="Rectangle 4"/>
          <p:cNvSpPr/>
          <p:nvPr/>
        </p:nvSpPr>
        <p:spPr>
          <a:xfrm>
            <a:off x="0" y="3789040"/>
            <a:ext cx="9144000" cy="830997"/>
          </a:xfrm>
          <a:prstGeom prst="rect">
            <a:avLst/>
          </a:prstGeom>
        </p:spPr>
        <p:txBody>
          <a:bodyPr wrap="square">
            <a:spAutoFit/>
          </a:bodyPr>
          <a:lstStyle/>
          <a:p>
            <a:pPr lvl="0" algn="ctr">
              <a:lnSpc>
                <a:spcPct val="150000"/>
              </a:lnSpc>
              <a:spcBef>
                <a:spcPct val="20000"/>
              </a:spcBef>
              <a:buClr>
                <a:srgbClr val="000099"/>
              </a:buClr>
            </a:pPr>
            <a:r>
              <a:rPr lang="en-US" sz="3200" kern="0" dirty="0">
                <a:solidFill>
                  <a:srgbClr val="000000"/>
                </a:solidFill>
                <a:latin typeface="Arial"/>
              </a:rPr>
              <a:t>Kornfeld (USSR’65) or </a:t>
            </a:r>
            <a:r>
              <a:rPr lang="en-US" sz="3200" kern="0" dirty="0" err="1">
                <a:solidFill>
                  <a:srgbClr val="000000"/>
                </a:solidFill>
                <a:latin typeface="Arial"/>
              </a:rPr>
              <a:t>Strellen</a:t>
            </a:r>
            <a:r>
              <a:rPr lang="en-US" sz="3200" kern="0" dirty="0">
                <a:solidFill>
                  <a:srgbClr val="000000"/>
                </a:solidFill>
                <a:latin typeface="Arial"/>
              </a:rPr>
              <a:t> </a:t>
            </a:r>
            <a:r>
              <a:rPr lang="en-US" sz="3200" kern="0" dirty="0" smtClean="0">
                <a:solidFill>
                  <a:srgbClr val="000000"/>
                </a:solidFill>
                <a:latin typeface="Arial"/>
              </a:rPr>
              <a:t>(GER’01) method:</a:t>
            </a:r>
            <a:endParaRPr lang="en-US" sz="3200" kern="0" dirty="0">
              <a:solidFill>
                <a:srgbClr val="000000"/>
              </a:solidFill>
              <a:latin typeface="Arial"/>
            </a:endParaRPr>
          </a:p>
        </p:txBody>
      </p:sp>
      <mc:AlternateContent xmlns:mc="http://schemas.openxmlformats.org/markup-compatibility/2006" xmlns:a14="http://schemas.microsoft.com/office/drawing/2010/main">
        <mc:Choice Requires="a14">
          <p:sp>
            <p:nvSpPr>
              <p:cNvPr id="10" name="Rectangle 9"/>
              <p:cNvSpPr/>
              <p:nvPr/>
            </p:nvSpPr>
            <p:spPr>
              <a:xfrm>
                <a:off x="1547664" y="5252682"/>
                <a:ext cx="7596336" cy="830997"/>
              </a:xfrm>
              <a:prstGeom prst="rect">
                <a:avLst/>
              </a:prstGeom>
            </p:spPr>
            <p:txBody>
              <a:bodyPr wrap="square" anchor="ctr">
                <a:spAutoFit/>
              </a:bodyPr>
              <a:lstStyle/>
              <a:p>
                <a:pPr lvl="0">
                  <a:lnSpc>
                    <a:spcPct val="150000"/>
                  </a:lnSpc>
                  <a:spcBef>
                    <a:spcPct val="20000"/>
                  </a:spcBef>
                  <a:buClr>
                    <a:srgbClr val="000099"/>
                  </a:buClr>
                </a:pPr>
                <a14:m>
                  <m:oMathPara xmlns:m="http://schemas.openxmlformats.org/officeDocument/2006/math">
                    <m:oMathParaPr>
                      <m:jc m:val="left"/>
                    </m:oMathParaPr>
                    <m:oMath xmlns:m="http://schemas.openxmlformats.org/officeDocument/2006/math">
                      <m:r>
                        <a:rPr lang="en-US" sz="3200" i="1" kern="0" smtClean="0">
                          <a:solidFill>
                            <a:srgbClr val="000000"/>
                          </a:solidFill>
                          <a:latin typeface="Cambria Math"/>
                        </a:rPr>
                        <m:t>𝑐𝑜𝑛𝑓𝑖𝑑𝑒𝑛𝑐𝑒</m:t>
                      </m:r>
                      <m:r>
                        <a:rPr lang="en-US" sz="3200" i="1" kern="0" smtClean="0">
                          <a:solidFill>
                            <a:srgbClr val="000000"/>
                          </a:solidFill>
                          <a:latin typeface="Cambria Math"/>
                        </a:rPr>
                        <m:t> </m:t>
                      </m:r>
                      <m:r>
                        <a:rPr lang="en-US" sz="3200" i="1" kern="0" smtClean="0">
                          <a:solidFill>
                            <a:srgbClr val="000000"/>
                          </a:solidFill>
                          <a:latin typeface="Cambria Math"/>
                        </a:rPr>
                        <m:t>𝑖𝑛𝑡𝑒𝑟𝑣𝑎𝑙</m:t>
                      </m:r>
                      <m:r>
                        <a:rPr lang="en-US" sz="3200" i="1" kern="0" smtClean="0">
                          <a:solidFill>
                            <a:srgbClr val="000000"/>
                          </a:solidFill>
                          <a:latin typeface="Cambria Math"/>
                        </a:rPr>
                        <m:t>:  </m:t>
                      </m:r>
                      <m:d>
                        <m:dPr>
                          <m:ctrlPr>
                            <a:rPr lang="en-US" sz="3200" i="1" kern="0" smtClean="0">
                              <a:solidFill>
                                <a:srgbClr val="000000"/>
                              </a:solidFill>
                              <a:latin typeface="Cambria Math"/>
                            </a:rPr>
                          </m:ctrlPr>
                        </m:dPr>
                        <m:e>
                          <m:sSub>
                            <m:sSubPr>
                              <m:ctrlPr>
                                <a:rPr lang="en-US" sz="3200" i="1" kern="0" smtClean="0">
                                  <a:solidFill>
                                    <a:srgbClr val="000000"/>
                                  </a:solidFill>
                                  <a:latin typeface="Cambria Math"/>
                                </a:rPr>
                              </m:ctrlPr>
                            </m:sSubPr>
                            <m:e>
                              <m:r>
                                <a:rPr lang="en-US" sz="3200" b="0" i="1" kern="0" smtClean="0">
                                  <a:solidFill>
                                    <a:srgbClr val="000000"/>
                                  </a:solidFill>
                                  <a:latin typeface="Cambria Math"/>
                                </a:rPr>
                                <m:t>𝑇</m:t>
                              </m:r>
                            </m:e>
                            <m:sub>
                              <m:r>
                                <a:rPr lang="en-US" sz="3200" b="0" i="1" kern="0" smtClean="0">
                                  <a:solidFill>
                                    <a:srgbClr val="000000"/>
                                  </a:solidFill>
                                  <a:latin typeface="Cambria Math"/>
                                </a:rPr>
                                <m:t>𝑀𝐼𝑁</m:t>
                              </m:r>
                            </m:sub>
                          </m:sSub>
                          <m:r>
                            <a:rPr lang="en-US" sz="3200" b="0" i="1" kern="0" smtClean="0">
                              <a:solidFill>
                                <a:srgbClr val="000000"/>
                              </a:solidFill>
                              <a:latin typeface="Cambria Math"/>
                            </a:rPr>
                            <m:t>,</m:t>
                          </m:r>
                          <m:sSub>
                            <m:sSubPr>
                              <m:ctrlPr>
                                <a:rPr lang="en-US" sz="3200" b="0" i="1" kern="0" smtClean="0">
                                  <a:solidFill>
                                    <a:srgbClr val="000000"/>
                                  </a:solidFill>
                                  <a:latin typeface="Cambria Math"/>
                                </a:rPr>
                              </m:ctrlPr>
                            </m:sSubPr>
                            <m:e>
                              <m:r>
                                <a:rPr lang="en-US" sz="3200" b="0" i="1" kern="0" smtClean="0">
                                  <a:solidFill>
                                    <a:srgbClr val="000000"/>
                                  </a:solidFill>
                                  <a:latin typeface="Cambria Math"/>
                                </a:rPr>
                                <m:t>𝑇</m:t>
                              </m:r>
                            </m:e>
                            <m:sub>
                              <m:r>
                                <a:rPr lang="en-US" sz="3200" b="0" i="1" kern="0" smtClean="0">
                                  <a:solidFill>
                                    <a:srgbClr val="000000"/>
                                  </a:solidFill>
                                  <a:latin typeface="Cambria Math"/>
                                </a:rPr>
                                <m:t>𝑀𝐴𝑋</m:t>
                              </m:r>
                            </m:sub>
                          </m:sSub>
                        </m:e>
                      </m:d>
                    </m:oMath>
                  </m:oMathPara>
                </a14:m>
                <a:endParaRPr lang="en-US" sz="3200" kern="0" dirty="0">
                  <a:solidFill>
                    <a:srgbClr val="000000"/>
                  </a:solidFill>
                  <a:latin typeface="Arial"/>
                </a:endParaRPr>
              </a:p>
            </p:txBody>
          </p:sp>
        </mc:Choice>
        <mc:Fallback xmlns="">
          <p:sp>
            <p:nvSpPr>
              <p:cNvPr id="10" name="Rectangle 9"/>
              <p:cNvSpPr>
                <a:spLocks noRot="1" noChangeAspect="1" noMove="1" noResize="1" noEditPoints="1" noAdjustHandles="1" noChangeArrowheads="1" noChangeShapeType="1" noTextEdit="1"/>
              </p:cNvSpPr>
              <p:nvPr/>
            </p:nvSpPr>
            <p:spPr>
              <a:xfrm>
                <a:off x="1547664" y="5252682"/>
                <a:ext cx="7596336" cy="83099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547664" y="5982379"/>
                <a:ext cx="6948772" cy="830997"/>
              </a:xfrm>
              <a:prstGeom prst="rect">
                <a:avLst/>
              </a:prstGeom>
            </p:spPr>
            <p:txBody>
              <a:bodyPr wrap="square" anchor="ctr">
                <a:spAutoFit/>
              </a:bodyPr>
              <a:lstStyle/>
              <a:p>
                <a:pPr lvl="0">
                  <a:lnSpc>
                    <a:spcPct val="150000"/>
                  </a:lnSpc>
                  <a:spcBef>
                    <a:spcPct val="20000"/>
                  </a:spcBef>
                  <a:buClr>
                    <a:srgbClr val="000099"/>
                  </a:buClr>
                  <a:tabLst>
                    <a:tab pos="2692400" algn="l"/>
                  </a:tabLst>
                </a:pPr>
                <a14:m>
                  <m:oMathPara xmlns:m="http://schemas.openxmlformats.org/officeDocument/2006/math">
                    <m:oMathParaPr>
                      <m:jc m:val="left"/>
                    </m:oMathParaPr>
                    <m:oMath xmlns:m="http://schemas.openxmlformats.org/officeDocument/2006/math">
                      <m:r>
                        <a:rPr lang="en-US" sz="3200" i="1" kern="0" smtClean="0">
                          <a:solidFill>
                            <a:srgbClr val="000000"/>
                          </a:solidFill>
                          <a:latin typeface="Cambria Math"/>
                        </a:rPr>
                        <m:t>𝑐𝑜𝑛𝑓𝑖𝑑𝑒𝑛𝑐𝑒</m:t>
                      </m:r>
                      <m:r>
                        <a:rPr lang="en-US" sz="3200" i="1" kern="0" smtClean="0">
                          <a:solidFill>
                            <a:srgbClr val="000000"/>
                          </a:solidFill>
                          <a:latin typeface="Cambria Math"/>
                        </a:rPr>
                        <m:t> </m:t>
                      </m:r>
                      <m:r>
                        <a:rPr lang="en-US" sz="3200" i="1" kern="0" smtClean="0">
                          <a:solidFill>
                            <a:srgbClr val="000000"/>
                          </a:solidFill>
                          <a:latin typeface="Cambria Math"/>
                        </a:rPr>
                        <m:t>𝑙𝑒𝑣𝑒𝑙</m:t>
                      </m:r>
                      <m:r>
                        <a:rPr lang="en-US" sz="3200" i="1" kern="0" smtClean="0">
                          <a:solidFill>
                            <a:srgbClr val="000000"/>
                          </a:solidFill>
                          <a:latin typeface="Cambria Math"/>
                        </a:rPr>
                        <m:t>:  </m:t>
                      </m:r>
                      <m:r>
                        <a:rPr lang="en-US" sz="3200" b="0" i="1" kern="0" smtClean="0">
                          <a:solidFill>
                            <a:srgbClr val="000000"/>
                          </a:solidFill>
                          <a:latin typeface="Cambria Math"/>
                        </a:rPr>
                        <m:t>𝑃</m:t>
                      </m:r>
                      <m:r>
                        <a:rPr lang="en-US" sz="3200" b="0" i="1" kern="0" smtClean="0">
                          <a:solidFill>
                            <a:srgbClr val="000000"/>
                          </a:solidFill>
                          <a:latin typeface="Cambria Math"/>
                        </a:rPr>
                        <m:t>=1−</m:t>
                      </m:r>
                      <m:sSup>
                        <m:sSupPr>
                          <m:ctrlPr>
                            <a:rPr lang="en-US" sz="3200" b="0" i="1" kern="0" smtClean="0">
                              <a:solidFill>
                                <a:srgbClr val="000000"/>
                              </a:solidFill>
                              <a:latin typeface="Cambria Math"/>
                            </a:rPr>
                          </m:ctrlPr>
                        </m:sSupPr>
                        <m:e>
                          <m:r>
                            <a:rPr lang="en-US" sz="3200" b="0" i="1" kern="0" smtClean="0">
                              <a:solidFill>
                                <a:srgbClr val="000000"/>
                              </a:solidFill>
                              <a:latin typeface="Cambria Math"/>
                            </a:rPr>
                            <m:t>0.5</m:t>
                          </m:r>
                        </m:e>
                        <m:sup>
                          <m:r>
                            <a:rPr lang="en-US" sz="3200" b="0" i="1" kern="0" smtClean="0">
                              <a:solidFill>
                                <a:srgbClr val="000000"/>
                              </a:solidFill>
                              <a:latin typeface="Cambria Math"/>
                            </a:rPr>
                            <m:t>𝑛</m:t>
                          </m:r>
                          <m:r>
                            <a:rPr lang="en-US" sz="3200" b="0" i="1" kern="0" smtClean="0">
                              <a:solidFill>
                                <a:srgbClr val="000000"/>
                              </a:solidFill>
                              <a:latin typeface="Cambria Math"/>
                            </a:rPr>
                            <m:t>−1</m:t>
                          </m:r>
                        </m:sup>
                      </m:sSup>
                    </m:oMath>
                  </m:oMathPara>
                </a14:m>
                <a:endParaRPr lang="en-US" sz="3200" kern="0" dirty="0">
                  <a:solidFill>
                    <a:srgbClr val="000000"/>
                  </a:solidFill>
                  <a:latin typeface="Arial"/>
                </a:endParaRPr>
              </a:p>
            </p:txBody>
          </p:sp>
        </mc:Choice>
        <mc:Fallback xmlns="">
          <p:sp>
            <p:nvSpPr>
              <p:cNvPr id="13" name="Rectangle 12"/>
              <p:cNvSpPr>
                <a:spLocks noRot="1" noChangeAspect="1" noMove="1" noResize="1" noEditPoints="1" noAdjustHandles="1" noChangeArrowheads="1" noChangeShapeType="1" noTextEdit="1"/>
              </p:cNvSpPr>
              <p:nvPr/>
            </p:nvSpPr>
            <p:spPr>
              <a:xfrm>
                <a:off x="1547664" y="5982379"/>
                <a:ext cx="6948772" cy="83099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59532" y="4551837"/>
                <a:ext cx="8532948" cy="830997"/>
              </a:xfrm>
              <a:prstGeom prst="rect">
                <a:avLst/>
              </a:prstGeom>
            </p:spPr>
            <p:txBody>
              <a:bodyPr wrap="square" anchor="ctr">
                <a:spAutoFit/>
              </a:bodyPr>
              <a:lstStyle/>
              <a:p>
                <a:pPr lvl="0">
                  <a:lnSpc>
                    <a:spcPct val="150000"/>
                  </a:lnSpc>
                  <a:spcBef>
                    <a:spcPct val="20000"/>
                  </a:spcBef>
                  <a:buClr>
                    <a:srgbClr val="000099"/>
                  </a:buClr>
                </a:pPr>
                <a14:m>
                  <m:oMathPara xmlns:m="http://schemas.openxmlformats.org/officeDocument/2006/math">
                    <m:oMathParaPr>
                      <m:jc m:val="left"/>
                    </m:oMathParaPr>
                    <m:oMath xmlns:m="http://schemas.openxmlformats.org/officeDocument/2006/math">
                      <m:r>
                        <a:rPr lang="en-US" sz="3200" i="1" kern="0" smtClean="0">
                          <a:solidFill>
                            <a:srgbClr val="000000"/>
                          </a:solidFill>
                          <a:latin typeface="Cambria Math"/>
                        </a:rPr>
                        <m:t>𝐿𝑒𝑡</m:t>
                      </m:r>
                      <m:r>
                        <a:rPr lang="en-US" sz="3200" b="0" i="1" kern="0" smtClean="0">
                          <a:solidFill>
                            <a:srgbClr val="000000"/>
                          </a:solidFill>
                          <a:latin typeface="Cambria Math"/>
                        </a:rPr>
                        <m:t>   </m:t>
                      </m:r>
                      <m:sSub>
                        <m:sSubPr>
                          <m:ctrlPr>
                            <a:rPr lang="en-US" sz="3200" i="1" kern="0">
                              <a:solidFill>
                                <a:srgbClr val="000000"/>
                              </a:solidFill>
                              <a:latin typeface="Cambria Math"/>
                            </a:rPr>
                          </m:ctrlPr>
                        </m:sSubPr>
                        <m:e>
                          <m:r>
                            <a:rPr lang="en-US" sz="3200" i="1" kern="0">
                              <a:solidFill>
                                <a:srgbClr val="000000"/>
                              </a:solidFill>
                              <a:latin typeface="Cambria Math"/>
                            </a:rPr>
                            <m:t>𝑇</m:t>
                          </m:r>
                        </m:e>
                        <m:sub>
                          <m:r>
                            <a:rPr lang="en-US" sz="3200" i="1" kern="0">
                              <a:solidFill>
                                <a:srgbClr val="000000"/>
                              </a:solidFill>
                              <a:latin typeface="Cambria Math"/>
                            </a:rPr>
                            <m:t>1</m:t>
                          </m:r>
                        </m:sub>
                      </m:sSub>
                      <m:r>
                        <a:rPr lang="en-US" sz="3200" i="1" kern="0">
                          <a:solidFill>
                            <a:srgbClr val="000000"/>
                          </a:solidFill>
                          <a:latin typeface="Cambria Math"/>
                        </a:rPr>
                        <m:t>,</m:t>
                      </m:r>
                      <m:sSub>
                        <m:sSubPr>
                          <m:ctrlPr>
                            <a:rPr lang="en-US" sz="3200" i="1" kern="0">
                              <a:solidFill>
                                <a:srgbClr val="000000"/>
                              </a:solidFill>
                              <a:latin typeface="Cambria Math"/>
                            </a:rPr>
                          </m:ctrlPr>
                        </m:sSubPr>
                        <m:e>
                          <m:r>
                            <a:rPr lang="en-US" sz="3200" i="1" kern="0">
                              <a:solidFill>
                                <a:srgbClr val="000000"/>
                              </a:solidFill>
                              <a:latin typeface="Cambria Math"/>
                            </a:rPr>
                            <m:t>𝑇</m:t>
                          </m:r>
                        </m:e>
                        <m:sub>
                          <m:r>
                            <a:rPr lang="en-US" sz="3200" i="1" kern="0">
                              <a:solidFill>
                                <a:srgbClr val="000000"/>
                              </a:solidFill>
                              <a:latin typeface="Cambria Math"/>
                            </a:rPr>
                            <m:t>2</m:t>
                          </m:r>
                        </m:sub>
                      </m:sSub>
                      <m:r>
                        <a:rPr lang="en-US" sz="3200" i="1" kern="0">
                          <a:solidFill>
                            <a:srgbClr val="000000"/>
                          </a:solidFill>
                          <a:latin typeface="Cambria Math"/>
                        </a:rPr>
                        <m:t>,..</m:t>
                      </m:r>
                      <m:sSub>
                        <m:sSubPr>
                          <m:ctrlPr>
                            <a:rPr lang="en-US" sz="3200" i="1" kern="0">
                              <a:solidFill>
                                <a:srgbClr val="000000"/>
                              </a:solidFill>
                              <a:latin typeface="Cambria Math"/>
                            </a:rPr>
                          </m:ctrlPr>
                        </m:sSubPr>
                        <m:e>
                          <m:r>
                            <a:rPr lang="en-US" sz="3200" i="1" kern="0">
                              <a:solidFill>
                                <a:srgbClr val="000000"/>
                              </a:solidFill>
                              <a:latin typeface="Cambria Math"/>
                            </a:rPr>
                            <m:t>𝑇</m:t>
                          </m:r>
                        </m:e>
                        <m:sub>
                          <m:r>
                            <a:rPr lang="en-US" sz="3200" i="1" kern="0">
                              <a:solidFill>
                                <a:srgbClr val="000000"/>
                              </a:solidFill>
                              <a:latin typeface="Cambria Math"/>
                            </a:rPr>
                            <m:t>𝑛</m:t>
                          </m:r>
                        </m:sub>
                      </m:sSub>
                      <m:r>
                        <a:rPr lang="en-US" sz="3200" b="0" i="1" kern="0" smtClean="0">
                          <a:solidFill>
                            <a:srgbClr val="000000"/>
                          </a:solidFill>
                          <a:latin typeface="Cambria Math"/>
                        </a:rPr>
                        <m:t>   </m:t>
                      </m:r>
                      <m:r>
                        <a:rPr lang="en-US" sz="3200" i="1" kern="0">
                          <a:solidFill>
                            <a:srgbClr val="000000"/>
                          </a:solidFill>
                          <a:latin typeface="Cambria Math"/>
                        </a:rPr>
                        <m:t>𝑖𝑠</m:t>
                      </m:r>
                      <m:r>
                        <a:rPr lang="en-US" sz="3200" i="1" kern="0">
                          <a:solidFill>
                            <a:srgbClr val="000000"/>
                          </a:solidFill>
                          <a:latin typeface="Cambria Math"/>
                        </a:rPr>
                        <m:t> </m:t>
                      </m:r>
                      <m:r>
                        <a:rPr lang="en-US" sz="3200" i="1" kern="0">
                          <a:solidFill>
                            <a:srgbClr val="000000"/>
                          </a:solidFill>
                          <a:latin typeface="Cambria Math"/>
                        </a:rPr>
                        <m:t>𝑎</m:t>
                      </m:r>
                      <m:r>
                        <a:rPr lang="en-US" sz="3200" b="0" i="1" kern="0" smtClean="0">
                          <a:solidFill>
                            <a:srgbClr val="000000"/>
                          </a:solidFill>
                          <a:latin typeface="Cambria Math"/>
                        </a:rPr>
                        <m:t> </m:t>
                      </m:r>
                      <m:r>
                        <a:rPr lang="en-US" sz="3200" i="1" kern="0">
                          <a:solidFill>
                            <a:srgbClr val="000000"/>
                          </a:solidFill>
                          <a:latin typeface="Cambria Math"/>
                        </a:rPr>
                        <m:t>𝑠𝑎𝑚𝑝𝑙𝑒</m:t>
                      </m:r>
                      <m:r>
                        <a:rPr lang="en-US" sz="3200" i="1" kern="0">
                          <a:solidFill>
                            <a:srgbClr val="000000"/>
                          </a:solidFill>
                          <a:latin typeface="Cambria Math"/>
                        </a:rPr>
                        <m:t>,  </m:t>
                      </m:r>
                      <m:r>
                        <a:rPr lang="en-US" sz="3200" i="1" kern="0">
                          <a:solidFill>
                            <a:srgbClr val="000000"/>
                          </a:solidFill>
                          <a:latin typeface="Cambria Math"/>
                        </a:rPr>
                        <m:t>𝑡h𝑒𝑟𝑒𝑓𝑜𝑟𝑒</m:t>
                      </m:r>
                    </m:oMath>
                  </m:oMathPara>
                </a14:m>
                <a:endParaRPr lang="en-US" sz="3200" kern="0" dirty="0">
                  <a:solidFill>
                    <a:srgbClr val="000000"/>
                  </a:solidFill>
                  <a:latin typeface="Arial"/>
                </a:endParaRPr>
              </a:p>
            </p:txBody>
          </p:sp>
        </mc:Choice>
        <mc:Fallback xmlns="">
          <p:sp>
            <p:nvSpPr>
              <p:cNvPr id="14" name="Rectangle 13"/>
              <p:cNvSpPr>
                <a:spLocks noRot="1" noChangeAspect="1" noMove="1" noResize="1" noEditPoints="1" noAdjustHandles="1" noChangeArrowheads="1" noChangeShapeType="1" noTextEdit="1"/>
              </p:cNvSpPr>
              <p:nvPr/>
            </p:nvSpPr>
            <p:spPr>
              <a:xfrm>
                <a:off x="359532" y="4551837"/>
                <a:ext cx="8532948" cy="830997"/>
              </a:xfrm>
              <a:prstGeom prst="rect">
                <a:avLst/>
              </a:prstGeom>
              <a:blipFill rotWithShape="1">
                <a:blip r:embed="rId6"/>
                <a:stretch>
                  <a:fillRect/>
                </a:stretch>
              </a:blipFill>
            </p:spPr>
            <p:txBody>
              <a:bodyPr/>
              <a:lstStyle/>
              <a:p>
                <a:r>
                  <a:rPr lang="en-US">
                    <a:noFill/>
                  </a:rPr>
                  <a:t> </a:t>
                </a:r>
              </a:p>
            </p:txBody>
          </p:sp>
        </mc:Fallback>
      </mc:AlternateContent>
      <p:sp>
        <p:nvSpPr>
          <p:cNvPr id="15" name="Isosceles Triangle 14"/>
          <p:cNvSpPr/>
          <p:nvPr/>
        </p:nvSpPr>
        <p:spPr bwMode="auto">
          <a:xfrm rot="5400000">
            <a:off x="1067077" y="5612709"/>
            <a:ext cx="565130" cy="252028"/>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6" name="Isosceles Triangle 15"/>
          <p:cNvSpPr/>
          <p:nvPr/>
        </p:nvSpPr>
        <p:spPr bwMode="auto">
          <a:xfrm rot="5400000">
            <a:off x="1037738" y="6374512"/>
            <a:ext cx="565130" cy="19948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11943422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640633"/>
            <a:ext cx="9000493" cy="503842"/>
          </a:xfrm>
        </p:spPr>
        <p:txBody>
          <a:bodyPr/>
          <a:lstStyle/>
          <a:p>
            <a:pPr marL="514350" indent="-514350">
              <a:buFont typeface="+mj-lt"/>
              <a:buAutoNum type="arabicPeriod"/>
            </a:pPr>
            <a:r>
              <a:rPr lang="en-US" sz="2800" dirty="0"/>
              <a:t>Calculate variances for each matrixes of IET values:</a:t>
            </a:r>
          </a:p>
          <a:p>
            <a:pPr marL="514350" indent="-514350">
              <a:buFont typeface="+mj-lt"/>
              <a:buAutoNum type="arabicPeriod"/>
            </a:pPr>
            <a:endParaRPr lang="en-US" sz="2800" dirty="0"/>
          </a:p>
          <a:p>
            <a:pPr marL="514350" indent="-514350">
              <a:buFont typeface="+mj-lt"/>
              <a:buAutoNum type="arabicPeriod"/>
            </a:pPr>
            <a:endParaRPr lang="en-US" sz="2800" dirty="0" smtClean="0"/>
          </a:p>
          <a:p>
            <a:pPr marL="514350" indent="-514350">
              <a:buFont typeface="+mj-lt"/>
              <a:buAutoNum type="arabicPeriod"/>
            </a:pPr>
            <a:endParaRPr lang="en-US" sz="3600" dirty="0"/>
          </a:p>
          <a:p>
            <a:pPr marL="514350" indent="-514350">
              <a:buFont typeface="+mj-lt"/>
              <a:buAutoNum type="arabicPeriod"/>
            </a:pPr>
            <a:endParaRPr lang="en-US" sz="4400" dirty="0" smtClean="0"/>
          </a:p>
          <a:p>
            <a:pPr marL="514350" indent="-514350">
              <a:buFont typeface="+mj-lt"/>
              <a:buAutoNum type="arabicPeriod"/>
            </a:pPr>
            <a:endParaRPr lang="en-US" sz="2800" dirty="0" smtClean="0"/>
          </a:p>
        </p:txBody>
      </p:sp>
      <p:graphicFrame>
        <p:nvGraphicFramePr>
          <p:cNvPr id="75" name="Table 74"/>
          <p:cNvGraphicFramePr>
            <a:graphicFrameLocks noGrp="1"/>
          </p:cNvGraphicFramePr>
          <p:nvPr>
            <p:extLst/>
          </p:nvPr>
        </p:nvGraphicFramePr>
        <p:xfrm>
          <a:off x="1691682" y="3805866"/>
          <a:ext cx="2376264" cy="504056"/>
        </p:xfrm>
        <a:graphic>
          <a:graphicData uri="http://schemas.openxmlformats.org/drawingml/2006/table">
            <a:tbl>
              <a:tblPr firstRow="1" bandRow="1">
                <a:tableStyleId>{5940675A-B579-460E-94D1-54222C63F5DA}</a:tableStyleId>
              </a:tblPr>
              <a:tblGrid>
                <a:gridCol w="625332"/>
                <a:gridCol w="598804"/>
                <a:gridCol w="324036"/>
                <a:gridCol w="828092"/>
              </a:tblGrid>
              <a:tr h="504056">
                <a:tc>
                  <a:txBody>
                    <a:bodyPr/>
                    <a:lstStyle/>
                    <a:p>
                      <a:r>
                        <a:rPr lang="en-US" sz="2400" dirty="0" smtClean="0"/>
                        <a:t>V1</a:t>
                      </a: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V2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V10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76" name="Rounded Rectangle 75"/>
          <p:cNvSpPr/>
          <p:nvPr/>
        </p:nvSpPr>
        <p:spPr bwMode="auto">
          <a:xfrm>
            <a:off x="1619674" y="3769862"/>
            <a:ext cx="2412268" cy="540060"/>
          </a:xfrm>
          <a:prstGeom prst="roundRect">
            <a:avLst/>
          </a:prstGeom>
          <a:noFill/>
          <a:ln w="57150" cap="flat" cmpd="sng" algn="ctr">
            <a:solidFill>
              <a:schemeClr val="accent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0"/>
            <a:ext cx="9144000" cy="648072"/>
          </a:xfrm>
        </p:spPr>
        <p:txBody>
          <a:bodyPr/>
          <a:lstStyle/>
          <a:p>
            <a:r>
              <a:rPr lang="en-US" sz="3600" b="1" dirty="0" smtClean="0"/>
              <a:t>Calculate statistics &amp; variation intervals</a:t>
            </a:r>
            <a:endParaRPr lang="ru-RU" sz="3200" b="1" dirty="0"/>
          </a:p>
        </p:txBody>
      </p:sp>
      <p:graphicFrame>
        <p:nvGraphicFramePr>
          <p:cNvPr id="45" name="Table 44"/>
          <p:cNvGraphicFramePr>
            <a:graphicFrameLocks noGrp="1"/>
          </p:cNvGraphicFramePr>
          <p:nvPr>
            <p:extLst/>
          </p:nvPr>
        </p:nvGraphicFramePr>
        <p:xfrm>
          <a:off x="827585" y="1703674"/>
          <a:ext cx="3060340" cy="1737360"/>
        </p:xfrm>
        <a:graphic>
          <a:graphicData uri="http://schemas.openxmlformats.org/drawingml/2006/table">
            <a:tbl>
              <a:tblPr firstRow="1" bandRow="1">
                <a:tableStyleId>{5940675A-B579-460E-94D1-54222C63F5DA}</a:tableStyleId>
              </a:tblPr>
              <a:tblGrid>
                <a:gridCol w="864097"/>
                <a:gridCol w="540060"/>
                <a:gridCol w="553036"/>
                <a:gridCol w="491078"/>
                <a:gridCol w="612069"/>
              </a:tblGrid>
              <a:tr h="234807">
                <a:tc>
                  <a:txBody>
                    <a:bodyPr/>
                    <a:lstStyle/>
                    <a:p>
                      <a:pPr algn="ctr"/>
                      <a:endParaRPr lang="en-US" sz="2400" dirty="0"/>
                    </a:p>
                  </a:txBody>
                  <a:tcPr anchor="ctr">
                    <a:lnL w="12700" cmpd="sng">
                      <a:noFill/>
                    </a:lnL>
                    <a:lnT w="12700" cmpd="sng">
                      <a:noFill/>
                    </a:lnT>
                  </a:tcPr>
                </a:tc>
                <a:tc>
                  <a:txBody>
                    <a:bodyPr/>
                    <a:lstStyle/>
                    <a:p>
                      <a:pPr algn="ctr"/>
                      <a:r>
                        <a:rPr lang="en-US" sz="2400" dirty="0" smtClean="0"/>
                        <a:t>1</a:t>
                      </a:r>
                      <a:endParaRPr lang="en-US" sz="2400" dirty="0"/>
                    </a:p>
                  </a:txBody>
                  <a:tcPr anchor="ctr"/>
                </a:tc>
                <a:tc>
                  <a:txBody>
                    <a:bodyPr/>
                    <a:lstStyle/>
                    <a:p>
                      <a:pPr algn="ctr"/>
                      <a:r>
                        <a:rPr lang="en-US" sz="2400" dirty="0" smtClean="0"/>
                        <a:t>2</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10</a:t>
                      </a:r>
                      <a:endParaRPr lang="en-US" sz="2400" dirty="0"/>
                    </a:p>
                  </a:txBody>
                  <a:tcPr anchor="ctr"/>
                </a:tc>
              </a:tr>
              <a:tr h="339316">
                <a:tc>
                  <a:txBody>
                    <a:bodyPr/>
                    <a:lstStyle/>
                    <a:p>
                      <a:pPr algn="ctr"/>
                      <a:r>
                        <a:rPr lang="en-US" sz="2400" dirty="0" smtClean="0"/>
                        <a:t>1</a:t>
                      </a:r>
                      <a:endParaRPr lang="en-US" sz="24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tr>
              <a:tr h="242156">
                <a:tc>
                  <a:txBody>
                    <a:bodyPr/>
                    <a:lstStyle/>
                    <a:p>
                      <a:pPr algn="ctr"/>
                      <a:r>
                        <a:rPr lang="en-US" sz="1800" dirty="0" smtClean="0"/>
                        <a:t>…</a:t>
                      </a:r>
                      <a:endParaRPr lang="en-US" sz="18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tc>
                <a:tc>
                  <a:txBody>
                    <a:bodyPr/>
                    <a:lstStyle/>
                    <a:p>
                      <a:pPr algn="ctr"/>
                      <a:endParaRPr lang="en-US" sz="1200" dirty="0"/>
                    </a:p>
                  </a:txBody>
                  <a:tcPr anchor="ctr">
                    <a:noFill/>
                  </a:tcPr>
                </a:tc>
              </a:tr>
              <a:tr h="234807">
                <a:tc>
                  <a:txBody>
                    <a:bodyPr/>
                    <a:lstStyle/>
                    <a:p>
                      <a:pPr algn="ctr"/>
                      <a:r>
                        <a:rPr lang="en-US" sz="2400" dirty="0" smtClean="0"/>
                        <a:t>1000</a:t>
                      </a:r>
                      <a:endParaRPr lang="en-US" sz="24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tr>
            </a:tbl>
          </a:graphicData>
        </a:graphic>
      </p:graphicFrame>
      <p:sp>
        <p:nvSpPr>
          <p:cNvPr id="70" name="Down Arrow 69"/>
          <p:cNvSpPr/>
          <p:nvPr/>
        </p:nvSpPr>
        <p:spPr bwMode="auto">
          <a:xfrm>
            <a:off x="1799694"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71" name="Down Arrow 70"/>
          <p:cNvSpPr/>
          <p:nvPr/>
        </p:nvSpPr>
        <p:spPr bwMode="auto">
          <a:xfrm>
            <a:off x="2339754"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72" name="Down Arrow 71"/>
          <p:cNvSpPr/>
          <p:nvPr/>
        </p:nvSpPr>
        <p:spPr bwMode="auto">
          <a:xfrm>
            <a:off x="3419875"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9" name="Rounded Rectangle 18"/>
          <p:cNvSpPr/>
          <p:nvPr/>
        </p:nvSpPr>
        <p:spPr bwMode="auto">
          <a:xfrm>
            <a:off x="5842968" y="3763594"/>
            <a:ext cx="2412268" cy="540060"/>
          </a:xfrm>
          <a:prstGeom prst="roundRect">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20" name="Table 19"/>
          <p:cNvGraphicFramePr>
            <a:graphicFrameLocks noGrp="1"/>
          </p:cNvGraphicFramePr>
          <p:nvPr>
            <p:extLst/>
          </p:nvPr>
        </p:nvGraphicFramePr>
        <p:xfrm>
          <a:off x="5050879" y="1697406"/>
          <a:ext cx="3060340" cy="1737360"/>
        </p:xfrm>
        <a:graphic>
          <a:graphicData uri="http://schemas.openxmlformats.org/drawingml/2006/table">
            <a:tbl>
              <a:tblPr firstRow="1" bandRow="1">
                <a:tableStyleId>{5940675A-B579-460E-94D1-54222C63F5DA}</a:tableStyleId>
              </a:tblPr>
              <a:tblGrid>
                <a:gridCol w="864097"/>
                <a:gridCol w="540060"/>
                <a:gridCol w="553036"/>
                <a:gridCol w="491078"/>
                <a:gridCol w="612069"/>
              </a:tblGrid>
              <a:tr h="234807">
                <a:tc>
                  <a:txBody>
                    <a:bodyPr/>
                    <a:lstStyle/>
                    <a:p>
                      <a:pPr algn="ctr"/>
                      <a:endParaRPr lang="en-US" sz="2400" dirty="0"/>
                    </a:p>
                  </a:txBody>
                  <a:tcPr anchor="ctr">
                    <a:lnL w="12700" cmpd="sng">
                      <a:noFill/>
                    </a:lnL>
                    <a:lnT w="12700" cmpd="sng">
                      <a:noFill/>
                    </a:lnT>
                  </a:tcPr>
                </a:tc>
                <a:tc>
                  <a:txBody>
                    <a:bodyPr/>
                    <a:lstStyle/>
                    <a:p>
                      <a:pPr algn="ctr"/>
                      <a:r>
                        <a:rPr lang="en-US" sz="2400" dirty="0" smtClean="0"/>
                        <a:t>1</a:t>
                      </a:r>
                      <a:endParaRPr lang="en-US" sz="2400" dirty="0"/>
                    </a:p>
                  </a:txBody>
                  <a:tcPr anchor="ctr"/>
                </a:tc>
                <a:tc>
                  <a:txBody>
                    <a:bodyPr/>
                    <a:lstStyle/>
                    <a:p>
                      <a:pPr algn="ctr"/>
                      <a:r>
                        <a:rPr lang="en-US" sz="2400" dirty="0" smtClean="0"/>
                        <a:t>2</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10</a:t>
                      </a:r>
                      <a:endParaRPr lang="en-US" sz="2400" dirty="0"/>
                    </a:p>
                  </a:txBody>
                  <a:tcPr anchor="ctr"/>
                </a:tc>
              </a:tr>
              <a:tr h="339316">
                <a:tc>
                  <a:txBody>
                    <a:bodyPr/>
                    <a:lstStyle/>
                    <a:p>
                      <a:pPr algn="ctr"/>
                      <a:r>
                        <a:rPr lang="en-US" sz="2400" dirty="0" smtClean="0"/>
                        <a:t>1</a:t>
                      </a:r>
                      <a:endParaRPr lang="en-US" sz="24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tr>
              <a:tr h="242156">
                <a:tc>
                  <a:txBody>
                    <a:bodyPr/>
                    <a:lstStyle/>
                    <a:p>
                      <a:pPr algn="ctr"/>
                      <a:r>
                        <a:rPr lang="en-US" sz="1800" dirty="0" smtClean="0"/>
                        <a:t>…</a:t>
                      </a:r>
                      <a:endParaRPr lang="en-US" sz="18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tc>
                <a:tc>
                  <a:txBody>
                    <a:bodyPr/>
                    <a:lstStyle/>
                    <a:p>
                      <a:pPr algn="ctr"/>
                      <a:endParaRPr lang="en-US" sz="1200" dirty="0"/>
                    </a:p>
                  </a:txBody>
                  <a:tcPr anchor="ctr">
                    <a:noFill/>
                  </a:tcPr>
                </a:tc>
              </a:tr>
              <a:tr h="234807">
                <a:tc>
                  <a:txBody>
                    <a:bodyPr/>
                    <a:lstStyle/>
                    <a:p>
                      <a:pPr algn="ctr"/>
                      <a:r>
                        <a:rPr lang="en-US" sz="2400" dirty="0" smtClean="0"/>
                        <a:t>1000</a:t>
                      </a:r>
                      <a:endParaRPr lang="en-US" sz="24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tr>
            </a:tbl>
          </a:graphicData>
        </a:graphic>
      </p:graphicFrame>
      <p:sp>
        <p:nvSpPr>
          <p:cNvPr id="21" name="Down Arrow 20"/>
          <p:cNvSpPr/>
          <p:nvPr/>
        </p:nvSpPr>
        <p:spPr bwMode="auto">
          <a:xfrm>
            <a:off x="6022988"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2" name="Down Arrow 21"/>
          <p:cNvSpPr/>
          <p:nvPr/>
        </p:nvSpPr>
        <p:spPr bwMode="auto">
          <a:xfrm>
            <a:off x="6563048"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3" name="Down Arrow 22"/>
          <p:cNvSpPr/>
          <p:nvPr/>
        </p:nvSpPr>
        <p:spPr bwMode="auto">
          <a:xfrm>
            <a:off x="7643169"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24" name="Table 23"/>
          <p:cNvGraphicFramePr>
            <a:graphicFrameLocks noGrp="1"/>
          </p:cNvGraphicFramePr>
          <p:nvPr>
            <p:extLst/>
          </p:nvPr>
        </p:nvGraphicFramePr>
        <p:xfrm>
          <a:off x="5914976" y="3799598"/>
          <a:ext cx="2376264" cy="504056"/>
        </p:xfrm>
        <a:graphic>
          <a:graphicData uri="http://schemas.openxmlformats.org/drawingml/2006/table">
            <a:tbl>
              <a:tblPr firstRow="1" bandRow="1">
                <a:tableStyleId>{5940675A-B579-460E-94D1-54222C63F5DA}</a:tableStyleId>
              </a:tblPr>
              <a:tblGrid>
                <a:gridCol w="625332"/>
                <a:gridCol w="598804"/>
                <a:gridCol w="324036"/>
                <a:gridCol w="828092"/>
              </a:tblGrid>
              <a:tr h="504056">
                <a:tc>
                  <a:txBody>
                    <a:bodyPr/>
                    <a:lstStyle/>
                    <a:p>
                      <a:r>
                        <a:rPr lang="en-US" sz="2400" dirty="0" smtClean="0"/>
                        <a:t>V1</a:t>
                      </a: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V2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V10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Rectangle 4"/>
          <p:cNvSpPr/>
          <p:nvPr/>
        </p:nvSpPr>
        <p:spPr>
          <a:xfrm>
            <a:off x="4624" y="4597968"/>
            <a:ext cx="8601784" cy="523220"/>
          </a:xfrm>
          <a:prstGeom prst="rect">
            <a:avLst/>
          </a:prstGeom>
        </p:spPr>
        <p:txBody>
          <a:bodyPr wrap="square">
            <a:spAutoFit/>
          </a:bodyPr>
          <a:lstStyle/>
          <a:p>
            <a:pPr marL="514350" lvl="0" indent="-514350">
              <a:spcBef>
                <a:spcPct val="20000"/>
              </a:spcBef>
              <a:buClr>
                <a:srgbClr val="000099"/>
              </a:buClr>
              <a:buFont typeface="+mj-lt"/>
              <a:buAutoNum type="arabicPeriod" startAt="2"/>
            </a:pPr>
            <a:r>
              <a:rPr lang="en-US" sz="2800" kern="0" dirty="0">
                <a:solidFill>
                  <a:srgbClr val="000000"/>
                </a:solidFill>
                <a:latin typeface="Arial"/>
              </a:rPr>
              <a:t>The result</a:t>
            </a:r>
            <a:r>
              <a:rPr lang="en-US" sz="2800" kern="0" dirty="0" smtClean="0">
                <a:solidFill>
                  <a:srgbClr val="000000"/>
                </a:solidFill>
                <a:latin typeface="Arial"/>
              </a:rPr>
              <a:t>:</a:t>
            </a:r>
            <a:endParaRPr lang="en-US" sz="2800" kern="0" dirty="0">
              <a:solidFill>
                <a:srgbClr val="000000"/>
              </a:solidFill>
              <a:latin typeface="Arial"/>
            </a:endParaRPr>
          </a:p>
        </p:txBody>
      </p:sp>
      <p:graphicFrame>
        <p:nvGraphicFramePr>
          <p:cNvPr id="6" name="Table 5"/>
          <p:cNvGraphicFramePr>
            <a:graphicFrameLocks noGrp="1"/>
          </p:cNvGraphicFramePr>
          <p:nvPr/>
        </p:nvGraphicFramePr>
        <p:xfrm>
          <a:off x="611560" y="1200514"/>
          <a:ext cx="8136904" cy="3248033"/>
        </p:xfrm>
        <a:graphic>
          <a:graphicData uri="http://schemas.openxmlformats.org/drawingml/2006/table">
            <a:tbl>
              <a:tblPr firstRow="1" bandRow="1">
                <a:tableStyleId>{5940675A-B579-460E-94D1-54222C63F5DA}</a:tableStyleId>
              </a:tblPr>
              <a:tblGrid>
                <a:gridCol w="4068452"/>
                <a:gridCol w="4068452"/>
              </a:tblGrid>
              <a:tr h="3248033">
                <a:tc>
                  <a:txBody>
                    <a:bodyPr/>
                    <a:lstStyle/>
                    <a:p>
                      <a:pPr algn="ctr"/>
                      <a:r>
                        <a:rPr lang="en-US" sz="2400" dirty="0" smtClean="0">
                          <a:latin typeface="Arial Black" panose="020B0A04020102020204" pitchFamily="34" charset="0"/>
                        </a:rPr>
                        <a:t>No</a:t>
                      </a:r>
                      <a:r>
                        <a:rPr lang="en-US" sz="2400" baseline="0" dirty="0" smtClean="0">
                          <a:latin typeface="Arial Black" panose="020B0A04020102020204" pitchFamily="34" charset="0"/>
                        </a:rPr>
                        <a:t> HYP</a:t>
                      </a:r>
                      <a:endParaRPr lang="en-US" sz="2400" dirty="0">
                        <a:latin typeface="Arial Black" panose="020B0A04020102020204" pitchFamily="34" charset="0"/>
                      </a:endParaRPr>
                    </a:p>
                  </a:txBody>
                  <a:tcPr/>
                </a:tc>
                <a:tc>
                  <a:txBody>
                    <a:bodyPr/>
                    <a:lstStyle/>
                    <a:p>
                      <a:pPr algn="ctr"/>
                      <a:r>
                        <a:rPr lang="en-US" sz="2400" dirty="0" smtClean="0">
                          <a:latin typeface="Arial Black" panose="020B0A04020102020204" pitchFamily="34" charset="0"/>
                        </a:rPr>
                        <a:t>HYP present</a:t>
                      </a:r>
                    </a:p>
                  </a:txBody>
                  <a:tcPr/>
                </a:tc>
              </a:tr>
            </a:tbl>
          </a:graphicData>
        </a:graphic>
      </p:graphicFrame>
    </p:spTree>
    <p:extLst>
      <p:ext uri="{BB962C8B-B14F-4D97-AF65-F5344CB8AC3E}">
        <p14:creationId xmlns:p14="http://schemas.microsoft.com/office/powerpoint/2010/main" val="26638547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190381016"/>
              </p:ext>
            </p:extLst>
          </p:nvPr>
        </p:nvGraphicFramePr>
        <p:xfrm>
          <a:off x="611560" y="1200514"/>
          <a:ext cx="8136904" cy="3248033"/>
        </p:xfrm>
        <a:graphic>
          <a:graphicData uri="http://schemas.openxmlformats.org/drawingml/2006/table">
            <a:tbl>
              <a:tblPr firstRow="1" bandRow="1">
                <a:tableStyleId>{5940675A-B579-460E-94D1-54222C63F5DA}</a:tableStyleId>
              </a:tblPr>
              <a:tblGrid>
                <a:gridCol w="4068452"/>
                <a:gridCol w="4068452"/>
              </a:tblGrid>
              <a:tr h="3248033">
                <a:tc>
                  <a:txBody>
                    <a:bodyPr/>
                    <a:lstStyle/>
                    <a:p>
                      <a:pPr algn="ctr"/>
                      <a:r>
                        <a:rPr lang="en-US" sz="2400" dirty="0" smtClean="0">
                          <a:latin typeface="Arial Black" panose="020B0A04020102020204" pitchFamily="34" charset="0"/>
                        </a:rPr>
                        <a:t>No</a:t>
                      </a:r>
                      <a:r>
                        <a:rPr lang="en-US" sz="2400" baseline="0" dirty="0" smtClean="0">
                          <a:latin typeface="Arial Black" panose="020B0A04020102020204" pitchFamily="34" charset="0"/>
                        </a:rPr>
                        <a:t> HYP</a:t>
                      </a:r>
                      <a:endParaRPr lang="en-US" sz="2400" dirty="0">
                        <a:latin typeface="Arial Black" panose="020B0A04020102020204" pitchFamily="34" charset="0"/>
                      </a:endParaRPr>
                    </a:p>
                  </a:txBody>
                  <a:tcPr/>
                </a:tc>
                <a:tc>
                  <a:txBody>
                    <a:bodyPr/>
                    <a:lstStyle/>
                    <a:p>
                      <a:pPr algn="ctr"/>
                      <a:r>
                        <a:rPr lang="en-US" sz="2400" dirty="0" smtClean="0">
                          <a:latin typeface="Arial Black" panose="020B0A04020102020204" pitchFamily="34" charset="0"/>
                        </a:rPr>
                        <a:t>HYP present</a:t>
                      </a:r>
                    </a:p>
                  </a:txBody>
                  <a:tcPr/>
                </a:tc>
              </a:tr>
            </a:tbl>
          </a:graphicData>
        </a:graphic>
      </p:graphicFrame>
      <p:sp>
        <p:nvSpPr>
          <p:cNvPr id="4" name="Content Placeholder 2"/>
          <p:cNvSpPr>
            <a:spLocks noGrp="1"/>
          </p:cNvSpPr>
          <p:nvPr>
            <p:ph idx="1"/>
          </p:nvPr>
        </p:nvSpPr>
        <p:spPr>
          <a:xfrm>
            <a:off x="0" y="640633"/>
            <a:ext cx="9000493" cy="503842"/>
          </a:xfrm>
        </p:spPr>
        <p:txBody>
          <a:bodyPr/>
          <a:lstStyle/>
          <a:p>
            <a:pPr marL="514350" indent="-514350">
              <a:buFont typeface="+mj-lt"/>
              <a:buAutoNum type="arabicPeriod"/>
            </a:pPr>
            <a:r>
              <a:rPr lang="en-US" sz="2800" dirty="0" smtClean="0"/>
              <a:t>Calculate variances for each matrixes of IET values:</a:t>
            </a:r>
          </a:p>
          <a:p>
            <a:pPr marL="514350" indent="-514350">
              <a:buFont typeface="+mj-lt"/>
              <a:buAutoNum type="arabicPeriod"/>
            </a:pPr>
            <a:endParaRPr lang="en-US" sz="2800" dirty="0"/>
          </a:p>
          <a:p>
            <a:pPr marL="514350" indent="-514350">
              <a:buFont typeface="+mj-lt"/>
              <a:buAutoNum type="arabicPeriod"/>
            </a:pPr>
            <a:endParaRPr lang="en-US" sz="2800" dirty="0" smtClean="0"/>
          </a:p>
          <a:p>
            <a:pPr marL="514350" indent="-514350">
              <a:buFont typeface="+mj-lt"/>
              <a:buAutoNum type="arabicPeriod"/>
            </a:pPr>
            <a:endParaRPr lang="en-US" sz="3600" dirty="0"/>
          </a:p>
          <a:p>
            <a:pPr marL="514350" indent="-514350">
              <a:buFont typeface="+mj-lt"/>
              <a:buAutoNum type="arabicPeriod"/>
            </a:pPr>
            <a:endParaRPr lang="en-US" sz="4400" dirty="0" smtClean="0"/>
          </a:p>
          <a:p>
            <a:pPr marL="514350" indent="-514350">
              <a:buFont typeface="+mj-lt"/>
              <a:buAutoNum type="arabicPeriod"/>
            </a:pPr>
            <a:endParaRPr lang="en-US" sz="2800" dirty="0" smtClean="0"/>
          </a:p>
        </p:txBody>
      </p:sp>
      <p:graphicFrame>
        <p:nvGraphicFramePr>
          <p:cNvPr id="75" name="Table 74"/>
          <p:cNvGraphicFramePr>
            <a:graphicFrameLocks noGrp="1"/>
          </p:cNvGraphicFramePr>
          <p:nvPr>
            <p:extLst>
              <p:ext uri="{D42A27DB-BD31-4B8C-83A1-F6EECF244321}">
                <p14:modId xmlns:p14="http://schemas.microsoft.com/office/powerpoint/2010/main" val="1309655099"/>
              </p:ext>
            </p:extLst>
          </p:nvPr>
        </p:nvGraphicFramePr>
        <p:xfrm>
          <a:off x="1691682" y="3805866"/>
          <a:ext cx="2376264" cy="504056"/>
        </p:xfrm>
        <a:graphic>
          <a:graphicData uri="http://schemas.openxmlformats.org/drawingml/2006/table">
            <a:tbl>
              <a:tblPr firstRow="1" bandRow="1">
                <a:tableStyleId>{5940675A-B579-460E-94D1-54222C63F5DA}</a:tableStyleId>
              </a:tblPr>
              <a:tblGrid>
                <a:gridCol w="625332"/>
                <a:gridCol w="598804"/>
                <a:gridCol w="324036"/>
                <a:gridCol w="828092"/>
              </a:tblGrid>
              <a:tr h="504056">
                <a:tc>
                  <a:txBody>
                    <a:bodyPr/>
                    <a:lstStyle/>
                    <a:p>
                      <a:r>
                        <a:rPr lang="en-US" sz="2400" dirty="0" smtClean="0"/>
                        <a:t>V1</a:t>
                      </a: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V2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V10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76" name="Rounded Rectangle 75"/>
          <p:cNvSpPr/>
          <p:nvPr/>
        </p:nvSpPr>
        <p:spPr bwMode="auto">
          <a:xfrm>
            <a:off x="1619674" y="3769862"/>
            <a:ext cx="2412268" cy="540060"/>
          </a:xfrm>
          <a:prstGeom prst="roundRect">
            <a:avLst/>
          </a:prstGeom>
          <a:noFill/>
          <a:ln w="57150" cap="flat" cmpd="sng" algn="ctr">
            <a:solidFill>
              <a:schemeClr val="accent1">
                <a:lumMod val="7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0"/>
            <a:ext cx="9144000" cy="648072"/>
          </a:xfrm>
        </p:spPr>
        <p:txBody>
          <a:bodyPr/>
          <a:lstStyle/>
          <a:p>
            <a:r>
              <a:rPr lang="en-US" sz="3600" b="1" dirty="0" smtClean="0"/>
              <a:t>Calculate statistics &amp; variation intervals</a:t>
            </a:r>
            <a:endParaRPr lang="ru-RU" sz="3200" b="1" dirty="0"/>
          </a:p>
        </p:txBody>
      </p:sp>
      <p:cxnSp>
        <p:nvCxnSpPr>
          <p:cNvPr id="48" name="Straight Arrow Connector 47"/>
          <p:cNvCxnSpPr/>
          <p:nvPr/>
        </p:nvCxnSpPr>
        <p:spPr bwMode="auto">
          <a:xfrm flipV="1">
            <a:off x="2598465" y="6106050"/>
            <a:ext cx="3979979" cy="3530"/>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49" name="Rectangular Callout 48"/>
          <p:cNvSpPr/>
          <p:nvPr/>
        </p:nvSpPr>
        <p:spPr bwMode="auto">
          <a:xfrm rot="10800000">
            <a:off x="3822944" y="5193196"/>
            <a:ext cx="1374231" cy="912854"/>
          </a:xfrm>
          <a:prstGeom prst="wedgeRectCallout">
            <a:avLst>
              <a:gd name="adj1" fmla="val 72733"/>
              <a:gd name="adj2" fmla="val 8827"/>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51" name="Rectangular Callout 50"/>
          <p:cNvSpPr/>
          <p:nvPr/>
        </p:nvSpPr>
        <p:spPr bwMode="auto">
          <a:xfrm rot="10800000">
            <a:off x="4110978" y="5362821"/>
            <a:ext cx="1381406" cy="743228"/>
          </a:xfrm>
          <a:prstGeom prst="wedgeRectCallout">
            <a:avLst>
              <a:gd name="adj1" fmla="val -79676"/>
              <a:gd name="adj2" fmla="val 33678"/>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53" name="Right Brace 52"/>
          <p:cNvSpPr/>
          <p:nvPr/>
        </p:nvSpPr>
        <p:spPr bwMode="auto">
          <a:xfrm rot="5400000">
            <a:off x="4517242" y="5709566"/>
            <a:ext cx="273670" cy="1086198"/>
          </a:xfrm>
          <a:prstGeom prst="rightBrace">
            <a:avLst>
              <a:gd name="adj1" fmla="val 35674"/>
              <a:gd name="adj2" fmla="val 50957"/>
            </a:avLst>
          </a:prstGeom>
          <a:ln w="19050">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54" name="Rectangle 53"/>
          <p:cNvSpPr/>
          <p:nvPr/>
        </p:nvSpPr>
        <p:spPr>
          <a:xfrm>
            <a:off x="2087724" y="5326736"/>
            <a:ext cx="1467068" cy="461665"/>
          </a:xfrm>
          <a:prstGeom prst="rect">
            <a:avLst/>
          </a:prstGeom>
        </p:spPr>
        <p:txBody>
          <a:bodyPr wrap="none">
            <a:spAutoFit/>
          </a:bodyPr>
          <a:lstStyle/>
          <a:p>
            <a:r>
              <a:rPr lang="en-US" sz="2400" dirty="0" smtClean="0"/>
              <a:t>No HYP</a:t>
            </a:r>
            <a:endParaRPr lang="en-US" sz="2400" dirty="0"/>
          </a:p>
        </p:txBody>
      </p:sp>
      <p:sp>
        <p:nvSpPr>
          <p:cNvPr id="55" name="Rectangle 54"/>
          <p:cNvSpPr/>
          <p:nvPr/>
        </p:nvSpPr>
        <p:spPr>
          <a:xfrm>
            <a:off x="5894368" y="5228504"/>
            <a:ext cx="2291140" cy="461665"/>
          </a:xfrm>
          <a:prstGeom prst="rect">
            <a:avLst/>
          </a:prstGeom>
        </p:spPr>
        <p:txBody>
          <a:bodyPr wrap="none">
            <a:spAutoFit/>
          </a:bodyPr>
          <a:lstStyle/>
          <a:p>
            <a:r>
              <a:rPr lang="en-US" sz="2400" dirty="0" smtClean="0"/>
              <a:t>H</a:t>
            </a:r>
            <a:r>
              <a:rPr lang="en-US" sz="2400" dirty="0"/>
              <a:t>Y</a:t>
            </a:r>
            <a:r>
              <a:rPr lang="en-US" sz="2400" dirty="0" smtClean="0"/>
              <a:t>P present</a:t>
            </a:r>
            <a:endParaRPr lang="en-US" sz="2400" dirty="0"/>
          </a:p>
        </p:txBody>
      </p:sp>
      <p:sp>
        <p:nvSpPr>
          <p:cNvPr id="56" name="Rectangle 55"/>
          <p:cNvSpPr/>
          <p:nvPr/>
        </p:nvSpPr>
        <p:spPr>
          <a:xfrm>
            <a:off x="4526971" y="6340011"/>
            <a:ext cx="3158237" cy="461665"/>
          </a:xfrm>
          <a:prstGeom prst="rect">
            <a:avLst/>
          </a:prstGeom>
        </p:spPr>
        <p:txBody>
          <a:bodyPr wrap="none">
            <a:spAutoFit/>
          </a:bodyPr>
          <a:lstStyle/>
          <a:p>
            <a:r>
              <a:rPr lang="en-US" sz="2400" dirty="0" smtClean="0"/>
              <a:t>Overlap too much</a:t>
            </a:r>
            <a:endParaRPr lang="en-US" sz="2400" dirty="0"/>
          </a:p>
        </p:txBody>
      </p:sp>
      <p:sp>
        <p:nvSpPr>
          <p:cNvPr id="62" name="Rectangle 61"/>
          <p:cNvSpPr/>
          <p:nvPr/>
        </p:nvSpPr>
        <p:spPr>
          <a:xfrm>
            <a:off x="6055410" y="5694403"/>
            <a:ext cx="423514" cy="461665"/>
          </a:xfrm>
          <a:prstGeom prst="rect">
            <a:avLst/>
          </a:prstGeom>
        </p:spPr>
        <p:txBody>
          <a:bodyPr wrap="none">
            <a:spAutoFit/>
          </a:bodyPr>
          <a:lstStyle/>
          <a:p>
            <a:r>
              <a:rPr lang="en-US" sz="2400" dirty="0" smtClean="0"/>
              <a:t>V</a:t>
            </a:r>
            <a:endParaRPr lang="en-US" sz="2400" dirty="0"/>
          </a:p>
        </p:txBody>
      </p:sp>
      <p:graphicFrame>
        <p:nvGraphicFramePr>
          <p:cNvPr id="45" name="Table 44"/>
          <p:cNvGraphicFramePr>
            <a:graphicFrameLocks noGrp="1"/>
          </p:cNvGraphicFramePr>
          <p:nvPr>
            <p:extLst>
              <p:ext uri="{D42A27DB-BD31-4B8C-83A1-F6EECF244321}">
                <p14:modId xmlns:p14="http://schemas.microsoft.com/office/powerpoint/2010/main" val="4153974845"/>
              </p:ext>
            </p:extLst>
          </p:nvPr>
        </p:nvGraphicFramePr>
        <p:xfrm>
          <a:off x="827585" y="1703674"/>
          <a:ext cx="3060340" cy="1737360"/>
        </p:xfrm>
        <a:graphic>
          <a:graphicData uri="http://schemas.openxmlformats.org/drawingml/2006/table">
            <a:tbl>
              <a:tblPr firstRow="1" bandRow="1">
                <a:tableStyleId>{5940675A-B579-460E-94D1-54222C63F5DA}</a:tableStyleId>
              </a:tblPr>
              <a:tblGrid>
                <a:gridCol w="864097"/>
                <a:gridCol w="540060"/>
                <a:gridCol w="553036"/>
                <a:gridCol w="491078"/>
                <a:gridCol w="612069"/>
              </a:tblGrid>
              <a:tr h="234807">
                <a:tc>
                  <a:txBody>
                    <a:bodyPr/>
                    <a:lstStyle/>
                    <a:p>
                      <a:pPr algn="ctr"/>
                      <a:endParaRPr lang="en-US" sz="2400" dirty="0"/>
                    </a:p>
                  </a:txBody>
                  <a:tcPr anchor="ctr">
                    <a:lnL w="12700" cmpd="sng">
                      <a:noFill/>
                    </a:lnL>
                    <a:lnT w="12700" cmpd="sng">
                      <a:noFill/>
                    </a:lnT>
                  </a:tcPr>
                </a:tc>
                <a:tc>
                  <a:txBody>
                    <a:bodyPr/>
                    <a:lstStyle/>
                    <a:p>
                      <a:pPr algn="ctr"/>
                      <a:r>
                        <a:rPr lang="en-US" sz="2400" dirty="0" smtClean="0"/>
                        <a:t>1</a:t>
                      </a:r>
                      <a:endParaRPr lang="en-US" sz="2400" dirty="0"/>
                    </a:p>
                  </a:txBody>
                  <a:tcPr anchor="ctr"/>
                </a:tc>
                <a:tc>
                  <a:txBody>
                    <a:bodyPr/>
                    <a:lstStyle/>
                    <a:p>
                      <a:pPr algn="ctr"/>
                      <a:r>
                        <a:rPr lang="en-US" sz="2400" dirty="0" smtClean="0"/>
                        <a:t>2</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10</a:t>
                      </a:r>
                      <a:endParaRPr lang="en-US" sz="2400" dirty="0"/>
                    </a:p>
                  </a:txBody>
                  <a:tcPr anchor="ctr"/>
                </a:tc>
              </a:tr>
              <a:tr h="339316">
                <a:tc>
                  <a:txBody>
                    <a:bodyPr/>
                    <a:lstStyle/>
                    <a:p>
                      <a:pPr algn="ctr"/>
                      <a:r>
                        <a:rPr lang="en-US" sz="2400" dirty="0" smtClean="0"/>
                        <a:t>1</a:t>
                      </a:r>
                      <a:endParaRPr lang="en-US" sz="24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tr>
              <a:tr h="242156">
                <a:tc>
                  <a:txBody>
                    <a:bodyPr/>
                    <a:lstStyle/>
                    <a:p>
                      <a:pPr algn="ctr"/>
                      <a:r>
                        <a:rPr lang="en-US" sz="1800" dirty="0" smtClean="0"/>
                        <a:t>…</a:t>
                      </a:r>
                      <a:endParaRPr lang="en-US" sz="18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tc>
                <a:tc>
                  <a:txBody>
                    <a:bodyPr/>
                    <a:lstStyle/>
                    <a:p>
                      <a:pPr algn="ctr"/>
                      <a:endParaRPr lang="en-US" sz="1200" dirty="0"/>
                    </a:p>
                  </a:txBody>
                  <a:tcPr anchor="ctr">
                    <a:noFill/>
                  </a:tcPr>
                </a:tc>
              </a:tr>
              <a:tr h="234807">
                <a:tc>
                  <a:txBody>
                    <a:bodyPr/>
                    <a:lstStyle/>
                    <a:p>
                      <a:pPr algn="ctr"/>
                      <a:r>
                        <a:rPr lang="en-US" sz="2400" dirty="0" smtClean="0"/>
                        <a:t>1000</a:t>
                      </a:r>
                      <a:endParaRPr lang="en-US" sz="24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tr>
            </a:tbl>
          </a:graphicData>
        </a:graphic>
      </p:graphicFrame>
      <p:sp>
        <p:nvSpPr>
          <p:cNvPr id="70" name="Down Arrow 69"/>
          <p:cNvSpPr/>
          <p:nvPr/>
        </p:nvSpPr>
        <p:spPr bwMode="auto">
          <a:xfrm>
            <a:off x="1799694"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71" name="Down Arrow 70"/>
          <p:cNvSpPr/>
          <p:nvPr/>
        </p:nvSpPr>
        <p:spPr bwMode="auto">
          <a:xfrm>
            <a:off x="2339754"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72" name="Down Arrow 71"/>
          <p:cNvSpPr/>
          <p:nvPr/>
        </p:nvSpPr>
        <p:spPr bwMode="auto">
          <a:xfrm>
            <a:off x="3419875" y="3458024"/>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9" name="Rounded Rectangle 18"/>
          <p:cNvSpPr/>
          <p:nvPr/>
        </p:nvSpPr>
        <p:spPr bwMode="auto">
          <a:xfrm>
            <a:off x="5842968" y="3763594"/>
            <a:ext cx="2412268" cy="540060"/>
          </a:xfrm>
          <a:prstGeom prst="roundRect">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1695284245"/>
              </p:ext>
            </p:extLst>
          </p:nvPr>
        </p:nvGraphicFramePr>
        <p:xfrm>
          <a:off x="5050879" y="1697406"/>
          <a:ext cx="3060340" cy="1737360"/>
        </p:xfrm>
        <a:graphic>
          <a:graphicData uri="http://schemas.openxmlformats.org/drawingml/2006/table">
            <a:tbl>
              <a:tblPr firstRow="1" bandRow="1">
                <a:tableStyleId>{5940675A-B579-460E-94D1-54222C63F5DA}</a:tableStyleId>
              </a:tblPr>
              <a:tblGrid>
                <a:gridCol w="864097"/>
                <a:gridCol w="540060"/>
                <a:gridCol w="553036"/>
                <a:gridCol w="491078"/>
                <a:gridCol w="612069"/>
              </a:tblGrid>
              <a:tr h="234807">
                <a:tc>
                  <a:txBody>
                    <a:bodyPr/>
                    <a:lstStyle/>
                    <a:p>
                      <a:pPr algn="ctr"/>
                      <a:endParaRPr lang="en-US" sz="2400" dirty="0"/>
                    </a:p>
                  </a:txBody>
                  <a:tcPr anchor="ctr">
                    <a:lnL w="12700" cmpd="sng">
                      <a:noFill/>
                    </a:lnL>
                    <a:lnT w="12700" cmpd="sng">
                      <a:noFill/>
                    </a:lnT>
                  </a:tcPr>
                </a:tc>
                <a:tc>
                  <a:txBody>
                    <a:bodyPr/>
                    <a:lstStyle/>
                    <a:p>
                      <a:pPr algn="ctr"/>
                      <a:r>
                        <a:rPr lang="en-US" sz="2400" dirty="0" smtClean="0"/>
                        <a:t>1</a:t>
                      </a:r>
                      <a:endParaRPr lang="en-US" sz="2400" dirty="0"/>
                    </a:p>
                  </a:txBody>
                  <a:tcPr anchor="ctr"/>
                </a:tc>
                <a:tc>
                  <a:txBody>
                    <a:bodyPr/>
                    <a:lstStyle/>
                    <a:p>
                      <a:pPr algn="ctr"/>
                      <a:r>
                        <a:rPr lang="en-US" sz="2400" dirty="0" smtClean="0"/>
                        <a:t>2</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10</a:t>
                      </a:r>
                      <a:endParaRPr lang="en-US" sz="2400" dirty="0"/>
                    </a:p>
                  </a:txBody>
                  <a:tcPr anchor="ctr"/>
                </a:tc>
              </a:tr>
              <a:tr h="339316">
                <a:tc>
                  <a:txBody>
                    <a:bodyPr/>
                    <a:lstStyle/>
                    <a:p>
                      <a:pPr algn="ctr"/>
                      <a:r>
                        <a:rPr lang="en-US" sz="2400" dirty="0" smtClean="0"/>
                        <a:t>1</a:t>
                      </a:r>
                      <a:endParaRPr lang="en-US" sz="24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tr>
              <a:tr h="242156">
                <a:tc>
                  <a:txBody>
                    <a:bodyPr/>
                    <a:lstStyle/>
                    <a:p>
                      <a:pPr algn="ctr"/>
                      <a:r>
                        <a:rPr lang="en-US" sz="1800" dirty="0" smtClean="0"/>
                        <a:t>…</a:t>
                      </a:r>
                      <a:endParaRPr lang="en-US" sz="18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noFill/>
                  </a:tcPr>
                </a:tc>
                <a:tc>
                  <a:txBody>
                    <a:bodyPr/>
                    <a:lstStyle/>
                    <a:p>
                      <a:pPr algn="ctr"/>
                      <a:endParaRPr lang="en-US" sz="1200" dirty="0"/>
                    </a:p>
                  </a:txBody>
                  <a:tcPr anchor="ctr"/>
                </a:tc>
                <a:tc>
                  <a:txBody>
                    <a:bodyPr/>
                    <a:lstStyle/>
                    <a:p>
                      <a:pPr algn="ctr"/>
                      <a:endParaRPr lang="en-US" sz="1200" dirty="0"/>
                    </a:p>
                  </a:txBody>
                  <a:tcPr anchor="ctr">
                    <a:noFill/>
                  </a:tcPr>
                </a:tc>
              </a:tr>
              <a:tr h="234807">
                <a:tc>
                  <a:txBody>
                    <a:bodyPr/>
                    <a:lstStyle/>
                    <a:p>
                      <a:pPr algn="ctr"/>
                      <a:r>
                        <a:rPr lang="en-US" sz="2400" dirty="0" smtClean="0"/>
                        <a:t>1000</a:t>
                      </a:r>
                      <a:endParaRPr lang="en-US" sz="24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noFill/>
                  </a:tcPr>
                </a:tc>
                <a:tc>
                  <a:txBody>
                    <a:bodyPr/>
                    <a:lstStyle/>
                    <a:p>
                      <a:pPr algn="ctr"/>
                      <a:endParaRPr lang="en-US" sz="1600" dirty="0"/>
                    </a:p>
                  </a:txBody>
                  <a:tcPr anchor="ctr"/>
                </a:tc>
                <a:tc>
                  <a:txBody>
                    <a:bodyPr/>
                    <a:lstStyle/>
                    <a:p>
                      <a:pPr algn="ctr"/>
                      <a:endParaRPr lang="en-US" sz="1600" dirty="0"/>
                    </a:p>
                  </a:txBody>
                  <a:tcPr anchor="ctr">
                    <a:noFill/>
                  </a:tcPr>
                </a:tc>
              </a:tr>
            </a:tbl>
          </a:graphicData>
        </a:graphic>
      </p:graphicFrame>
      <p:sp>
        <p:nvSpPr>
          <p:cNvPr id="21" name="Down Arrow 20"/>
          <p:cNvSpPr/>
          <p:nvPr/>
        </p:nvSpPr>
        <p:spPr bwMode="auto">
          <a:xfrm>
            <a:off x="6022988"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2" name="Down Arrow 21"/>
          <p:cNvSpPr/>
          <p:nvPr/>
        </p:nvSpPr>
        <p:spPr bwMode="auto">
          <a:xfrm>
            <a:off x="6563048"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3" name="Down Arrow 22"/>
          <p:cNvSpPr/>
          <p:nvPr/>
        </p:nvSpPr>
        <p:spPr bwMode="auto">
          <a:xfrm>
            <a:off x="7643169" y="3451756"/>
            <a:ext cx="324035" cy="282968"/>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24" name="Table 23"/>
          <p:cNvGraphicFramePr>
            <a:graphicFrameLocks noGrp="1"/>
          </p:cNvGraphicFramePr>
          <p:nvPr>
            <p:extLst>
              <p:ext uri="{D42A27DB-BD31-4B8C-83A1-F6EECF244321}">
                <p14:modId xmlns:p14="http://schemas.microsoft.com/office/powerpoint/2010/main" val="1667541624"/>
              </p:ext>
            </p:extLst>
          </p:nvPr>
        </p:nvGraphicFramePr>
        <p:xfrm>
          <a:off x="5914976" y="3799598"/>
          <a:ext cx="2376264" cy="504056"/>
        </p:xfrm>
        <a:graphic>
          <a:graphicData uri="http://schemas.openxmlformats.org/drawingml/2006/table">
            <a:tbl>
              <a:tblPr firstRow="1" bandRow="1">
                <a:tableStyleId>{5940675A-B579-460E-94D1-54222C63F5DA}</a:tableStyleId>
              </a:tblPr>
              <a:tblGrid>
                <a:gridCol w="625332"/>
                <a:gridCol w="598804"/>
                <a:gridCol w="324036"/>
                <a:gridCol w="828092"/>
              </a:tblGrid>
              <a:tr h="504056">
                <a:tc>
                  <a:txBody>
                    <a:bodyPr/>
                    <a:lstStyle/>
                    <a:p>
                      <a:r>
                        <a:rPr lang="en-US" sz="2400" dirty="0" smtClean="0"/>
                        <a:t>V1</a:t>
                      </a: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V2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V10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Rectangle 4"/>
          <p:cNvSpPr/>
          <p:nvPr/>
        </p:nvSpPr>
        <p:spPr>
          <a:xfrm>
            <a:off x="4624" y="4597968"/>
            <a:ext cx="8601784" cy="523220"/>
          </a:xfrm>
          <a:prstGeom prst="rect">
            <a:avLst/>
          </a:prstGeom>
        </p:spPr>
        <p:txBody>
          <a:bodyPr wrap="square">
            <a:spAutoFit/>
          </a:bodyPr>
          <a:lstStyle/>
          <a:p>
            <a:pPr marL="514350" lvl="0" indent="-514350">
              <a:spcBef>
                <a:spcPct val="20000"/>
              </a:spcBef>
              <a:buClr>
                <a:srgbClr val="000099"/>
              </a:buClr>
              <a:buFont typeface="+mj-lt"/>
              <a:buAutoNum type="arabicPeriod" startAt="2"/>
            </a:pPr>
            <a:r>
              <a:rPr lang="en-US" sz="2800" kern="0" dirty="0">
                <a:solidFill>
                  <a:srgbClr val="000000"/>
                </a:solidFill>
                <a:latin typeface="Arial"/>
              </a:rPr>
              <a:t>The result: instability of statistics values</a:t>
            </a:r>
          </a:p>
        </p:txBody>
      </p:sp>
    </p:spTree>
    <p:extLst>
      <p:ext uri="{BB962C8B-B14F-4D97-AF65-F5344CB8AC3E}">
        <p14:creationId xmlns:p14="http://schemas.microsoft.com/office/powerpoint/2010/main" val="39568674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625"/>
            <a:ext cx="9144000" cy="895350"/>
          </a:xfrm>
        </p:spPr>
        <p:txBody>
          <a:bodyPr/>
          <a:lstStyle/>
          <a:p>
            <a:r>
              <a:rPr lang="en-US" sz="3600" b="1" dirty="0" smtClean="0"/>
              <a:t>Data fluctuation: instability </a:t>
            </a:r>
            <a:r>
              <a:rPr lang="en-US" sz="3600" b="1" dirty="0"/>
              <a:t>of statistics</a:t>
            </a:r>
          </a:p>
        </p:txBody>
      </p:sp>
      <p:sp>
        <p:nvSpPr>
          <p:cNvPr id="4" name="Выноска-облако 11"/>
          <p:cNvSpPr/>
          <p:nvPr/>
        </p:nvSpPr>
        <p:spPr bwMode="auto">
          <a:xfrm>
            <a:off x="359532" y="2096852"/>
            <a:ext cx="8316924" cy="3204356"/>
          </a:xfrm>
          <a:prstGeom prst="cloudCallout">
            <a:avLst>
              <a:gd name="adj1" fmla="val 50930"/>
              <a:gd name="adj2" fmla="val -44083"/>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smtClean="0">
                <a:solidFill>
                  <a:schemeClr val="tx1"/>
                </a:solidFill>
                <a:latin typeface="Arial" pitchFamily="34" charset="0"/>
                <a:cs typeface="Arial" pitchFamily="34" charset="0"/>
              </a:rPr>
              <a:t>What are the reasons </a:t>
            </a:r>
            <a:r>
              <a:rPr lang="en-US" sz="3200" b="1" dirty="0">
                <a:solidFill>
                  <a:schemeClr val="tx1"/>
                </a:solidFill>
                <a:latin typeface="Arial" pitchFamily="34" charset="0"/>
                <a:cs typeface="Arial" pitchFamily="34" charset="0"/>
              </a:rPr>
              <a:t>for the instability of statistics?</a:t>
            </a:r>
          </a:p>
        </p:txBody>
      </p:sp>
    </p:spTree>
    <p:extLst>
      <p:ext uri="{BB962C8B-B14F-4D97-AF65-F5344CB8AC3E}">
        <p14:creationId xmlns:p14="http://schemas.microsoft.com/office/powerpoint/2010/main" val="2489999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ngimg.com/upload/laptop_PNG59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logout.hu/dl/upc/2013-01/217989_h1n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smtClean="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smtClean="0">
                <a:latin typeface="Arial" pitchFamily="34" charset="0"/>
                <a:cs typeface="Arial" pitchFamily="34" charset="0"/>
              </a:rPr>
              <a:t>Image source: http</a:t>
            </a:r>
            <a:r>
              <a:rPr lang="en-US" sz="1600" dirty="0">
                <a:latin typeface="Arial" pitchFamily="34" charset="0"/>
                <a:cs typeface="Arial" pitchFamily="34" charset="0"/>
              </a:rPr>
              <a:t>://pngimg.com/download/5932</a:t>
            </a:r>
          </a:p>
        </p:txBody>
      </p:sp>
    </p:spTree>
    <p:extLst>
      <p:ext uri="{BB962C8B-B14F-4D97-AF65-F5344CB8AC3E}">
        <p14:creationId xmlns:p14="http://schemas.microsoft.com/office/powerpoint/2010/main" val="19892827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34774"/>
            <a:ext cx="9144508" cy="1082816"/>
          </a:xfrm>
        </p:spPr>
        <p:txBody>
          <a:bodyPr/>
          <a:lstStyle/>
          <a:p>
            <a:r>
              <a:rPr lang="en-US" sz="3600" b="1" dirty="0"/>
              <a:t>Reasons </a:t>
            </a:r>
            <a:r>
              <a:rPr lang="en-US" sz="3600" b="1" dirty="0" smtClean="0"/>
              <a:t>for the data instability </a:t>
            </a:r>
            <a:r>
              <a:rPr lang="en-US" sz="3600" b="1" dirty="0"/>
              <a:t>or </a:t>
            </a:r>
            <a:r>
              <a:rPr lang="en-US" sz="3600" b="1" dirty="0" smtClean="0"/>
              <a:t/>
            </a:r>
            <a:br>
              <a:rPr lang="en-US" sz="3600" b="1" dirty="0" smtClean="0"/>
            </a:br>
            <a:r>
              <a:rPr lang="en-US" sz="3600" b="1" u="sng" dirty="0" smtClean="0"/>
              <a:t>data fluctuations</a:t>
            </a:r>
            <a:r>
              <a:rPr lang="en-US" sz="3600" b="1" dirty="0" smtClean="0"/>
              <a:t> </a:t>
            </a:r>
            <a:r>
              <a:rPr lang="en-US" sz="3600" b="1" dirty="0"/>
              <a:t>are </a:t>
            </a:r>
            <a:r>
              <a:rPr lang="en-US" sz="3600" b="1" dirty="0" smtClean="0"/>
              <a:t>outliers </a:t>
            </a:r>
            <a:r>
              <a:rPr lang="en-US" sz="3600" b="1" dirty="0"/>
              <a:t>&amp; jumps </a:t>
            </a:r>
            <a:endParaRPr lang="ru-RU" sz="3200" b="1" dirty="0"/>
          </a:p>
        </p:txBody>
      </p:sp>
      <p:pic>
        <p:nvPicPr>
          <p:cNvPr id="7" name="Picture 6"/>
          <p:cNvPicPr>
            <a:picLocks noChangeAspect="1"/>
          </p:cNvPicPr>
          <p:nvPr/>
        </p:nvPicPr>
        <p:blipFill>
          <a:blip r:embed="rId4"/>
          <a:stretch>
            <a:fillRect/>
          </a:stretch>
        </p:blipFill>
        <p:spPr>
          <a:xfrm>
            <a:off x="-508" y="1278611"/>
            <a:ext cx="4564380" cy="2743200"/>
          </a:xfrm>
          <a:prstGeom prst="rect">
            <a:avLst/>
          </a:prstGeom>
        </p:spPr>
      </p:pic>
      <p:sp>
        <p:nvSpPr>
          <p:cNvPr id="8" name="TextBox 7"/>
          <p:cNvSpPr txBox="1"/>
          <p:nvPr/>
        </p:nvSpPr>
        <p:spPr>
          <a:xfrm>
            <a:off x="1785421" y="2852936"/>
            <a:ext cx="1154535" cy="369332"/>
          </a:xfrm>
          <a:prstGeom prst="rect">
            <a:avLst/>
          </a:prstGeom>
          <a:noFill/>
        </p:spPr>
        <p:txBody>
          <a:bodyPr wrap="square" rtlCol="0">
            <a:spAutoFit/>
          </a:bodyPr>
          <a:lstStyle/>
          <a:p>
            <a:r>
              <a:rPr lang="en-US" u="sng" dirty="0" smtClean="0"/>
              <a:t>jump</a:t>
            </a:r>
            <a:endParaRPr lang="en-US" sz="1400" u="sng" dirty="0"/>
          </a:p>
        </p:txBody>
      </p:sp>
      <p:cxnSp>
        <p:nvCxnSpPr>
          <p:cNvPr id="15" name="Straight Arrow Connector 14"/>
          <p:cNvCxnSpPr/>
          <p:nvPr/>
        </p:nvCxnSpPr>
        <p:spPr bwMode="auto">
          <a:xfrm flipH="1">
            <a:off x="1475656" y="3140968"/>
            <a:ext cx="504056" cy="225282"/>
          </a:xfrm>
          <a:prstGeom prst="straightConnector1">
            <a:avLst/>
          </a:prstGeom>
          <a:ln>
            <a:tailEnd type="triangle"/>
          </a:ln>
          <a:extLst/>
        </p:spPr>
        <p:style>
          <a:lnRef idx="1">
            <a:schemeClr val="dk1"/>
          </a:lnRef>
          <a:fillRef idx="0">
            <a:schemeClr val="dk1"/>
          </a:fillRef>
          <a:effectRef idx="0">
            <a:schemeClr val="dk1"/>
          </a:effectRef>
          <a:fontRef idx="minor">
            <a:schemeClr val="tx1"/>
          </a:fontRef>
        </p:style>
      </p:cxnSp>
      <p:sp>
        <p:nvSpPr>
          <p:cNvPr id="16" name="Rectangle 15"/>
          <p:cNvSpPr/>
          <p:nvPr/>
        </p:nvSpPr>
        <p:spPr>
          <a:xfrm>
            <a:off x="1799692" y="1520788"/>
            <a:ext cx="1005403" cy="369332"/>
          </a:xfrm>
          <a:prstGeom prst="rect">
            <a:avLst/>
          </a:prstGeom>
        </p:spPr>
        <p:txBody>
          <a:bodyPr wrap="none">
            <a:spAutoFit/>
          </a:bodyPr>
          <a:lstStyle/>
          <a:p>
            <a:r>
              <a:rPr lang="en-US" u="sng" dirty="0" smtClean="0"/>
              <a:t>outlier</a:t>
            </a:r>
            <a:endParaRPr lang="en-US" u="sng" dirty="0"/>
          </a:p>
        </p:txBody>
      </p:sp>
      <p:cxnSp>
        <p:nvCxnSpPr>
          <p:cNvPr id="17" name="Straight Arrow Connector 16"/>
          <p:cNvCxnSpPr/>
          <p:nvPr/>
        </p:nvCxnSpPr>
        <p:spPr bwMode="auto">
          <a:xfrm flipH="1" flipV="1">
            <a:off x="1439652" y="1606918"/>
            <a:ext cx="457518" cy="206548"/>
          </a:xfrm>
          <a:prstGeom prst="straightConnector1">
            <a:avLst/>
          </a:prstGeom>
          <a:ln>
            <a:tailEnd type="triangle"/>
          </a:ln>
          <a:extLst/>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a:blip r:embed="rId5"/>
          <a:stretch>
            <a:fillRect/>
          </a:stretch>
        </p:blipFill>
        <p:spPr>
          <a:xfrm>
            <a:off x="4572000" y="1268760"/>
            <a:ext cx="4564380" cy="2743200"/>
          </a:xfrm>
          <a:prstGeom prst="rect">
            <a:avLst/>
          </a:prstGeom>
        </p:spPr>
      </p:pic>
      <p:sp>
        <p:nvSpPr>
          <p:cNvPr id="21" name="Rectangle 20"/>
          <p:cNvSpPr/>
          <p:nvPr/>
        </p:nvSpPr>
        <p:spPr>
          <a:xfrm>
            <a:off x="5796136" y="1619508"/>
            <a:ext cx="1152239" cy="369332"/>
          </a:xfrm>
          <a:prstGeom prst="rect">
            <a:avLst/>
          </a:prstGeom>
        </p:spPr>
        <p:txBody>
          <a:bodyPr wrap="none">
            <a:spAutoFit/>
          </a:bodyPr>
          <a:lstStyle/>
          <a:p>
            <a:r>
              <a:rPr lang="en-US" u="sng" dirty="0" smtClean="0"/>
              <a:t>outliers</a:t>
            </a:r>
            <a:endParaRPr lang="en-US" u="sng" dirty="0"/>
          </a:p>
        </p:txBody>
      </p:sp>
      <p:cxnSp>
        <p:nvCxnSpPr>
          <p:cNvPr id="22" name="Straight Arrow Connector 21"/>
          <p:cNvCxnSpPr/>
          <p:nvPr/>
        </p:nvCxnSpPr>
        <p:spPr bwMode="auto">
          <a:xfrm flipH="1" flipV="1">
            <a:off x="5472100" y="1675302"/>
            <a:ext cx="429642" cy="233069"/>
          </a:xfrm>
          <a:prstGeom prst="straightConnector1">
            <a:avLst/>
          </a:prstGeom>
          <a:ln>
            <a:tailEnd type="triangle"/>
          </a:ln>
          <a:extLst/>
        </p:spPr>
        <p:style>
          <a:lnRef idx="1">
            <a:schemeClr val="dk1"/>
          </a:lnRef>
          <a:fillRef idx="0">
            <a:schemeClr val="dk1"/>
          </a:fillRef>
          <a:effectRef idx="0">
            <a:schemeClr val="dk1"/>
          </a:effectRef>
          <a:fontRef idx="minor">
            <a:schemeClr val="tx1"/>
          </a:fontRef>
        </p:style>
      </p:cxnSp>
      <p:cxnSp>
        <p:nvCxnSpPr>
          <p:cNvPr id="23" name="Straight Arrow Connector 22"/>
          <p:cNvCxnSpPr>
            <a:endCxn id="25" idx="6"/>
          </p:cNvCxnSpPr>
          <p:nvPr/>
        </p:nvCxnSpPr>
        <p:spPr bwMode="auto">
          <a:xfrm flipH="1">
            <a:off x="5436096" y="1908370"/>
            <a:ext cx="465646" cy="167431"/>
          </a:xfrm>
          <a:prstGeom prst="straightConnector1">
            <a:avLst/>
          </a:prstGeom>
          <a:ln>
            <a:tailEnd type="triangle"/>
          </a:ln>
          <a:extLst/>
        </p:spPr>
        <p:style>
          <a:lnRef idx="1">
            <a:schemeClr val="dk1"/>
          </a:lnRef>
          <a:fillRef idx="0">
            <a:schemeClr val="dk1"/>
          </a:fillRef>
          <a:effectRef idx="0">
            <a:schemeClr val="dk1"/>
          </a:effectRef>
          <a:fontRef idx="minor">
            <a:schemeClr val="tx1"/>
          </a:fontRef>
        </p:style>
      </p:cxnSp>
      <p:pic>
        <p:nvPicPr>
          <p:cNvPr id="37" name="Picture 36"/>
          <p:cNvPicPr>
            <a:picLocks noChangeAspect="1"/>
          </p:cNvPicPr>
          <p:nvPr/>
        </p:nvPicPr>
        <p:blipFill>
          <a:blip r:embed="rId6"/>
          <a:stretch>
            <a:fillRect/>
          </a:stretch>
        </p:blipFill>
        <p:spPr>
          <a:xfrm>
            <a:off x="-508" y="4060921"/>
            <a:ext cx="4572000" cy="2743200"/>
          </a:xfrm>
          <a:prstGeom prst="rect">
            <a:avLst/>
          </a:prstGeom>
        </p:spPr>
      </p:pic>
      <p:sp>
        <p:nvSpPr>
          <p:cNvPr id="38" name="TextBox 37"/>
          <p:cNvSpPr txBox="1"/>
          <p:nvPr/>
        </p:nvSpPr>
        <p:spPr>
          <a:xfrm>
            <a:off x="1709504" y="4005064"/>
            <a:ext cx="2852368" cy="369332"/>
          </a:xfrm>
          <a:prstGeom prst="rect">
            <a:avLst/>
          </a:prstGeom>
          <a:noFill/>
        </p:spPr>
        <p:txBody>
          <a:bodyPr wrap="square" rtlCol="0">
            <a:spAutoFit/>
          </a:bodyPr>
          <a:lstStyle/>
          <a:p>
            <a:r>
              <a:rPr lang="en-US" u="sng" dirty="0" smtClean="0"/>
              <a:t>low frequency values</a:t>
            </a:r>
            <a:endParaRPr lang="en-US" sz="1400" u="sng" dirty="0"/>
          </a:p>
        </p:txBody>
      </p:sp>
      <p:sp>
        <p:nvSpPr>
          <p:cNvPr id="48" name="Freeform 47"/>
          <p:cNvSpPr/>
          <p:nvPr/>
        </p:nvSpPr>
        <p:spPr bwMode="auto">
          <a:xfrm rot="10969326" flipH="1">
            <a:off x="2914371" y="4298400"/>
            <a:ext cx="341334" cy="1823602"/>
          </a:xfrm>
          <a:custGeom>
            <a:avLst/>
            <a:gdLst>
              <a:gd name="connsiteX0" fmla="*/ 0 w 838200"/>
              <a:gd name="connsiteY0" fmla="*/ 0 h 1249680"/>
              <a:gd name="connsiteX1" fmla="*/ 632460 w 838200"/>
              <a:gd name="connsiteY1" fmla="*/ 270510 h 1249680"/>
              <a:gd name="connsiteX2" fmla="*/ 838200 w 838200"/>
              <a:gd name="connsiteY2" fmla="*/ 1249680 h 1249680"/>
              <a:gd name="connsiteX3" fmla="*/ 838200 w 838200"/>
              <a:gd name="connsiteY3" fmla="*/ 1249680 h 1249680"/>
            </a:gdLst>
            <a:ahLst/>
            <a:cxnLst>
              <a:cxn ang="0">
                <a:pos x="connsiteX0" y="connsiteY0"/>
              </a:cxn>
              <a:cxn ang="0">
                <a:pos x="connsiteX1" y="connsiteY1"/>
              </a:cxn>
              <a:cxn ang="0">
                <a:pos x="connsiteX2" y="connsiteY2"/>
              </a:cxn>
              <a:cxn ang="0">
                <a:pos x="connsiteX3" y="connsiteY3"/>
              </a:cxn>
            </a:cxnLst>
            <a:rect l="l" t="t" r="r" b="b"/>
            <a:pathLst>
              <a:path w="838200" h="1249680">
                <a:moveTo>
                  <a:pt x="0" y="0"/>
                </a:moveTo>
                <a:cubicBezTo>
                  <a:pt x="246380" y="31115"/>
                  <a:pt x="492760" y="62230"/>
                  <a:pt x="632460" y="270510"/>
                </a:cubicBezTo>
                <a:cubicBezTo>
                  <a:pt x="772160" y="478790"/>
                  <a:pt x="838200" y="1249680"/>
                  <a:pt x="838200" y="1249680"/>
                </a:cubicBezTo>
                <a:lnTo>
                  <a:pt x="838200" y="1249680"/>
                </a:lnTo>
              </a:path>
            </a:pathLst>
          </a:custGeom>
          <a:ln>
            <a:headEnd type="triangle"/>
            <a:tailEnd type="none" w="sm" len="sm"/>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49" name="Oval 48"/>
          <p:cNvSpPr/>
          <p:nvPr/>
        </p:nvSpPr>
        <p:spPr bwMode="auto">
          <a:xfrm>
            <a:off x="1917888" y="4351573"/>
            <a:ext cx="44463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50" name="Oval 49"/>
          <p:cNvSpPr/>
          <p:nvPr/>
        </p:nvSpPr>
        <p:spPr bwMode="auto">
          <a:xfrm>
            <a:off x="2437636" y="6021855"/>
            <a:ext cx="44463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51" name="Freeform 50"/>
          <p:cNvSpPr/>
          <p:nvPr/>
        </p:nvSpPr>
        <p:spPr bwMode="auto">
          <a:xfrm rot="10125644" flipH="1">
            <a:off x="2336728" y="4329280"/>
            <a:ext cx="355040" cy="112153"/>
          </a:xfrm>
          <a:custGeom>
            <a:avLst/>
            <a:gdLst>
              <a:gd name="connsiteX0" fmla="*/ 0 w 838200"/>
              <a:gd name="connsiteY0" fmla="*/ 0 h 1249680"/>
              <a:gd name="connsiteX1" fmla="*/ 632460 w 838200"/>
              <a:gd name="connsiteY1" fmla="*/ 270510 h 1249680"/>
              <a:gd name="connsiteX2" fmla="*/ 838200 w 838200"/>
              <a:gd name="connsiteY2" fmla="*/ 1249680 h 1249680"/>
              <a:gd name="connsiteX3" fmla="*/ 838200 w 838200"/>
              <a:gd name="connsiteY3" fmla="*/ 1249680 h 1249680"/>
            </a:gdLst>
            <a:ahLst/>
            <a:cxnLst>
              <a:cxn ang="0">
                <a:pos x="connsiteX0" y="connsiteY0"/>
              </a:cxn>
              <a:cxn ang="0">
                <a:pos x="connsiteX1" y="connsiteY1"/>
              </a:cxn>
              <a:cxn ang="0">
                <a:pos x="connsiteX2" y="connsiteY2"/>
              </a:cxn>
              <a:cxn ang="0">
                <a:pos x="connsiteX3" y="connsiteY3"/>
              </a:cxn>
            </a:cxnLst>
            <a:rect l="l" t="t" r="r" b="b"/>
            <a:pathLst>
              <a:path w="838200" h="1249680">
                <a:moveTo>
                  <a:pt x="0" y="0"/>
                </a:moveTo>
                <a:cubicBezTo>
                  <a:pt x="246380" y="31115"/>
                  <a:pt x="492760" y="62230"/>
                  <a:pt x="632460" y="270510"/>
                </a:cubicBezTo>
                <a:cubicBezTo>
                  <a:pt x="772160" y="478790"/>
                  <a:pt x="838200" y="1249680"/>
                  <a:pt x="838200" y="1249680"/>
                </a:cubicBezTo>
                <a:lnTo>
                  <a:pt x="838200" y="1249680"/>
                </a:lnTo>
              </a:path>
            </a:pathLst>
          </a:custGeom>
          <a:ln>
            <a:headEnd type="triangle"/>
            <a:tailEnd type="none" w="sm" len="sm"/>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4" name="Oval 23"/>
          <p:cNvSpPr/>
          <p:nvPr/>
        </p:nvSpPr>
        <p:spPr bwMode="auto">
          <a:xfrm>
            <a:off x="1029188" y="1396676"/>
            <a:ext cx="44463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5" name="Oval 24"/>
          <p:cNvSpPr/>
          <p:nvPr/>
        </p:nvSpPr>
        <p:spPr bwMode="auto">
          <a:xfrm>
            <a:off x="4977674" y="1936488"/>
            <a:ext cx="45842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6" name="Oval 25"/>
          <p:cNvSpPr/>
          <p:nvPr/>
        </p:nvSpPr>
        <p:spPr bwMode="auto">
          <a:xfrm>
            <a:off x="1007604" y="3176972"/>
            <a:ext cx="478544" cy="50405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7" name="Oval 26"/>
          <p:cNvSpPr/>
          <p:nvPr/>
        </p:nvSpPr>
        <p:spPr bwMode="auto">
          <a:xfrm>
            <a:off x="5040052" y="1494190"/>
            <a:ext cx="444632" cy="27862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5404009" y="4129712"/>
                <a:ext cx="3088731" cy="1080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𝑉</m:t>
                      </m:r>
                      <m:r>
                        <a:rPr lang="en-US" sz="3200" b="0" i="1" smtClean="0">
                          <a:latin typeface="Cambria Math"/>
                        </a:rPr>
                        <m:t>=</m:t>
                      </m:r>
                      <m:f>
                        <m:fPr>
                          <m:ctrlPr>
                            <a:rPr lang="en-US" sz="3200" b="0" i="1" smtClean="0">
                              <a:latin typeface="Cambria Math"/>
                            </a:rPr>
                          </m:ctrlPr>
                        </m:fPr>
                        <m:num>
                          <m:nary>
                            <m:naryPr>
                              <m:chr m:val="∑"/>
                              <m:subHide m:val="on"/>
                              <m:supHide m:val="on"/>
                              <m:ctrlPr>
                                <a:rPr lang="en-US" sz="3200" i="1">
                                  <a:latin typeface="Cambria Math"/>
                                </a:rPr>
                              </m:ctrlPr>
                            </m:naryPr>
                            <m:sub/>
                            <m:sup/>
                            <m:e>
                              <m:sSup>
                                <m:sSupPr>
                                  <m:ctrlPr>
                                    <a:rPr lang="en-US" sz="3200" i="1">
                                      <a:latin typeface="Cambria Math"/>
                                    </a:rPr>
                                  </m:ctrlPr>
                                </m:sSupPr>
                                <m:e>
                                  <m:d>
                                    <m:dPr>
                                      <m:ctrlPr>
                                        <a:rPr lang="en-US" sz="3200" i="1">
                                          <a:latin typeface="Cambria Math"/>
                                        </a:rPr>
                                      </m:ctrlPr>
                                    </m:dPr>
                                    <m:e>
                                      <m:sSub>
                                        <m:sSubPr>
                                          <m:ctrlPr>
                                            <a:rPr lang="en-US" sz="3200" i="1" smtClean="0">
                                              <a:latin typeface="Cambria Math"/>
                                            </a:rPr>
                                          </m:ctrlPr>
                                        </m:sSubPr>
                                        <m:e>
                                          <m:r>
                                            <a:rPr lang="en-US" sz="3200" b="0" i="1" smtClean="0">
                                              <a:latin typeface="Cambria Math"/>
                                            </a:rPr>
                                            <m:t>𝑋</m:t>
                                          </m:r>
                                        </m:e>
                                        <m:sub>
                                          <m:r>
                                            <a:rPr lang="en-US" sz="3200" b="0" i="1" smtClean="0">
                                              <a:latin typeface="Cambria Math"/>
                                            </a:rPr>
                                            <m:t>𝑖</m:t>
                                          </m:r>
                                        </m:sub>
                                      </m:sSub>
                                      <m:r>
                                        <a:rPr lang="en-US" sz="3200" i="1">
                                          <a:latin typeface="Cambria Math"/>
                                        </a:rPr>
                                        <m:t>−</m:t>
                                      </m:r>
                                      <m:acc>
                                        <m:accPr>
                                          <m:chr m:val="̅"/>
                                          <m:ctrlPr>
                                            <a:rPr lang="en-US" sz="3200" i="1">
                                              <a:latin typeface="Cambria Math"/>
                                            </a:rPr>
                                          </m:ctrlPr>
                                        </m:accPr>
                                        <m:e>
                                          <m:r>
                                            <a:rPr lang="en-US" sz="3200" i="1">
                                              <a:latin typeface="Cambria Math"/>
                                            </a:rPr>
                                            <m:t>𝑋</m:t>
                                          </m:r>
                                        </m:e>
                                      </m:acc>
                                    </m:e>
                                  </m:d>
                                </m:e>
                                <m:sup>
                                  <m:r>
                                    <a:rPr lang="en-US" sz="3200" i="1">
                                      <a:latin typeface="Cambria Math"/>
                                    </a:rPr>
                                    <m:t>2</m:t>
                                  </m:r>
                                </m:sup>
                              </m:sSup>
                            </m:e>
                          </m:nary>
                        </m:num>
                        <m:den>
                          <m:r>
                            <a:rPr lang="en-US" sz="3200" b="0" i="1" smtClean="0">
                              <a:latin typeface="Cambria Math"/>
                            </a:rPr>
                            <m:t>𝑛</m:t>
                          </m:r>
                        </m:den>
                      </m:f>
                    </m:oMath>
                  </m:oMathPara>
                </a14:m>
                <a:endParaRPr lang="en-US" sz="3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404009" y="4129712"/>
                <a:ext cx="3088731" cy="1080489"/>
              </a:xfrm>
              <a:prstGeom prst="rect">
                <a:avLst/>
              </a:prstGeom>
              <a:blipFill rotWithShape="1">
                <a:blip r:embed="rId7"/>
                <a:stretch>
                  <a:fillRect/>
                </a:stretch>
              </a:blipFill>
            </p:spPr>
            <p:txBody>
              <a:bodyPr/>
              <a:lstStyle/>
              <a:p>
                <a:r>
                  <a:rPr lang="en-US">
                    <a:noFill/>
                  </a:rPr>
                  <a:t> </a:t>
                </a:r>
              </a:p>
            </p:txBody>
          </p:sp>
        </mc:Fallback>
      </mc:AlternateContent>
      <p:sp>
        <p:nvSpPr>
          <p:cNvPr id="3" name="Rectangle 2"/>
          <p:cNvSpPr/>
          <p:nvPr/>
        </p:nvSpPr>
        <p:spPr>
          <a:xfrm>
            <a:off x="4824028" y="5229200"/>
            <a:ext cx="4312352" cy="1643527"/>
          </a:xfrm>
          <a:prstGeom prst="rect">
            <a:avLst/>
          </a:prstGeom>
        </p:spPr>
        <p:txBody>
          <a:bodyPr wrap="square">
            <a:spAutoFit/>
          </a:bodyPr>
          <a:lstStyle/>
          <a:p>
            <a:pPr algn="ctr">
              <a:lnSpc>
                <a:spcPct val="120000"/>
              </a:lnSpc>
            </a:pPr>
            <a:r>
              <a:rPr lang="en-US" sz="2800" dirty="0" smtClean="0">
                <a:latin typeface="Arial" pitchFamily="34" charset="0"/>
                <a:cs typeface="Arial" pitchFamily="34" charset="0"/>
              </a:rPr>
              <a:t>Variance is significantly increased because </a:t>
            </a:r>
            <a:r>
              <a:rPr lang="en-US" sz="2800" dirty="0">
                <a:latin typeface="Arial" pitchFamily="34" charset="0"/>
                <a:cs typeface="Arial" pitchFamily="34" charset="0"/>
              </a:rPr>
              <a:t>of outliers </a:t>
            </a:r>
            <a:r>
              <a:rPr lang="en-US" sz="2800" dirty="0" smtClean="0">
                <a:latin typeface="Arial" pitchFamily="34" charset="0"/>
                <a:cs typeface="Arial" pitchFamily="34" charset="0"/>
              </a:rPr>
              <a:t>and </a:t>
            </a:r>
            <a:r>
              <a:rPr lang="en-US" sz="2800" dirty="0">
                <a:latin typeface="Arial" pitchFamily="34" charset="0"/>
                <a:cs typeface="Arial" pitchFamily="34" charset="0"/>
              </a:rPr>
              <a:t>jumps </a:t>
            </a:r>
          </a:p>
        </p:txBody>
      </p:sp>
    </p:spTree>
    <p:extLst>
      <p:ext uri="{BB962C8B-B14F-4D97-AF65-F5344CB8AC3E}">
        <p14:creationId xmlns:p14="http://schemas.microsoft.com/office/powerpoint/2010/main" val="24817152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2"/>
          <p:cNvGraphicFramePr>
            <a:graphicFrameLocks/>
          </p:cNvGraphicFramePr>
          <p:nvPr>
            <p:extLst>
              <p:ext uri="{D42A27DB-BD31-4B8C-83A1-F6EECF244321}">
                <p14:modId xmlns:p14="http://schemas.microsoft.com/office/powerpoint/2010/main" val="3610777282"/>
              </p:ext>
            </p:extLst>
          </p:nvPr>
        </p:nvGraphicFramePr>
        <p:xfrm>
          <a:off x="147258" y="1121100"/>
          <a:ext cx="8853234" cy="1767840"/>
        </p:xfrm>
        <a:graphic>
          <a:graphicData uri="http://schemas.openxmlformats.org/drawingml/2006/table">
            <a:tbl>
              <a:tblPr firstRow="1" bandRow="1">
                <a:tableStyleId>{5940675A-B579-460E-94D1-54222C63F5DA}</a:tableStyleId>
              </a:tblPr>
              <a:tblGrid>
                <a:gridCol w="1256390"/>
                <a:gridCol w="3096344"/>
                <a:gridCol w="45005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Type of noise</a:t>
                      </a:r>
                    </a:p>
                  </a:txBody>
                  <a:tcPr anchor="ctr">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smtClean="0"/>
                        <a:t>Outlier, </a:t>
                      </a:r>
                      <a:br>
                        <a:rPr lang="en-US" sz="2400" dirty="0" smtClean="0"/>
                      </a:br>
                      <a:r>
                        <a:rPr lang="en-US" sz="2400" dirty="0" smtClean="0"/>
                        <a:t>low frequency</a:t>
                      </a:r>
                      <a:r>
                        <a:rPr lang="en-US" sz="2400" baseline="0" dirty="0" smtClean="0"/>
                        <a:t> value</a:t>
                      </a:r>
                      <a:endParaRPr lang="en-US" sz="24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smtClean="0"/>
                        <a:t>Jump</a:t>
                      </a:r>
                      <a:endParaRPr lang="en-US" sz="2400" dirty="0"/>
                    </a:p>
                  </a:txBody>
                  <a:tcPr anchor="ctr">
                    <a:lnL w="3175" cap="flat" cmpd="sng" algn="ctr">
                      <a:solidFill>
                        <a:schemeClr val="tx1"/>
                      </a:solidFill>
                      <a:prstDash val="solid"/>
                      <a:round/>
                      <a:headEnd type="none" w="med" len="med"/>
                      <a:tailEnd type="none" w="med" len="med"/>
                    </a:lnL>
                    <a:lnB w="3175" cap="flat" cmpd="sng" algn="ctr">
                      <a:noFill/>
                      <a:prstDash val="solid"/>
                      <a:round/>
                      <a:headEnd type="none" w="med" len="med"/>
                      <a:tailEnd type="none" w="med" len="med"/>
                    </a:lnB>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TO DO</a:t>
                      </a:r>
                    </a:p>
                  </a:txBody>
                  <a:tcPr anchor="ctr">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Low frequency filtration with </a:t>
                      </a:r>
                      <a:r>
                        <a:rPr lang="en-US" sz="2400" dirty="0" smtClean="0">
                          <a:effectLst/>
                          <a:latin typeface="Times New Roman"/>
                          <a:ea typeface="Calibri"/>
                        </a:rPr>
                        <a:t>2-10% </a:t>
                      </a:r>
                      <a:endParaRPr lang="en-US" sz="2400" dirty="0" smtClean="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algn="ctr"/>
                      <a:endParaRPr lang="en-US" sz="2800" baseline="-25000" dirty="0" smtClean="0"/>
                    </a:p>
                    <a:p>
                      <a:pPr algn="ctr"/>
                      <a:endParaRPr lang="en-US" sz="2800" baseline="-25000" dirty="0" smtClean="0"/>
                    </a:p>
                    <a:p>
                      <a:pPr algn="ctr"/>
                      <a:endParaRPr lang="en-US" sz="2800" baseline="-25000" dirty="0"/>
                    </a:p>
                  </a:txBody>
                  <a:tcPr anchor="ctr">
                    <a:lnL w="3175" cap="flat" cmpd="sng" algn="ctr">
                      <a:solidFill>
                        <a:schemeClr val="tx1"/>
                      </a:solidFill>
                      <a:prstDash val="solid"/>
                      <a:round/>
                      <a:headEnd type="none" w="med" len="med"/>
                      <a:tailEnd type="none" w="med" len="med"/>
                    </a:lnL>
                    <a:lnT w="3175" cap="flat" cmpd="sng" algn="ctr">
                      <a:noFill/>
                      <a:prstDash val="solid"/>
                      <a:round/>
                      <a:headEnd type="none" w="med" len="med"/>
                      <a:tailEnd type="none" w="med" len="med"/>
                    </a:lnT>
                  </a:tcPr>
                </a:tc>
              </a:tr>
            </a:tbl>
          </a:graphicData>
        </a:graphic>
      </p:graphicFrame>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188640"/>
            <a:ext cx="9144000" cy="648072"/>
          </a:xfrm>
        </p:spPr>
        <p:txBody>
          <a:bodyPr/>
          <a:lstStyle/>
          <a:p>
            <a:r>
              <a:rPr lang="en-US" sz="3600" b="1" dirty="0"/>
              <a:t>How to overcome the negative influence of </a:t>
            </a:r>
            <a:r>
              <a:rPr lang="en-US" sz="3600" b="1" dirty="0" smtClean="0"/>
              <a:t>outliers </a:t>
            </a:r>
            <a:r>
              <a:rPr lang="en-US" sz="3600" b="1" dirty="0"/>
              <a:t>&amp; </a:t>
            </a:r>
            <a:r>
              <a:rPr lang="en-US" sz="3600" b="1" dirty="0" smtClean="0"/>
              <a:t>jumps</a:t>
            </a:r>
            <a:endParaRPr lang="ru-RU" sz="3200" b="1" dirty="0"/>
          </a:p>
        </p:txBody>
      </p:sp>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1809" y="5724136"/>
            <a:ext cx="2626104" cy="461665"/>
          </a:xfrm>
          <a:prstGeom prst="rect">
            <a:avLst/>
          </a:prstGeom>
          <a:noFill/>
        </p:spPr>
        <p:txBody>
          <a:bodyPr wrap="none" rtlCol="0">
            <a:spAutoFit/>
          </a:bodyPr>
          <a:lstStyle/>
          <a:p>
            <a:r>
              <a:rPr lang="en-US" sz="2400" dirty="0" smtClean="0"/>
              <a:t>VAR = 526,000</a:t>
            </a:r>
            <a:endParaRPr lang="en-US" sz="2400" dirty="0"/>
          </a:p>
        </p:txBody>
      </p:sp>
      <p:sp>
        <p:nvSpPr>
          <p:cNvPr id="17" name="Isosceles Triangle 16"/>
          <p:cNvSpPr/>
          <p:nvPr/>
        </p:nvSpPr>
        <p:spPr bwMode="auto">
          <a:xfrm rot="10800000">
            <a:off x="5616116" y="1923419"/>
            <a:ext cx="2304256" cy="17331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8" name="Isosceles Triangle 17"/>
          <p:cNvSpPr/>
          <p:nvPr/>
        </p:nvSpPr>
        <p:spPr bwMode="auto">
          <a:xfrm rot="10800000">
            <a:off x="1835696" y="1922051"/>
            <a:ext cx="2304256" cy="17331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9" name="Isosceles Triangle 18"/>
          <p:cNvSpPr/>
          <p:nvPr/>
        </p:nvSpPr>
        <p:spPr bwMode="auto">
          <a:xfrm rot="10800000">
            <a:off x="263966" y="1923535"/>
            <a:ext cx="1031670" cy="17331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34658656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188640"/>
            <a:ext cx="9144000" cy="648072"/>
          </a:xfrm>
        </p:spPr>
        <p:txBody>
          <a:bodyPr/>
          <a:lstStyle/>
          <a:p>
            <a:r>
              <a:rPr lang="en-US" sz="3600" b="1" dirty="0"/>
              <a:t>How to overcome the negative influence of </a:t>
            </a:r>
            <a:r>
              <a:rPr lang="en-US" sz="3600" b="1" dirty="0" smtClean="0"/>
              <a:t>outliers </a:t>
            </a:r>
            <a:r>
              <a:rPr lang="en-US" sz="3600" b="1" dirty="0"/>
              <a:t>&amp; </a:t>
            </a:r>
            <a:r>
              <a:rPr lang="en-US" sz="3600" b="1" dirty="0" smtClean="0"/>
              <a:t>jumps</a:t>
            </a:r>
            <a:endParaRPr lang="ru-RU" sz="3200" b="1" dirty="0"/>
          </a:p>
        </p:txBody>
      </p:sp>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437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1809" y="5724136"/>
            <a:ext cx="2626104" cy="461665"/>
          </a:xfrm>
          <a:prstGeom prst="rect">
            <a:avLst/>
          </a:prstGeom>
          <a:noFill/>
        </p:spPr>
        <p:txBody>
          <a:bodyPr wrap="none" rtlCol="0">
            <a:spAutoFit/>
          </a:bodyPr>
          <a:lstStyle/>
          <a:p>
            <a:r>
              <a:rPr lang="en-US" sz="2400" dirty="0" smtClean="0"/>
              <a:t>VAR = 526,000</a:t>
            </a:r>
            <a:endParaRPr lang="en-US" sz="2400" dirty="0"/>
          </a:p>
        </p:txBody>
      </p:sp>
      <p:sp>
        <p:nvSpPr>
          <p:cNvPr id="14" name="TextBox 13"/>
          <p:cNvSpPr txBox="1"/>
          <p:nvPr/>
        </p:nvSpPr>
        <p:spPr>
          <a:xfrm>
            <a:off x="3491880" y="5741448"/>
            <a:ext cx="2420919" cy="461665"/>
          </a:xfrm>
          <a:prstGeom prst="rect">
            <a:avLst/>
          </a:prstGeom>
          <a:noFill/>
        </p:spPr>
        <p:txBody>
          <a:bodyPr wrap="none" rtlCol="0">
            <a:spAutoFit/>
          </a:bodyPr>
          <a:lstStyle/>
          <a:p>
            <a:r>
              <a:rPr lang="en-US" sz="2400" dirty="0" smtClean="0"/>
              <a:t>VAR = 93,000</a:t>
            </a:r>
            <a:endParaRPr lang="en-US" sz="2400" dirty="0"/>
          </a:p>
        </p:txBody>
      </p:sp>
      <p:sp>
        <p:nvSpPr>
          <p:cNvPr id="7" name="Curved Up Arrow 6"/>
          <p:cNvSpPr/>
          <p:nvPr/>
        </p:nvSpPr>
        <p:spPr bwMode="auto">
          <a:xfrm>
            <a:off x="1583668" y="6122187"/>
            <a:ext cx="3204356" cy="331149"/>
          </a:xfrm>
          <a:prstGeom prst="curvedUpArrow">
            <a:avLst>
              <a:gd name="adj1" fmla="val 31179"/>
              <a:gd name="adj2" fmla="val 83385"/>
              <a:gd name="adj3" fmla="val 36997"/>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0" u="none" strike="noStrike" cap="none" normalizeH="0" baseline="0" smtClean="0">
              <a:ln>
                <a:noFill/>
              </a:ln>
              <a:solidFill>
                <a:schemeClr val="tx1"/>
              </a:solidFill>
              <a:effectLst/>
              <a:latin typeface="Arial Black" pitchFamily="34" charset="0"/>
            </a:endParaRPr>
          </a:p>
        </p:txBody>
      </p:sp>
      <p:sp>
        <p:nvSpPr>
          <p:cNvPr id="8" name="Rectangle 7"/>
          <p:cNvSpPr/>
          <p:nvPr/>
        </p:nvSpPr>
        <p:spPr>
          <a:xfrm>
            <a:off x="1619672" y="6408040"/>
            <a:ext cx="3174267" cy="461665"/>
          </a:xfrm>
          <a:prstGeom prst="rect">
            <a:avLst/>
          </a:prstGeom>
        </p:spPr>
        <p:txBody>
          <a:bodyPr wrap="none">
            <a:spAutoFit/>
          </a:bodyPr>
          <a:lstStyle/>
          <a:p>
            <a:r>
              <a:rPr lang="en-US" sz="2400" dirty="0" smtClean="0"/>
              <a:t>without an outlier</a:t>
            </a:r>
            <a:endParaRPr lang="en-US" sz="2400" dirty="0"/>
          </a:p>
        </p:txBody>
      </p:sp>
      <p:sp>
        <p:nvSpPr>
          <p:cNvPr id="24" name="Rounded Rectangle 23"/>
          <p:cNvSpPr/>
          <p:nvPr/>
        </p:nvSpPr>
        <p:spPr bwMode="auto">
          <a:xfrm>
            <a:off x="1475656" y="1088740"/>
            <a:ext cx="2952328" cy="1800200"/>
          </a:xfrm>
          <a:prstGeom prst="roundRect">
            <a:avLst>
              <a:gd name="adj" fmla="val 13575"/>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27" name="Content Placeholder 2"/>
          <p:cNvGraphicFramePr>
            <a:graphicFrameLocks/>
          </p:cNvGraphicFramePr>
          <p:nvPr>
            <p:extLst>
              <p:ext uri="{D42A27DB-BD31-4B8C-83A1-F6EECF244321}">
                <p14:modId xmlns:p14="http://schemas.microsoft.com/office/powerpoint/2010/main" val="2615210149"/>
              </p:ext>
            </p:extLst>
          </p:nvPr>
        </p:nvGraphicFramePr>
        <p:xfrm>
          <a:off x="147258" y="1121100"/>
          <a:ext cx="8853234" cy="1767840"/>
        </p:xfrm>
        <a:graphic>
          <a:graphicData uri="http://schemas.openxmlformats.org/drawingml/2006/table">
            <a:tbl>
              <a:tblPr firstRow="1" bandRow="1">
                <a:tableStyleId>{5940675A-B579-460E-94D1-54222C63F5DA}</a:tableStyleId>
              </a:tblPr>
              <a:tblGrid>
                <a:gridCol w="1256390"/>
                <a:gridCol w="3096344"/>
                <a:gridCol w="45005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Type of noise</a:t>
                      </a:r>
                    </a:p>
                  </a:txBody>
                  <a:tcPr anchor="ctr">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smtClean="0"/>
                        <a:t>Outlier, </a:t>
                      </a:r>
                      <a:br>
                        <a:rPr lang="en-US" sz="2400" dirty="0" smtClean="0"/>
                      </a:br>
                      <a:r>
                        <a:rPr lang="en-US" sz="2400" dirty="0" smtClean="0"/>
                        <a:t>low frequency</a:t>
                      </a:r>
                      <a:r>
                        <a:rPr lang="en-US" sz="2400" baseline="0" dirty="0" smtClean="0"/>
                        <a:t> value</a:t>
                      </a:r>
                      <a:endParaRPr lang="en-US" sz="24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smtClean="0"/>
                        <a:t>Jump</a:t>
                      </a:r>
                      <a:endParaRPr lang="en-US" sz="2400" dirty="0"/>
                    </a:p>
                  </a:txBody>
                  <a:tcPr anchor="ctr">
                    <a:lnL w="3175" cap="flat" cmpd="sng" algn="ctr">
                      <a:solidFill>
                        <a:schemeClr val="tx1"/>
                      </a:solidFill>
                      <a:prstDash val="solid"/>
                      <a:round/>
                      <a:headEnd type="none" w="med" len="med"/>
                      <a:tailEnd type="none" w="med" len="med"/>
                    </a:lnL>
                    <a:lnB w="3175" cap="flat" cmpd="sng" algn="ctr">
                      <a:noFill/>
                      <a:prstDash val="solid"/>
                      <a:round/>
                      <a:headEnd type="none" w="med" len="med"/>
                      <a:tailEnd type="none" w="med" len="med"/>
                    </a:lnB>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TO DO</a:t>
                      </a:r>
                    </a:p>
                  </a:txBody>
                  <a:tcPr anchor="ctr">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Low frequency filtration with </a:t>
                      </a:r>
                      <a:r>
                        <a:rPr lang="en-US" sz="2400" dirty="0" smtClean="0">
                          <a:effectLst/>
                          <a:latin typeface="Times New Roman"/>
                          <a:ea typeface="Calibri"/>
                        </a:rPr>
                        <a:t>2-10% </a:t>
                      </a:r>
                      <a:endParaRPr lang="en-US" sz="2400" dirty="0" smtClean="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algn="ctr"/>
                      <a:endParaRPr lang="en-US" sz="2800" baseline="-25000" dirty="0" smtClean="0"/>
                    </a:p>
                    <a:p>
                      <a:pPr algn="ctr"/>
                      <a:endParaRPr lang="en-US" sz="2800" baseline="-25000" dirty="0" smtClean="0"/>
                    </a:p>
                    <a:p>
                      <a:pPr algn="ctr"/>
                      <a:endParaRPr lang="en-US" sz="2800" baseline="-25000" dirty="0"/>
                    </a:p>
                  </a:txBody>
                  <a:tcPr anchor="ctr">
                    <a:lnL w="3175" cap="flat" cmpd="sng" algn="ctr">
                      <a:solidFill>
                        <a:schemeClr val="tx1"/>
                      </a:solidFill>
                      <a:prstDash val="solid"/>
                      <a:round/>
                      <a:headEnd type="none" w="med" len="med"/>
                      <a:tailEnd type="none" w="med" len="med"/>
                    </a:lnL>
                    <a:lnT w="3175" cap="flat" cmpd="sng" algn="ctr">
                      <a:noFill/>
                      <a:prstDash val="solid"/>
                      <a:round/>
                      <a:headEnd type="none" w="med" len="med"/>
                      <a:tailEnd type="none" w="med" len="med"/>
                    </a:lnT>
                  </a:tcPr>
                </a:tc>
              </a:tr>
            </a:tbl>
          </a:graphicData>
        </a:graphic>
      </p:graphicFrame>
      <p:sp>
        <p:nvSpPr>
          <p:cNvPr id="32" name="Isosceles Triangle 31"/>
          <p:cNvSpPr/>
          <p:nvPr/>
        </p:nvSpPr>
        <p:spPr bwMode="auto">
          <a:xfrm rot="10800000">
            <a:off x="5616116" y="1923419"/>
            <a:ext cx="2304256" cy="17331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3" name="Isosceles Triangle 32"/>
          <p:cNvSpPr/>
          <p:nvPr/>
        </p:nvSpPr>
        <p:spPr bwMode="auto">
          <a:xfrm rot="10800000">
            <a:off x="1835696" y="1922051"/>
            <a:ext cx="2304256" cy="17331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5" name="Isosceles Triangle 34"/>
          <p:cNvSpPr/>
          <p:nvPr/>
        </p:nvSpPr>
        <p:spPr bwMode="auto">
          <a:xfrm rot="10800000">
            <a:off x="263966" y="1923535"/>
            <a:ext cx="1031670" cy="17331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4293923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188640"/>
            <a:ext cx="9144000" cy="648072"/>
          </a:xfrm>
        </p:spPr>
        <p:txBody>
          <a:bodyPr/>
          <a:lstStyle/>
          <a:p>
            <a:r>
              <a:rPr lang="en-US" sz="3600" b="1" dirty="0"/>
              <a:t>How to overcome the negative influence of </a:t>
            </a:r>
            <a:r>
              <a:rPr lang="en-US" sz="3600" b="1" dirty="0" smtClean="0"/>
              <a:t>outliers </a:t>
            </a:r>
            <a:r>
              <a:rPr lang="en-US" sz="3600" b="1" dirty="0"/>
              <a:t>&amp; </a:t>
            </a:r>
            <a:r>
              <a:rPr lang="en-US" sz="3600" b="1" dirty="0" smtClean="0"/>
              <a:t>jumps</a:t>
            </a:r>
            <a:endParaRPr lang="ru-RU" sz="3200" b="1" dirty="0"/>
          </a:p>
        </p:txBody>
      </p:sp>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4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4371" y="2946115"/>
            <a:ext cx="457993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1809" y="5724136"/>
            <a:ext cx="2626104" cy="461665"/>
          </a:xfrm>
          <a:prstGeom prst="rect">
            <a:avLst/>
          </a:prstGeom>
          <a:noFill/>
        </p:spPr>
        <p:txBody>
          <a:bodyPr wrap="none" rtlCol="0">
            <a:spAutoFit/>
          </a:bodyPr>
          <a:lstStyle/>
          <a:p>
            <a:r>
              <a:rPr lang="en-US" sz="2400" dirty="0" smtClean="0"/>
              <a:t>VAR = 526,000</a:t>
            </a:r>
            <a:endParaRPr lang="en-US" sz="2400" dirty="0"/>
          </a:p>
        </p:txBody>
      </p:sp>
      <p:sp>
        <p:nvSpPr>
          <p:cNvPr id="14" name="TextBox 13"/>
          <p:cNvSpPr txBox="1"/>
          <p:nvPr/>
        </p:nvSpPr>
        <p:spPr>
          <a:xfrm>
            <a:off x="3491880" y="5741448"/>
            <a:ext cx="2420919" cy="461665"/>
          </a:xfrm>
          <a:prstGeom prst="rect">
            <a:avLst/>
          </a:prstGeom>
          <a:noFill/>
        </p:spPr>
        <p:txBody>
          <a:bodyPr wrap="none" rtlCol="0">
            <a:spAutoFit/>
          </a:bodyPr>
          <a:lstStyle/>
          <a:p>
            <a:r>
              <a:rPr lang="en-US" sz="2400" dirty="0" smtClean="0"/>
              <a:t>VAR = 93,000</a:t>
            </a:r>
            <a:endParaRPr lang="en-US" sz="2400" dirty="0"/>
          </a:p>
        </p:txBody>
      </p:sp>
      <p:sp>
        <p:nvSpPr>
          <p:cNvPr id="7" name="Curved Up Arrow 6"/>
          <p:cNvSpPr/>
          <p:nvPr/>
        </p:nvSpPr>
        <p:spPr bwMode="auto">
          <a:xfrm>
            <a:off x="1583668" y="6122187"/>
            <a:ext cx="3204356" cy="331149"/>
          </a:xfrm>
          <a:prstGeom prst="curvedUpArrow">
            <a:avLst>
              <a:gd name="adj1" fmla="val 31179"/>
              <a:gd name="adj2" fmla="val 83385"/>
              <a:gd name="adj3" fmla="val 36997"/>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0" u="none" strike="noStrike" cap="none" normalizeH="0" baseline="0" smtClean="0">
              <a:ln>
                <a:noFill/>
              </a:ln>
              <a:solidFill>
                <a:schemeClr val="tx1"/>
              </a:solidFill>
              <a:effectLst/>
              <a:latin typeface="Arial Black" pitchFamily="34" charset="0"/>
            </a:endParaRPr>
          </a:p>
        </p:txBody>
      </p:sp>
      <p:sp>
        <p:nvSpPr>
          <p:cNvPr id="8" name="Rectangle 7"/>
          <p:cNvSpPr/>
          <p:nvPr/>
        </p:nvSpPr>
        <p:spPr>
          <a:xfrm>
            <a:off x="1619672" y="6408040"/>
            <a:ext cx="3174267" cy="461665"/>
          </a:xfrm>
          <a:prstGeom prst="rect">
            <a:avLst/>
          </a:prstGeom>
        </p:spPr>
        <p:txBody>
          <a:bodyPr wrap="none">
            <a:spAutoFit/>
          </a:bodyPr>
          <a:lstStyle/>
          <a:p>
            <a:r>
              <a:rPr lang="en-US" sz="2400" dirty="0" smtClean="0"/>
              <a:t>without an outlier</a:t>
            </a:r>
            <a:endParaRPr lang="en-US" sz="2400" dirty="0"/>
          </a:p>
        </p:txBody>
      </p:sp>
      <p:sp>
        <p:nvSpPr>
          <p:cNvPr id="17" name="TextBox 16"/>
          <p:cNvSpPr txBox="1"/>
          <p:nvPr/>
        </p:nvSpPr>
        <p:spPr>
          <a:xfrm>
            <a:off x="7236296" y="5752855"/>
            <a:ext cx="1907958" cy="461665"/>
          </a:xfrm>
          <a:prstGeom prst="rect">
            <a:avLst/>
          </a:prstGeom>
          <a:noFill/>
        </p:spPr>
        <p:txBody>
          <a:bodyPr wrap="none" rtlCol="0">
            <a:spAutoFit/>
          </a:bodyPr>
          <a:lstStyle/>
          <a:p>
            <a:r>
              <a:rPr lang="en-US" sz="2400" dirty="0" smtClean="0"/>
              <a:t>VAR = 123</a:t>
            </a:r>
            <a:endParaRPr lang="en-US" sz="2400" dirty="0"/>
          </a:p>
        </p:txBody>
      </p:sp>
      <p:sp>
        <p:nvSpPr>
          <p:cNvPr id="18" name="Curved Up Arrow 17"/>
          <p:cNvSpPr/>
          <p:nvPr/>
        </p:nvSpPr>
        <p:spPr bwMode="auto">
          <a:xfrm>
            <a:off x="4933781" y="6129300"/>
            <a:ext cx="3204356" cy="333355"/>
          </a:xfrm>
          <a:prstGeom prst="curvedUpArrow">
            <a:avLst>
              <a:gd name="adj1" fmla="val 31179"/>
              <a:gd name="adj2" fmla="val 83385"/>
              <a:gd name="adj3" fmla="val 36997"/>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i="0" u="none" strike="noStrike" cap="none" normalizeH="0" baseline="0" smtClean="0">
              <a:ln>
                <a:noFill/>
              </a:ln>
              <a:solidFill>
                <a:schemeClr val="tx1"/>
              </a:solidFill>
              <a:effectLst/>
              <a:latin typeface="Arial Black" pitchFamily="34" charset="0"/>
            </a:endParaRPr>
          </a:p>
        </p:txBody>
      </p:sp>
      <p:sp>
        <p:nvSpPr>
          <p:cNvPr id="19" name="Rectangle 18"/>
          <p:cNvSpPr/>
          <p:nvPr/>
        </p:nvSpPr>
        <p:spPr>
          <a:xfrm>
            <a:off x="5310515" y="6417332"/>
            <a:ext cx="2696572" cy="461665"/>
          </a:xfrm>
          <a:prstGeom prst="rect">
            <a:avLst/>
          </a:prstGeom>
        </p:spPr>
        <p:txBody>
          <a:bodyPr wrap="none">
            <a:spAutoFit/>
          </a:bodyPr>
          <a:lstStyle/>
          <a:p>
            <a:r>
              <a:rPr lang="en-US" sz="2400" dirty="0" smtClean="0"/>
              <a:t>without a jump</a:t>
            </a:r>
            <a:endParaRPr lang="en-US" sz="2400" dirty="0"/>
          </a:p>
        </p:txBody>
      </p:sp>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2563" y="2938619"/>
            <a:ext cx="4579937" cy="275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Brace 8"/>
          <p:cNvSpPr/>
          <p:nvPr/>
        </p:nvSpPr>
        <p:spPr bwMode="auto">
          <a:xfrm rot="5400000">
            <a:off x="7230580" y="3470720"/>
            <a:ext cx="191452" cy="2988332"/>
          </a:xfrm>
          <a:prstGeom prst="rightBrace">
            <a:avLst>
              <a:gd name="adj1" fmla="val 36526"/>
              <a:gd name="adj2" fmla="val 50000"/>
            </a:avLst>
          </a:prstGeom>
          <a:ln w="19050"/>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3" name="Right Brace 22"/>
          <p:cNvSpPr/>
          <p:nvPr/>
        </p:nvSpPr>
        <p:spPr bwMode="auto">
          <a:xfrm rot="5400000">
            <a:off x="5322368" y="4550840"/>
            <a:ext cx="191452" cy="828092"/>
          </a:xfrm>
          <a:prstGeom prst="rightBrace">
            <a:avLst>
              <a:gd name="adj1" fmla="val 36526"/>
              <a:gd name="adj2" fmla="val 50000"/>
            </a:avLst>
          </a:prstGeom>
          <a:ln w="19050"/>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5" name="Oval 24"/>
          <p:cNvSpPr/>
          <p:nvPr/>
        </p:nvSpPr>
        <p:spPr bwMode="auto">
          <a:xfrm>
            <a:off x="4897306" y="3212976"/>
            <a:ext cx="1042846" cy="540059"/>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4" name="Oval 33"/>
          <p:cNvSpPr/>
          <p:nvPr/>
        </p:nvSpPr>
        <p:spPr bwMode="auto">
          <a:xfrm>
            <a:off x="5761402" y="4437114"/>
            <a:ext cx="3131078" cy="432046"/>
          </a:xfrm>
          <a:prstGeom prst="ellips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28" name="Content Placeholder 2"/>
          <p:cNvGraphicFramePr>
            <a:graphicFrameLocks/>
          </p:cNvGraphicFramePr>
          <p:nvPr>
            <p:extLst>
              <p:ext uri="{D42A27DB-BD31-4B8C-83A1-F6EECF244321}">
                <p14:modId xmlns:p14="http://schemas.microsoft.com/office/powerpoint/2010/main" val="3313813934"/>
              </p:ext>
            </p:extLst>
          </p:nvPr>
        </p:nvGraphicFramePr>
        <p:xfrm>
          <a:off x="147258" y="1121100"/>
          <a:ext cx="8853234" cy="1767840"/>
        </p:xfrm>
        <a:graphic>
          <a:graphicData uri="http://schemas.openxmlformats.org/drawingml/2006/table">
            <a:tbl>
              <a:tblPr firstRow="1" bandRow="1">
                <a:tableStyleId>{5940675A-B579-460E-94D1-54222C63F5DA}</a:tableStyleId>
              </a:tblPr>
              <a:tblGrid>
                <a:gridCol w="1256390"/>
                <a:gridCol w="3096344"/>
                <a:gridCol w="45005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Type of noise</a:t>
                      </a:r>
                    </a:p>
                  </a:txBody>
                  <a:tcPr anchor="ctr">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smtClean="0"/>
                        <a:t>Outlier, </a:t>
                      </a:r>
                      <a:br>
                        <a:rPr lang="en-US" sz="2400" dirty="0" smtClean="0"/>
                      </a:br>
                      <a:r>
                        <a:rPr lang="en-US" sz="2400" dirty="0" smtClean="0"/>
                        <a:t>low frequency</a:t>
                      </a:r>
                      <a:r>
                        <a:rPr lang="en-US" sz="2400" baseline="0" dirty="0" smtClean="0"/>
                        <a:t> value</a:t>
                      </a:r>
                      <a:endParaRPr lang="en-US" sz="2400" dirty="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noFill/>
                      <a:prstDash val="solid"/>
                      <a:round/>
                      <a:headEnd type="none" w="med" len="med"/>
                      <a:tailEnd type="none" w="med" len="med"/>
                    </a:lnB>
                  </a:tcPr>
                </a:tc>
                <a:tc>
                  <a:txBody>
                    <a:bodyPr/>
                    <a:lstStyle/>
                    <a:p>
                      <a:pPr algn="ctr"/>
                      <a:r>
                        <a:rPr lang="en-US" sz="2400" dirty="0" smtClean="0"/>
                        <a:t>Jump</a:t>
                      </a:r>
                      <a:endParaRPr lang="en-US" sz="2400" dirty="0"/>
                    </a:p>
                  </a:txBody>
                  <a:tcPr anchor="ctr">
                    <a:lnL w="3175" cap="flat" cmpd="sng" algn="ctr">
                      <a:solidFill>
                        <a:schemeClr val="tx1"/>
                      </a:solidFill>
                      <a:prstDash val="solid"/>
                      <a:round/>
                      <a:headEnd type="none" w="med" len="med"/>
                      <a:tailEnd type="none" w="med" len="med"/>
                    </a:lnL>
                    <a:lnB w="3175" cap="flat" cmpd="sng" algn="ctr">
                      <a:noFill/>
                      <a:prstDash val="solid"/>
                      <a:round/>
                      <a:headEnd type="none" w="med" len="med"/>
                      <a:tailEnd type="none" w="med" len="med"/>
                    </a:lnB>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TO DO</a:t>
                      </a:r>
                    </a:p>
                  </a:txBody>
                  <a:tcPr anchor="ctr">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Low frequency filtration with </a:t>
                      </a:r>
                      <a:r>
                        <a:rPr lang="en-US" sz="2400" dirty="0" smtClean="0">
                          <a:effectLst/>
                          <a:latin typeface="Times New Roman"/>
                          <a:ea typeface="Calibri"/>
                        </a:rPr>
                        <a:t>2-10% </a:t>
                      </a:r>
                      <a:endParaRPr lang="en-US" sz="2400" dirty="0" smtClean="0"/>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tcPr>
                </a:tc>
                <a:tc>
                  <a:txBody>
                    <a:bodyPr/>
                    <a:lstStyle/>
                    <a:p>
                      <a:pPr algn="ctr"/>
                      <a:endParaRPr lang="en-US" sz="2800" baseline="-25000" dirty="0" smtClean="0"/>
                    </a:p>
                    <a:p>
                      <a:pPr algn="ctr"/>
                      <a:endParaRPr lang="en-US" sz="2800" baseline="-25000" dirty="0" smtClean="0"/>
                    </a:p>
                    <a:p>
                      <a:pPr algn="ctr"/>
                      <a:endParaRPr lang="en-US" sz="2800" baseline="-25000" dirty="0"/>
                    </a:p>
                  </a:txBody>
                  <a:tcPr anchor="ctr">
                    <a:lnL w="3175" cap="flat" cmpd="sng" algn="ctr">
                      <a:solidFill>
                        <a:schemeClr val="tx1"/>
                      </a:solidFill>
                      <a:prstDash val="solid"/>
                      <a:round/>
                      <a:headEnd type="none" w="med" len="med"/>
                      <a:tailEnd type="none" w="med" len="med"/>
                    </a:lnL>
                    <a:lnT w="3175" cap="flat" cmpd="sng" algn="ctr">
                      <a:noFill/>
                      <a:prstDash val="solid"/>
                      <a:round/>
                      <a:headEnd type="none" w="med" len="med"/>
                      <a:tailEnd type="none" w="med" len="med"/>
                    </a:lnT>
                  </a:tcPr>
                </a:tc>
              </a:tr>
            </a:tbl>
          </a:graphicData>
        </a:graphic>
      </p:graphicFrame>
      <mc:AlternateContent xmlns:mc="http://schemas.openxmlformats.org/markup-compatibility/2006" xmlns:a14="http://schemas.microsoft.com/office/drawing/2010/main">
        <mc:Choice Requires="a14">
          <p:sp>
            <p:nvSpPr>
              <p:cNvPr id="30" name="TextBox 29"/>
              <p:cNvSpPr txBox="1"/>
              <p:nvPr/>
            </p:nvSpPr>
            <p:spPr>
              <a:xfrm>
                <a:off x="4757934" y="1994175"/>
                <a:ext cx="4098542" cy="85876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2600" i="1" smtClean="0">
                          <a:latin typeface="Cambria Math"/>
                        </a:rPr>
                        <m:t>𝑉</m:t>
                      </m:r>
                      <m:r>
                        <a:rPr lang="en-US" sz="2600" b="0" i="1" smtClean="0">
                          <a:latin typeface="Cambria Math"/>
                        </a:rPr>
                        <m:t>=</m:t>
                      </m:r>
                      <m:f>
                        <m:fPr>
                          <m:ctrlPr>
                            <a:rPr lang="en-US" sz="2600" b="0" i="1" smtClean="0">
                              <a:latin typeface="Cambria Math"/>
                            </a:rPr>
                          </m:ctrlPr>
                        </m:fPr>
                        <m:num>
                          <m:r>
                            <a:rPr lang="en-US" sz="2600" b="0" i="1" smtClean="0">
                              <a:latin typeface="Cambria Math"/>
                            </a:rPr>
                            <m:t>𝑎</m:t>
                          </m:r>
                        </m:num>
                        <m:den>
                          <m:r>
                            <a:rPr lang="en-US" sz="2600" b="0" i="1" smtClean="0">
                              <a:latin typeface="Cambria Math"/>
                            </a:rPr>
                            <m:t>𝑎</m:t>
                          </m:r>
                          <m:r>
                            <a:rPr lang="en-US" sz="2600" b="0" i="1" smtClean="0">
                              <a:latin typeface="Cambria Math"/>
                            </a:rPr>
                            <m:t>+</m:t>
                          </m:r>
                          <m:r>
                            <a:rPr lang="en-US" sz="2600" b="0" i="1" smtClean="0">
                              <a:latin typeface="Cambria Math"/>
                            </a:rPr>
                            <m:t>𝑏</m:t>
                          </m:r>
                        </m:den>
                      </m:f>
                      <m:r>
                        <a:rPr lang="en-US" sz="2600" b="0" i="1" smtClean="0">
                          <a:latin typeface="Cambria Math"/>
                        </a:rPr>
                        <m:t>∗</m:t>
                      </m:r>
                      <m:sSub>
                        <m:sSubPr>
                          <m:ctrlPr>
                            <a:rPr lang="en-US" sz="2600" b="0" i="1" smtClean="0">
                              <a:latin typeface="Cambria Math"/>
                            </a:rPr>
                          </m:ctrlPr>
                        </m:sSubPr>
                        <m:e>
                          <m:r>
                            <a:rPr lang="en-US" sz="2600" b="0" i="1" smtClean="0">
                              <a:latin typeface="Cambria Math"/>
                            </a:rPr>
                            <m:t>𝑉</m:t>
                          </m:r>
                        </m:e>
                        <m:sub>
                          <m:r>
                            <a:rPr lang="en-US" sz="2600" b="0" i="1" smtClean="0">
                              <a:latin typeface="Cambria Math"/>
                            </a:rPr>
                            <m:t>𝑎</m:t>
                          </m:r>
                        </m:sub>
                      </m:sSub>
                      <m:r>
                        <a:rPr lang="en-US" sz="2600" b="0" i="1" smtClean="0">
                          <a:latin typeface="Cambria Math"/>
                        </a:rPr>
                        <m:t>+</m:t>
                      </m:r>
                      <m:f>
                        <m:fPr>
                          <m:ctrlPr>
                            <a:rPr lang="en-US" sz="2600" i="1">
                              <a:latin typeface="Cambria Math"/>
                            </a:rPr>
                          </m:ctrlPr>
                        </m:fPr>
                        <m:num>
                          <m:r>
                            <a:rPr lang="en-US" sz="2600" b="0" i="1" smtClean="0">
                              <a:latin typeface="Cambria Math"/>
                            </a:rPr>
                            <m:t>𝑏</m:t>
                          </m:r>
                        </m:num>
                        <m:den>
                          <m:r>
                            <a:rPr lang="en-US" sz="2600" i="1">
                              <a:latin typeface="Cambria Math"/>
                            </a:rPr>
                            <m:t>𝑎</m:t>
                          </m:r>
                          <m:r>
                            <a:rPr lang="en-US" sz="2600" i="1">
                              <a:latin typeface="Cambria Math"/>
                            </a:rPr>
                            <m:t>+</m:t>
                          </m:r>
                          <m:r>
                            <a:rPr lang="en-US" sz="2600" i="1">
                              <a:latin typeface="Cambria Math"/>
                            </a:rPr>
                            <m:t>𝑏</m:t>
                          </m:r>
                        </m:den>
                      </m:f>
                      <m:r>
                        <a:rPr lang="en-US" sz="2600" i="1">
                          <a:latin typeface="Cambria Math"/>
                        </a:rPr>
                        <m:t>∗</m:t>
                      </m:r>
                      <m:sSub>
                        <m:sSubPr>
                          <m:ctrlPr>
                            <a:rPr lang="en-US" sz="2600" i="1">
                              <a:latin typeface="Cambria Math"/>
                            </a:rPr>
                          </m:ctrlPr>
                        </m:sSubPr>
                        <m:e>
                          <m:r>
                            <a:rPr lang="en-US" sz="2600" b="0" i="1" smtClean="0">
                              <a:latin typeface="Cambria Math"/>
                            </a:rPr>
                            <m:t>𝑉</m:t>
                          </m:r>
                        </m:e>
                        <m:sub>
                          <m:r>
                            <a:rPr lang="en-US" sz="2600" b="0" i="1" smtClean="0">
                              <a:latin typeface="Cambria Math"/>
                            </a:rPr>
                            <m:t>𝑏</m:t>
                          </m:r>
                        </m:sub>
                      </m:sSub>
                    </m:oMath>
                  </m:oMathPara>
                </a14:m>
                <a:endParaRPr lang="en-US" sz="2600" dirty="0"/>
              </a:p>
            </p:txBody>
          </p:sp>
        </mc:Choice>
        <mc:Fallback xmlns="">
          <p:sp>
            <p:nvSpPr>
              <p:cNvPr id="30" name="TextBox 29"/>
              <p:cNvSpPr txBox="1">
                <a:spLocks noRot="1" noChangeAspect="1" noMove="1" noResize="1" noEditPoints="1" noAdjustHandles="1" noChangeArrowheads="1" noChangeShapeType="1" noTextEdit="1"/>
              </p:cNvSpPr>
              <p:nvPr/>
            </p:nvSpPr>
            <p:spPr>
              <a:xfrm>
                <a:off x="4757934" y="1994175"/>
                <a:ext cx="4098542" cy="858761"/>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220072" y="4941168"/>
                <a:ext cx="44319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a:rPr>
                        <m:t>𝑎</m:t>
                      </m:r>
                    </m:oMath>
                  </m:oMathPara>
                </a14:m>
                <a:endParaRPr lang="en-US" sz="2200" dirty="0"/>
              </a:p>
            </p:txBody>
          </p:sp>
        </mc:Choice>
        <mc:Fallback xmlns="">
          <p:sp>
            <p:nvSpPr>
              <p:cNvPr id="3" name="Rectangle 2"/>
              <p:cNvSpPr>
                <a:spLocks noRot="1" noChangeAspect="1" noMove="1" noResize="1" noEditPoints="1" noAdjustHandles="1" noChangeArrowheads="1" noChangeShapeType="1" noTextEdit="1"/>
              </p:cNvSpPr>
              <p:nvPr/>
            </p:nvSpPr>
            <p:spPr>
              <a:xfrm>
                <a:off x="5220072" y="4941168"/>
                <a:ext cx="443198" cy="430887"/>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092280" y="4973106"/>
                <a:ext cx="43774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a:rPr>
                        <m:t>𝑏</m:t>
                      </m:r>
                    </m:oMath>
                  </m:oMathPara>
                </a14:m>
                <a:endParaRPr lang="en-US" sz="2200" dirty="0"/>
              </a:p>
            </p:txBody>
          </p:sp>
        </mc:Choice>
        <mc:Fallback xmlns="">
          <p:sp>
            <p:nvSpPr>
              <p:cNvPr id="4" name="Rectangle 3"/>
              <p:cNvSpPr>
                <a:spLocks noRot="1" noChangeAspect="1" noMove="1" noResize="1" noEditPoints="1" noAdjustHandles="1" noChangeArrowheads="1" noChangeShapeType="1" noTextEdit="1"/>
              </p:cNvSpPr>
              <p:nvPr/>
            </p:nvSpPr>
            <p:spPr>
              <a:xfrm>
                <a:off x="7092280" y="4973106"/>
                <a:ext cx="437749" cy="430887"/>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148064" y="3687415"/>
                <a:ext cx="5667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b="0" i="1" smtClean="0">
                              <a:latin typeface="Cambria Math"/>
                            </a:rPr>
                            <m:t>𝑉</m:t>
                          </m:r>
                        </m:e>
                        <m:sub>
                          <m:r>
                            <a:rPr lang="en-US" sz="2400" i="1">
                              <a:latin typeface="Cambria Math"/>
                            </a:rPr>
                            <m:t>𝑎</m:t>
                          </m:r>
                        </m:sub>
                      </m:sSub>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5148064" y="3687415"/>
                <a:ext cx="566758" cy="46166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92280" y="3969060"/>
                <a:ext cx="6043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b="0" i="1" smtClean="0">
                              <a:latin typeface="Cambria Math"/>
                            </a:rPr>
                            <m:t>𝑉</m:t>
                          </m:r>
                        </m:e>
                        <m:sub>
                          <m:r>
                            <a:rPr lang="en-US" sz="2400" i="1">
                              <a:latin typeface="Cambria Math"/>
                            </a:rPr>
                            <m:t>𝑏</m:t>
                          </m:r>
                        </m:sub>
                      </m:sSub>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7092280" y="3969060"/>
                <a:ext cx="604396" cy="461665"/>
              </a:xfrm>
              <a:prstGeom prst="rect">
                <a:avLst/>
              </a:prstGeom>
              <a:blipFill rotWithShape="1">
                <a:blip r:embed="rId11"/>
                <a:stretch>
                  <a:fillRect b="-1316"/>
                </a:stretch>
              </a:blipFill>
            </p:spPr>
            <p:txBody>
              <a:bodyPr/>
              <a:lstStyle/>
              <a:p>
                <a:r>
                  <a:rPr lang="en-US">
                    <a:noFill/>
                  </a:rPr>
                  <a:t> </a:t>
                </a:r>
              </a:p>
            </p:txBody>
          </p:sp>
        </mc:Fallback>
      </mc:AlternateContent>
      <p:sp>
        <p:nvSpPr>
          <p:cNvPr id="29" name="Rounded Rectangle 28"/>
          <p:cNvSpPr/>
          <p:nvPr/>
        </p:nvSpPr>
        <p:spPr bwMode="auto">
          <a:xfrm>
            <a:off x="4648277" y="1088740"/>
            <a:ext cx="4244203" cy="1800200"/>
          </a:xfrm>
          <a:prstGeom prst="roundRect">
            <a:avLst>
              <a:gd name="adj" fmla="val 13575"/>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1" name="Isosceles Triangle 30"/>
          <p:cNvSpPr/>
          <p:nvPr/>
        </p:nvSpPr>
        <p:spPr bwMode="auto">
          <a:xfrm rot="10800000">
            <a:off x="5616116" y="1923419"/>
            <a:ext cx="2304256" cy="17331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2" name="Isosceles Triangle 31"/>
          <p:cNvSpPr/>
          <p:nvPr/>
        </p:nvSpPr>
        <p:spPr bwMode="auto">
          <a:xfrm rot="10800000">
            <a:off x="1835696" y="1922051"/>
            <a:ext cx="2304256" cy="17331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3" name="Isosceles Triangle 32"/>
          <p:cNvSpPr/>
          <p:nvPr/>
        </p:nvSpPr>
        <p:spPr bwMode="auto">
          <a:xfrm rot="10800000">
            <a:off x="263966" y="1923535"/>
            <a:ext cx="1031670" cy="173316"/>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8092188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44825"/>
            <a:ext cx="8496300" cy="1764196"/>
          </a:xfrm>
        </p:spPr>
        <p:txBody>
          <a:bodyPr/>
          <a:lstStyle/>
          <a:p>
            <a:pPr>
              <a:lnSpc>
                <a:spcPct val="150000"/>
              </a:lnSpc>
            </a:pPr>
            <a:r>
              <a:rPr lang="en-US" sz="3600" b="1" dirty="0"/>
              <a:t>I decided </a:t>
            </a:r>
            <a:r>
              <a:rPr lang="en-US" sz="3600" b="1" dirty="0" smtClean="0"/>
              <a:t>to </a:t>
            </a:r>
            <a:r>
              <a:rPr lang="en-US" sz="3600" b="1" dirty="0"/>
              <a:t>test these ideas </a:t>
            </a:r>
            <a:r>
              <a:rPr lang="en-US" sz="3600" b="1" dirty="0" smtClean="0"/>
              <a:t>&amp;</a:t>
            </a:r>
            <a:br>
              <a:rPr lang="en-US" sz="3600" b="1" dirty="0" smtClean="0"/>
            </a:br>
            <a:r>
              <a:rPr lang="en-US" sz="3600" b="1" dirty="0" smtClean="0"/>
              <a:t>try </a:t>
            </a:r>
            <a:r>
              <a:rPr lang="en-US" sz="3600" b="1" dirty="0"/>
              <a:t>to detect a </a:t>
            </a:r>
            <a:r>
              <a:rPr lang="en-US" sz="3600" b="1" dirty="0" smtClean="0"/>
              <a:t>HYP </a:t>
            </a:r>
            <a:r>
              <a:rPr lang="en-US" sz="3600" b="1" u="sng" dirty="0" smtClean="0"/>
              <a:t>every </a:t>
            </a:r>
            <a:r>
              <a:rPr lang="en-US" sz="3600" b="1" u="sng" dirty="0"/>
              <a:t>day</a:t>
            </a:r>
          </a:p>
        </p:txBody>
      </p:sp>
    </p:spTree>
    <p:extLst>
      <p:ext uri="{BB962C8B-B14F-4D97-AF65-F5344CB8AC3E}">
        <p14:creationId xmlns:p14="http://schemas.microsoft.com/office/powerpoint/2010/main" val="17531498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692196386"/>
              </p:ext>
            </p:extLst>
          </p:nvPr>
        </p:nvGraphicFramePr>
        <p:xfrm>
          <a:off x="179512" y="728700"/>
          <a:ext cx="6372708" cy="4233924"/>
        </p:xfrm>
        <a:graphic>
          <a:graphicData uri="http://schemas.openxmlformats.org/drawingml/2006/table">
            <a:tbl>
              <a:tblPr firstRow="1" bandRow="1">
                <a:tableStyleId>{5940675A-B579-460E-94D1-54222C63F5DA}</a:tableStyleId>
              </a:tblPr>
              <a:tblGrid>
                <a:gridCol w="1445044"/>
                <a:gridCol w="4927664"/>
              </a:tblGrid>
              <a:tr h="1476165">
                <a:tc>
                  <a:txBody>
                    <a:bodyPr/>
                    <a:lstStyle/>
                    <a:p>
                      <a:pPr algn="ctr">
                        <a:lnSpc>
                          <a:spcPct val="300000"/>
                        </a:lnSpc>
                      </a:pPr>
                      <a:r>
                        <a:rPr lang="en-US" sz="2400" dirty="0" smtClean="0"/>
                        <a:t>day #1</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4156">
                <a:tc>
                  <a:txBody>
                    <a:bodyPr/>
                    <a:lstStyle/>
                    <a:p>
                      <a:pPr marL="0" marR="0" indent="0" algn="ctr" defTabSz="914400" rtl="0" eaLnBrk="1" fontAlgn="auto" latinLnBrk="0" hangingPunct="1">
                        <a:lnSpc>
                          <a:spcPct val="300000"/>
                        </a:lnSpc>
                        <a:spcBef>
                          <a:spcPts val="0"/>
                        </a:spcBef>
                        <a:spcAft>
                          <a:spcPts val="0"/>
                        </a:spcAft>
                        <a:buClrTx/>
                        <a:buSzTx/>
                        <a:buFontTx/>
                        <a:buNone/>
                        <a:tabLst/>
                        <a:defRPr/>
                      </a:pPr>
                      <a:r>
                        <a:rPr lang="en-US" sz="2400" dirty="0" smtClean="0"/>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53603">
                <a:tc>
                  <a:txBody>
                    <a:bodyPr/>
                    <a:lstStyle/>
                    <a:p>
                      <a:pPr marL="0" marR="0" indent="0" algn="ctr" defTabSz="914400" rtl="0" eaLnBrk="1" fontAlgn="auto" latinLnBrk="0" hangingPunct="1">
                        <a:lnSpc>
                          <a:spcPct val="300000"/>
                        </a:lnSpc>
                        <a:spcBef>
                          <a:spcPts val="0"/>
                        </a:spcBef>
                        <a:spcAft>
                          <a:spcPts val="0"/>
                        </a:spcAft>
                        <a:buClrTx/>
                        <a:buSzTx/>
                        <a:buFontTx/>
                        <a:buNone/>
                        <a:tabLst/>
                        <a:defRPr/>
                      </a:pPr>
                      <a:r>
                        <a:rPr lang="en-US" sz="2400" dirty="0" smtClean="0"/>
                        <a:t>day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bl>
          </a:graphicData>
        </a:graphic>
      </p:graphicFrame>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116632"/>
            <a:ext cx="8496300" cy="895350"/>
          </a:xfrm>
        </p:spPr>
        <p:txBody>
          <a:bodyPr/>
          <a:lstStyle/>
          <a:p>
            <a:r>
              <a:rPr lang="en-US" sz="3600" b="1" dirty="0" smtClean="0"/>
              <a:t>Obtain different statistical values on </a:t>
            </a:r>
            <a:r>
              <a:rPr lang="en-US" sz="3600" b="1" dirty="0"/>
              <a:t>different days</a:t>
            </a:r>
            <a:endParaRPr lang="en-US" sz="3600" dirty="0"/>
          </a:p>
        </p:txBody>
      </p:sp>
      <p:cxnSp>
        <p:nvCxnSpPr>
          <p:cNvPr id="36" name="Straight Arrow Connector 35"/>
          <p:cNvCxnSpPr/>
          <p:nvPr/>
        </p:nvCxnSpPr>
        <p:spPr bwMode="auto">
          <a:xfrm flipV="1">
            <a:off x="2604646" y="2203704"/>
            <a:ext cx="3979979" cy="3530"/>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37" name="Rectangular Callout 36"/>
          <p:cNvSpPr/>
          <p:nvPr/>
        </p:nvSpPr>
        <p:spPr bwMode="auto">
          <a:xfrm rot="10800000">
            <a:off x="3829125" y="1277996"/>
            <a:ext cx="1286410" cy="912854"/>
          </a:xfrm>
          <a:prstGeom prst="wedgeRectCallout">
            <a:avLst>
              <a:gd name="adj1" fmla="val 85312"/>
              <a:gd name="adj2" fmla="val 8363"/>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38" name="Rectangular Callout 37"/>
          <p:cNvSpPr/>
          <p:nvPr/>
        </p:nvSpPr>
        <p:spPr bwMode="auto">
          <a:xfrm rot="10800000">
            <a:off x="4732507" y="1447621"/>
            <a:ext cx="766057" cy="743228"/>
          </a:xfrm>
          <a:prstGeom prst="wedgeRectCallout">
            <a:avLst>
              <a:gd name="adj1" fmla="val -79676"/>
              <a:gd name="adj2" fmla="val 33678"/>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39" name="Rectangle 38"/>
          <p:cNvSpPr/>
          <p:nvPr/>
        </p:nvSpPr>
        <p:spPr>
          <a:xfrm>
            <a:off x="1880796" y="1454408"/>
            <a:ext cx="1481496" cy="523220"/>
          </a:xfrm>
          <a:prstGeom prst="rect">
            <a:avLst/>
          </a:prstGeom>
        </p:spPr>
        <p:txBody>
          <a:bodyPr wrap="none">
            <a:spAutoFit/>
          </a:bodyPr>
          <a:lstStyle/>
          <a:p>
            <a:r>
              <a:rPr lang="en-US" sz="2800" dirty="0" smtClean="0">
                <a:latin typeface="Arial" pitchFamily="34" charset="0"/>
                <a:cs typeface="Arial" pitchFamily="34" charset="0"/>
              </a:rPr>
              <a:t>No HYP</a:t>
            </a:r>
            <a:endParaRPr lang="en-US" sz="2800" dirty="0">
              <a:latin typeface="Arial" pitchFamily="34" charset="0"/>
              <a:cs typeface="Arial" pitchFamily="34" charset="0"/>
            </a:endParaRPr>
          </a:p>
        </p:txBody>
      </p:sp>
      <p:sp>
        <p:nvSpPr>
          <p:cNvPr id="40" name="Rectangle 39"/>
          <p:cNvSpPr/>
          <p:nvPr/>
        </p:nvSpPr>
        <p:spPr>
          <a:xfrm>
            <a:off x="5708350" y="1268760"/>
            <a:ext cx="2215607" cy="523220"/>
          </a:xfrm>
          <a:prstGeom prst="rect">
            <a:avLst/>
          </a:prstGeom>
        </p:spPr>
        <p:txBody>
          <a:bodyPr wrap="none">
            <a:spAutoFit/>
          </a:bodyPr>
          <a:lstStyle/>
          <a:p>
            <a:r>
              <a:rPr lang="en-US" sz="2800" dirty="0" smtClean="0">
                <a:latin typeface="Arial" pitchFamily="34" charset="0"/>
                <a:cs typeface="Arial" pitchFamily="34" charset="0"/>
              </a:rPr>
              <a:t>H</a:t>
            </a:r>
            <a:r>
              <a:rPr lang="en-US" sz="2800" dirty="0">
                <a:latin typeface="Arial" pitchFamily="34" charset="0"/>
                <a:cs typeface="Arial" pitchFamily="34" charset="0"/>
              </a:rPr>
              <a:t>Y</a:t>
            </a:r>
            <a:r>
              <a:rPr lang="en-US" sz="2800" dirty="0" smtClean="0">
                <a:latin typeface="Arial" pitchFamily="34" charset="0"/>
                <a:cs typeface="Arial" pitchFamily="34" charset="0"/>
              </a:rPr>
              <a:t>P present</a:t>
            </a:r>
            <a:endParaRPr lang="en-US" sz="2800" dirty="0">
              <a:latin typeface="Arial" pitchFamily="34" charset="0"/>
              <a:cs typeface="Arial" pitchFamily="34" charset="0"/>
            </a:endParaRPr>
          </a:p>
        </p:txBody>
      </p:sp>
      <p:sp>
        <p:nvSpPr>
          <p:cNvPr id="44" name="Rectangle 43"/>
          <p:cNvSpPr/>
          <p:nvPr/>
        </p:nvSpPr>
        <p:spPr>
          <a:xfrm>
            <a:off x="6061591" y="1772816"/>
            <a:ext cx="423514" cy="523220"/>
          </a:xfrm>
          <a:prstGeom prst="rect">
            <a:avLst/>
          </a:prstGeom>
        </p:spPr>
        <p:txBody>
          <a:bodyPr wrap="none">
            <a:spAutoFit/>
          </a:bodyPr>
          <a:lstStyle/>
          <a:p>
            <a:r>
              <a:rPr lang="en-US" sz="2800" dirty="0" smtClean="0">
                <a:latin typeface="Arial" pitchFamily="34" charset="0"/>
                <a:cs typeface="Arial" pitchFamily="34" charset="0"/>
              </a:rPr>
              <a:t>V</a:t>
            </a:r>
            <a:endParaRPr lang="en-US" sz="2800" dirty="0">
              <a:latin typeface="Arial" pitchFamily="34" charset="0"/>
              <a:cs typeface="Arial" pitchFamily="34" charset="0"/>
            </a:endParaRPr>
          </a:p>
        </p:txBody>
      </p:sp>
      <p:cxnSp>
        <p:nvCxnSpPr>
          <p:cNvPr id="45" name="Straight Arrow Connector 44"/>
          <p:cNvCxnSpPr/>
          <p:nvPr/>
        </p:nvCxnSpPr>
        <p:spPr bwMode="auto">
          <a:xfrm flipV="1">
            <a:off x="2591872" y="3607861"/>
            <a:ext cx="3979979" cy="3530"/>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46" name="Rectangular Callout 45"/>
          <p:cNvSpPr/>
          <p:nvPr/>
        </p:nvSpPr>
        <p:spPr bwMode="auto">
          <a:xfrm rot="10800000">
            <a:off x="3688392" y="2695007"/>
            <a:ext cx="1204731" cy="912854"/>
          </a:xfrm>
          <a:prstGeom prst="wedgeRectCallout">
            <a:avLst>
              <a:gd name="adj1" fmla="val 79659"/>
              <a:gd name="adj2" fmla="val 10075"/>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47" name="Rectangular Callout 46"/>
          <p:cNvSpPr/>
          <p:nvPr/>
        </p:nvSpPr>
        <p:spPr bwMode="auto">
          <a:xfrm rot="10800000">
            <a:off x="4300458" y="2864632"/>
            <a:ext cx="1185332" cy="743228"/>
          </a:xfrm>
          <a:prstGeom prst="wedgeRectCallout">
            <a:avLst>
              <a:gd name="adj1" fmla="val -74676"/>
              <a:gd name="adj2" fmla="val 34247"/>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48" name="Rectangle 47"/>
          <p:cNvSpPr/>
          <p:nvPr/>
        </p:nvSpPr>
        <p:spPr>
          <a:xfrm>
            <a:off x="1799692" y="2871419"/>
            <a:ext cx="1481496" cy="523220"/>
          </a:xfrm>
          <a:prstGeom prst="rect">
            <a:avLst/>
          </a:prstGeom>
        </p:spPr>
        <p:txBody>
          <a:bodyPr wrap="none">
            <a:spAutoFit/>
          </a:bodyPr>
          <a:lstStyle/>
          <a:p>
            <a:r>
              <a:rPr lang="en-US" sz="2800" dirty="0" smtClean="0">
                <a:latin typeface="Arial" pitchFamily="34" charset="0"/>
                <a:cs typeface="Arial" pitchFamily="34" charset="0"/>
              </a:rPr>
              <a:t>No HYP</a:t>
            </a:r>
            <a:endParaRPr lang="en-US" sz="2800" dirty="0">
              <a:latin typeface="Arial" pitchFamily="34" charset="0"/>
              <a:cs typeface="Arial" pitchFamily="34" charset="0"/>
            </a:endParaRPr>
          </a:p>
        </p:txBody>
      </p:sp>
      <p:sp>
        <p:nvSpPr>
          <p:cNvPr id="49" name="Rectangle 48"/>
          <p:cNvSpPr/>
          <p:nvPr/>
        </p:nvSpPr>
        <p:spPr>
          <a:xfrm>
            <a:off x="5744354" y="2708920"/>
            <a:ext cx="2215607" cy="523220"/>
          </a:xfrm>
          <a:prstGeom prst="rect">
            <a:avLst/>
          </a:prstGeom>
        </p:spPr>
        <p:txBody>
          <a:bodyPr wrap="none">
            <a:spAutoFit/>
          </a:bodyPr>
          <a:lstStyle/>
          <a:p>
            <a:r>
              <a:rPr lang="en-US" sz="2800" dirty="0" smtClean="0">
                <a:latin typeface="Arial" pitchFamily="34" charset="0"/>
                <a:cs typeface="Arial" pitchFamily="34" charset="0"/>
              </a:rPr>
              <a:t>H</a:t>
            </a:r>
            <a:r>
              <a:rPr lang="en-US" sz="2800" dirty="0">
                <a:latin typeface="Arial" pitchFamily="34" charset="0"/>
                <a:cs typeface="Arial" pitchFamily="34" charset="0"/>
              </a:rPr>
              <a:t>Y</a:t>
            </a:r>
            <a:r>
              <a:rPr lang="en-US" sz="2800" dirty="0" smtClean="0">
                <a:latin typeface="Arial" pitchFamily="34" charset="0"/>
                <a:cs typeface="Arial" pitchFamily="34" charset="0"/>
              </a:rPr>
              <a:t>P present</a:t>
            </a:r>
            <a:endParaRPr lang="en-US" sz="2800" dirty="0">
              <a:latin typeface="Arial" pitchFamily="34" charset="0"/>
              <a:cs typeface="Arial" pitchFamily="34" charset="0"/>
            </a:endParaRPr>
          </a:p>
        </p:txBody>
      </p:sp>
      <p:sp>
        <p:nvSpPr>
          <p:cNvPr id="50" name="Rectangle 49"/>
          <p:cNvSpPr/>
          <p:nvPr/>
        </p:nvSpPr>
        <p:spPr>
          <a:xfrm>
            <a:off x="6048817" y="3176972"/>
            <a:ext cx="423514" cy="523220"/>
          </a:xfrm>
          <a:prstGeom prst="rect">
            <a:avLst/>
          </a:prstGeom>
        </p:spPr>
        <p:txBody>
          <a:bodyPr wrap="none">
            <a:spAutoFit/>
          </a:bodyPr>
          <a:lstStyle/>
          <a:p>
            <a:r>
              <a:rPr lang="en-US" sz="2800" dirty="0" smtClean="0">
                <a:latin typeface="Arial" pitchFamily="34" charset="0"/>
                <a:cs typeface="Arial" pitchFamily="34" charset="0"/>
              </a:rPr>
              <a:t>V</a:t>
            </a:r>
            <a:endParaRPr lang="en-US" sz="2800" dirty="0">
              <a:latin typeface="Arial" pitchFamily="34" charset="0"/>
              <a:cs typeface="Arial" pitchFamily="34" charset="0"/>
            </a:endParaRPr>
          </a:p>
        </p:txBody>
      </p:sp>
      <p:cxnSp>
        <p:nvCxnSpPr>
          <p:cNvPr id="51" name="Straight Arrow Connector 50"/>
          <p:cNvCxnSpPr/>
          <p:nvPr/>
        </p:nvCxnSpPr>
        <p:spPr bwMode="auto">
          <a:xfrm flipV="1">
            <a:off x="2572241" y="4961006"/>
            <a:ext cx="3979979" cy="3530"/>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52" name="Rectangular Callout 51"/>
          <p:cNvSpPr/>
          <p:nvPr/>
        </p:nvSpPr>
        <p:spPr bwMode="auto">
          <a:xfrm rot="10800000">
            <a:off x="4012427" y="4048152"/>
            <a:ext cx="825179" cy="912854"/>
          </a:xfrm>
          <a:prstGeom prst="wedgeRectCallout">
            <a:avLst>
              <a:gd name="adj1" fmla="val 110914"/>
              <a:gd name="adj2" fmla="val 9219"/>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53" name="Rectangular Callout 52"/>
          <p:cNvSpPr/>
          <p:nvPr/>
        </p:nvSpPr>
        <p:spPr bwMode="auto">
          <a:xfrm rot="10800000">
            <a:off x="4581860" y="4217777"/>
            <a:ext cx="848413" cy="743228"/>
          </a:xfrm>
          <a:prstGeom prst="wedgeRectCallout">
            <a:avLst>
              <a:gd name="adj1" fmla="val -79676"/>
              <a:gd name="adj2" fmla="val 33678"/>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54" name="Rectangle 53"/>
          <p:cNvSpPr/>
          <p:nvPr/>
        </p:nvSpPr>
        <p:spPr>
          <a:xfrm>
            <a:off x="2104216" y="4224564"/>
            <a:ext cx="1481496" cy="523220"/>
          </a:xfrm>
          <a:prstGeom prst="rect">
            <a:avLst/>
          </a:prstGeom>
        </p:spPr>
        <p:txBody>
          <a:bodyPr wrap="none">
            <a:spAutoFit/>
          </a:bodyPr>
          <a:lstStyle/>
          <a:p>
            <a:r>
              <a:rPr lang="en-US" sz="2800" dirty="0" smtClean="0">
                <a:latin typeface="Arial" pitchFamily="34" charset="0"/>
                <a:cs typeface="Arial" pitchFamily="34" charset="0"/>
              </a:rPr>
              <a:t>No HYP</a:t>
            </a:r>
            <a:endParaRPr lang="en-US" sz="2800" dirty="0">
              <a:latin typeface="Arial" pitchFamily="34" charset="0"/>
              <a:cs typeface="Arial" pitchFamily="34" charset="0"/>
            </a:endParaRPr>
          </a:p>
        </p:txBody>
      </p:sp>
      <p:sp>
        <p:nvSpPr>
          <p:cNvPr id="55" name="Rectangle 54"/>
          <p:cNvSpPr/>
          <p:nvPr/>
        </p:nvSpPr>
        <p:spPr>
          <a:xfrm>
            <a:off x="5685462" y="4041068"/>
            <a:ext cx="2215607" cy="523220"/>
          </a:xfrm>
          <a:prstGeom prst="rect">
            <a:avLst/>
          </a:prstGeom>
        </p:spPr>
        <p:txBody>
          <a:bodyPr wrap="none">
            <a:spAutoFit/>
          </a:bodyPr>
          <a:lstStyle/>
          <a:p>
            <a:r>
              <a:rPr lang="en-US" sz="2800" dirty="0" smtClean="0">
                <a:latin typeface="Arial" pitchFamily="34" charset="0"/>
                <a:cs typeface="Arial" pitchFamily="34" charset="0"/>
              </a:rPr>
              <a:t>H</a:t>
            </a:r>
            <a:r>
              <a:rPr lang="en-US" sz="2800" dirty="0">
                <a:latin typeface="Arial" pitchFamily="34" charset="0"/>
                <a:cs typeface="Arial" pitchFamily="34" charset="0"/>
              </a:rPr>
              <a:t>Y</a:t>
            </a:r>
            <a:r>
              <a:rPr lang="en-US" sz="2800" dirty="0" smtClean="0">
                <a:latin typeface="Arial" pitchFamily="34" charset="0"/>
                <a:cs typeface="Arial" pitchFamily="34" charset="0"/>
              </a:rPr>
              <a:t>P present</a:t>
            </a:r>
            <a:endParaRPr lang="en-US" sz="2800" dirty="0">
              <a:latin typeface="Arial" pitchFamily="34" charset="0"/>
              <a:cs typeface="Arial" pitchFamily="34" charset="0"/>
            </a:endParaRPr>
          </a:p>
        </p:txBody>
      </p:sp>
      <p:sp>
        <p:nvSpPr>
          <p:cNvPr id="56" name="Rectangle 55"/>
          <p:cNvSpPr/>
          <p:nvPr/>
        </p:nvSpPr>
        <p:spPr>
          <a:xfrm>
            <a:off x="5993301" y="4545124"/>
            <a:ext cx="423514" cy="523220"/>
          </a:xfrm>
          <a:prstGeom prst="rect">
            <a:avLst/>
          </a:prstGeom>
        </p:spPr>
        <p:txBody>
          <a:bodyPr wrap="none">
            <a:spAutoFit/>
          </a:bodyPr>
          <a:lstStyle/>
          <a:p>
            <a:r>
              <a:rPr lang="en-US" sz="2800" dirty="0" smtClean="0">
                <a:latin typeface="Arial" pitchFamily="34" charset="0"/>
                <a:cs typeface="Arial" pitchFamily="34" charset="0"/>
              </a:rPr>
              <a:t>V</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27387999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116632"/>
            <a:ext cx="8496300" cy="895350"/>
          </a:xfrm>
        </p:spPr>
        <p:txBody>
          <a:bodyPr/>
          <a:lstStyle/>
          <a:p>
            <a:r>
              <a:rPr lang="en-US" sz="3600" b="1" dirty="0" smtClean="0"/>
              <a:t>Obtain different statistical values on </a:t>
            </a:r>
            <a:r>
              <a:rPr lang="en-US" sz="3600" b="1" dirty="0"/>
              <a:t>different days</a:t>
            </a:r>
            <a:endParaRPr lang="en-US" sz="3600" dirty="0"/>
          </a:p>
        </p:txBody>
      </p:sp>
      <p:graphicFrame>
        <p:nvGraphicFramePr>
          <p:cNvPr id="35" name="Table 34"/>
          <p:cNvGraphicFramePr>
            <a:graphicFrameLocks noGrp="1"/>
          </p:cNvGraphicFramePr>
          <p:nvPr>
            <p:extLst>
              <p:ext uri="{D42A27DB-BD31-4B8C-83A1-F6EECF244321}">
                <p14:modId xmlns:p14="http://schemas.microsoft.com/office/powerpoint/2010/main" val="3905025442"/>
              </p:ext>
            </p:extLst>
          </p:nvPr>
        </p:nvGraphicFramePr>
        <p:xfrm>
          <a:off x="179512" y="728700"/>
          <a:ext cx="6372708" cy="4233924"/>
        </p:xfrm>
        <a:graphic>
          <a:graphicData uri="http://schemas.openxmlformats.org/drawingml/2006/table">
            <a:tbl>
              <a:tblPr firstRow="1" bandRow="1">
                <a:tableStyleId>{5940675A-B579-460E-94D1-54222C63F5DA}</a:tableStyleId>
              </a:tblPr>
              <a:tblGrid>
                <a:gridCol w="1445044"/>
                <a:gridCol w="4927664"/>
              </a:tblGrid>
              <a:tr h="1476165">
                <a:tc>
                  <a:txBody>
                    <a:bodyPr/>
                    <a:lstStyle/>
                    <a:p>
                      <a:pPr algn="ctr">
                        <a:lnSpc>
                          <a:spcPct val="300000"/>
                        </a:lnSpc>
                      </a:pPr>
                      <a:r>
                        <a:rPr lang="en-US" sz="2400" dirty="0" smtClean="0"/>
                        <a:t>day #1</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04156">
                <a:tc>
                  <a:txBody>
                    <a:bodyPr/>
                    <a:lstStyle/>
                    <a:p>
                      <a:pPr marL="0" marR="0" indent="0" algn="ctr" defTabSz="914400" rtl="0" eaLnBrk="1" fontAlgn="auto" latinLnBrk="0" hangingPunct="1">
                        <a:lnSpc>
                          <a:spcPct val="300000"/>
                        </a:lnSpc>
                        <a:spcBef>
                          <a:spcPts val="0"/>
                        </a:spcBef>
                        <a:spcAft>
                          <a:spcPts val="0"/>
                        </a:spcAft>
                        <a:buClrTx/>
                        <a:buSzTx/>
                        <a:buFontTx/>
                        <a:buNone/>
                        <a:tabLst/>
                        <a:defRPr/>
                      </a:pPr>
                      <a:r>
                        <a:rPr lang="en-US" sz="2400" dirty="0" smtClean="0"/>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53603">
                <a:tc>
                  <a:txBody>
                    <a:bodyPr/>
                    <a:lstStyle/>
                    <a:p>
                      <a:pPr marL="0" marR="0" indent="0" algn="ctr" defTabSz="914400" rtl="0" eaLnBrk="1" fontAlgn="auto" latinLnBrk="0" hangingPunct="1">
                        <a:lnSpc>
                          <a:spcPct val="300000"/>
                        </a:lnSpc>
                        <a:spcBef>
                          <a:spcPts val="0"/>
                        </a:spcBef>
                        <a:spcAft>
                          <a:spcPts val="0"/>
                        </a:spcAft>
                        <a:buClrTx/>
                        <a:buSzTx/>
                        <a:buFontTx/>
                        <a:buNone/>
                        <a:tabLst/>
                        <a:defRPr/>
                      </a:pPr>
                      <a:r>
                        <a:rPr lang="en-US" sz="2400" dirty="0" smtClean="0"/>
                        <a:t>day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r>
            </a:tbl>
          </a:graphicData>
        </a:graphic>
      </p:graphicFrame>
      <p:cxnSp>
        <p:nvCxnSpPr>
          <p:cNvPr id="36" name="Straight Arrow Connector 35"/>
          <p:cNvCxnSpPr/>
          <p:nvPr/>
        </p:nvCxnSpPr>
        <p:spPr bwMode="auto">
          <a:xfrm flipV="1">
            <a:off x="2604646" y="2203704"/>
            <a:ext cx="3979979" cy="3530"/>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37" name="Rectangular Callout 36"/>
          <p:cNvSpPr/>
          <p:nvPr/>
        </p:nvSpPr>
        <p:spPr bwMode="auto">
          <a:xfrm rot="10800000">
            <a:off x="3829125" y="1277996"/>
            <a:ext cx="1286410" cy="912854"/>
          </a:xfrm>
          <a:prstGeom prst="wedgeRectCallout">
            <a:avLst>
              <a:gd name="adj1" fmla="val 85312"/>
              <a:gd name="adj2" fmla="val 8363"/>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38" name="Rectangular Callout 37"/>
          <p:cNvSpPr/>
          <p:nvPr/>
        </p:nvSpPr>
        <p:spPr bwMode="auto">
          <a:xfrm rot="10800000">
            <a:off x="4732507" y="1447621"/>
            <a:ext cx="766057" cy="743228"/>
          </a:xfrm>
          <a:prstGeom prst="wedgeRectCallout">
            <a:avLst>
              <a:gd name="adj1" fmla="val -79676"/>
              <a:gd name="adj2" fmla="val 33678"/>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39" name="Rectangle 38"/>
          <p:cNvSpPr/>
          <p:nvPr/>
        </p:nvSpPr>
        <p:spPr>
          <a:xfrm>
            <a:off x="1880796" y="1454408"/>
            <a:ext cx="1481496" cy="523220"/>
          </a:xfrm>
          <a:prstGeom prst="rect">
            <a:avLst/>
          </a:prstGeom>
        </p:spPr>
        <p:txBody>
          <a:bodyPr wrap="none">
            <a:spAutoFit/>
          </a:bodyPr>
          <a:lstStyle/>
          <a:p>
            <a:r>
              <a:rPr lang="en-US" sz="2800" dirty="0" smtClean="0">
                <a:latin typeface="Arial" pitchFamily="34" charset="0"/>
                <a:cs typeface="Arial" pitchFamily="34" charset="0"/>
              </a:rPr>
              <a:t>No HYP</a:t>
            </a:r>
            <a:endParaRPr lang="en-US" sz="2800" dirty="0">
              <a:latin typeface="Arial" pitchFamily="34" charset="0"/>
              <a:cs typeface="Arial" pitchFamily="34" charset="0"/>
            </a:endParaRPr>
          </a:p>
        </p:txBody>
      </p:sp>
      <p:sp>
        <p:nvSpPr>
          <p:cNvPr id="40" name="Rectangle 39"/>
          <p:cNvSpPr/>
          <p:nvPr/>
        </p:nvSpPr>
        <p:spPr>
          <a:xfrm>
            <a:off x="5708350" y="1268760"/>
            <a:ext cx="2215607" cy="523220"/>
          </a:xfrm>
          <a:prstGeom prst="rect">
            <a:avLst/>
          </a:prstGeom>
        </p:spPr>
        <p:txBody>
          <a:bodyPr wrap="none">
            <a:spAutoFit/>
          </a:bodyPr>
          <a:lstStyle/>
          <a:p>
            <a:r>
              <a:rPr lang="en-US" sz="2800" dirty="0" smtClean="0">
                <a:latin typeface="Arial" pitchFamily="34" charset="0"/>
                <a:cs typeface="Arial" pitchFamily="34" charset="0"/>
              </a:rPr>
              <a:t>H</a:t>
            </a:r>
            <a:r>
              <a:rPr lang="en-US" sz="2800" dirty="0">
                <a:latin typeface="Arial" pitchFamily="34" charset="0"/>
                <a:cs typeface="Arial" pitchFamily="34" charset="0"/>
              </a:rPr>
              <a:t>Y</a:t>
            </a:r>
            <a:r>
              <a:rPr lang="en-US" sz="2800" dirty="0" smtClean="0">
                <a:latin typeface="Arial" pitchFamily="34" charset="0"/>
                <a:cs typeface="Arial" pitchFamily="34" charset="0"/>
              </a:rPr>
              <a:t>P present</a:t>
            </a:r>
            <a:endParaRPr lang="en-US" sz="2800" dirty="0">
              <a:latin typeface="Arial" pitchFamily="34" charset="0"/>
              <a:cs typeface="Arial" pitchFamily="34" charset="0"/>
            </a:endParaRPr>
          </a:p>
        </p:txBody>
      </p:sp>
      <p:sp>
        <p:nvSpPr>
          <p:cNvPr id="44" name="Rectangle 43"/>
          <p:cNvSpPr/>
          <p:nvPr/>
        </p:nvSpPr>
        <p:spPr>
          <a:xfrm>
            <a:off x="6061591" y="1772816"/>
            <a:ext cx="423514" cy="523220"/>
          </a:xfrm>
          <a:prstGeom prst="rect">
            <a:avLst/>
          </a:prstGeom>
        </p:spPr>
        <p:txBody>
          <a:bodyPr wrap="none">
            <a:spAutoFit/>
          </a:bodyPr>
          <a:lstStyle/>
          <a:p>
            <a:r>
              <a:rPr lang="en-US" sz="2800" dirty="0" smtClean="0">
                <a:latin typeface="Arial" pitchFamily="34" charset="0"/>
                <a:cs typeface="Arial" pitchFamily="34" charset="0"/>
              </a:rPr>
              <a:t>V</a:t>
            </a:r>
            <a:endParaRPr lang="en-US" sz="2800" dirty="0">
              <a:latin typeface="Arial" pitchFamily="34" charset="0"/>
              <a:cs typeface="Arial" pitchFamily="34" charset="0"/>
            </a:endParaRPr>
          </a:p>
        </p:txBody>
      </p:sp>
      <p:cxnSp>
        <p:nvCxnSpPr>
          <p:cNvPr id="45" name="Straight Arrow Connector 44"/>
          <p:cNvCxnSpPr/>
          <p:nvPr/>
        </p:nvCxnSpPr>
        <p:spPr bwMode="auto">
          <a:xfrm flipV="1">
            <a:off x="2591872" y="3607861"/>
            <a:ext cx="3979979" cy="3530"/>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46" name="Rectangular Callout 45"/>
          <p:cNvSpPr/>
          <p:nvPr/>
        </p:nvSpPr>
        <p:spPr bwMode="auto">
          <a:xfrm rot="10800000">
            <a:off x="3688392" y="2695007"/>
            <a:ext cx="1204731" cy="912854"/>
          </a:xfrm>
          <a:prstGeom prst="wedgeRectCallout">
            <a:avLst>
              <a:gd name="adj1" fmla="val 79659"/>
              <a:gd name="adj2" fmla="val 10075"/>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47" name="Rectangular Callout 46"/>
          <p:cNvSpPr/>
          <p:nvPr/>
        </p:nvSpPr>
        <p:spPr bwMode="auto">
          <a:xfrm rot="10800000">
            <a:off x="4300458" y="2864632"/>
            <a:ext cx="1185332" cy="743228"/>
          </a:xfrm>
          <a:prstGeom prst="wedgeRectCallout">
            <a:avLst>
              <a:gd name="adj1" fmla="val -74676"/>
              <a:gd name="adj2" fmla="val 34247"/>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48" name="Rectangle 47"/>
          <p:cNvSpPr/>
          <p:nvPr/>
        </p:nvSpPr>
        <p:spPr>
          <a:xfrm>
            <a:off x="1799692" y="2871419"/>
            <a:ext cx="1481496" cy="523220"/>
          </a:xfrm>
          <a:prstGeom prst="rect">
            <a:avLst/>
          </a:prstGeom>
        </p:spPr>
        <p:txBody>
          <a:bodyPr wrap="none">
            <a:spAutoFit/>
          </a:bodyPr>
          <a:lstStyle/>
          <a:p>
            <a:r>
              <a:rPr lang="en-US" sz="2800" dirty="0" smtClean="0">
                <a:latin typeface="Arial" pitchFamily="34" charset="0"/>
                <a:cs typeface="Arial" pitchFamily="34" charset="0"/>
              </a:rPr>
              <a:t>No HYP</a:t>
            </a:r>
            <a:endParaRPr lang="en-US" sz="2800" dirty="0">
              <a:latin typeface="Arial" pitchFamily="34" charset="0"/>
              <a:cs typeface="Arial" pitchFamily="34" charset="0"/>
            </a:endParaRPr>
          </a:p>
        </p:txBody>
      </p:sp>
      <p:sp>
        <p:nvSpPr>
          <p:cNvPr id="49" name="Rectangle 48"/>
          <p:cNvSpPr/>
          <p:nvPr/>
        </p:nvSpPr>
        <p:spPr>
          <a:xfrm>
            <a:off x="5744354" y="2708920"/>
            <a:ext cx="2215607" cy="523220"/>
          </a:xfrm>
          <a:prstGeom prst="rect">
            <a:avLst/>
          </a:prstGeom>
        </p:spPr>
        <p:txBody>
          <a:bodyPr wrap="none">
            <a:spAutoFit/>
          </a:bodyPr>
          <a:lstStyle/>
          <a:p>
            <a:r>
              <a:rPr lang="en-US" sz="2800" dirty="0" smtClean="0">
                <a:latin typeface="Arial" pitchFamily="34" charset="0"/>
                <a:cs typeface="Arial" pitchFamily="34" charset="0"/>
              </a:rPr>
              <a:t>H</a:t>
            </a:r>
            <a:r>
              <a:rPr lang="en-US" sz="2800" dirty="0">
                <a:latin typeface="Arial" pitchFamily="34" charset="0"/>
                <a:cs typeface="Arial" pitchFamily="34" charset="0"/>
              </a:rPr>
              <a:t>Y</a:t>
            </a:r>
            <a:r>
              <a:rPr lang="en-US" sz="2800" dirty="0" smtClean="0">
                <a:latin typeface="Arial" pitchFamily="34" charset="0"/>
                <a:cs typeface="Arial" pitchFamily="34" charset="0"/>
              </a:rPr>
              <a:t>P present</a:t>
            </a:r>
            <a:endParaRPr lang="en-US" sz="2800" dirty="0">
              <a:latin typeface="Arial" pitchFamily="34" charset="0"/>
              <a:cs typeface="Arial" pitchFamily="34" charset="0"/>
            </a:endParaRPr>
          </a:p>
        </p:txBody>
      </p:sp>
      <p:sp>
        <p:nvSpPr>
          <p:cNvPr id="50" name="Rectangle 49"/>
          <p:cNvSpPr/>
          <p:nvPr/>
        </p:nvSpPr>
        <p:spPr>
          <a:xfrm>
            <a:off x="6048817" y="3176972"/>
            <a:ext cx="423514" cy="523220"/>
          </a:xfrm>
          <a:prstGeom prst="rect">
            <a:avLst/>
          </a:prstGeom>
        </p:spPr>
        <p:txBody>
          <a:bodyPr wrap="none">
            <a:spAutoFit/>
          </a:bodyPr>
          <a:lstStyle/>
          <a:p>
            <a:r>
              <a:rPr lang="en-US" sz="2800" dirty="0" smtClean="0">
                <a:latin typeface="Arial" pitchFamily="34" charset="0"/>
                <a:cs typeface="Arial" pitchFamily="34" charset="0"/>
              </a:rPr>
              <a:t>V</a:t>
            </a:r>
            <a:endParaRPr lang="en-US" sz="2800" dirty="0">
              <a:latin typeface="Arial" pitchFamily="34" charset="0"/>
              <a:cs typeface="Arial" pitchFamily="34" charset="0"/>
            </a:endParaRPr>
          </a:p>
        </p:txBody>
      </p:sp>
      <p:cxnSp>
        <p:nvCxnSpPr>
          <p:cNvPr id="51" name="Straight Arrow Connector 50"/>
          <p:cNvCxnSpPr/>
          <p:nvPr/>
        </p:nvCxnSpPr>
        <p:spPr bwMode="auto">
          <a:xfrm flipV="1">
            <a:off x="2572241" y="4961006"/>
            <a:ext cx="3979979" cy="3530"/>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52" name="Rectangular Callout 51"/>
          <p:cNvSpPr/>
          <p:nvPr/>
        </p:nvSpPr>
        <p:spPr bwMode="auto">
          <a:xfrm rot="10800000">
            <a:off x="4012427" y="4048152"/>
            <a:ext cx="825179" cy="912854"/>
          </a:xfrm>
          <a:prstGeom prst="wedgeRectCallout">
            <a:avLst>
              <a:gd name="adj1" fmla="val 110914"/>
              <a:gd name="adj2" fmla="val 9219"/>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53" name="Rectangular Callout 52"/>
          <p:cNvSpPr/>
          <p:nvPr/>
        </p:nvSpPr>
        <p:spPr bwMode="auto">
          <a:xfrm rot="10800000">
            <a:off x="4581860" y="4217777"/>
            <a:ext cx="848413" cy="743228"/>
          </a:xfrm>
          <a:prstGeom prst="wedgeRectCallout">
            <a:avLst>
              <a:gd name="adj1" fmla="val -79676"/>
              <a:gd name="adj2" fmla="val 33678"/>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54" name="Rectangle 53"/>
          <p:cNvSpPr/>
          <p:nvPr/>
        </p:nvSpPr>
        <p:spPr>
          <a:xfrm>
            <a:off x="2104216" y="4224564"/>
            <a:ext cx="1481496" cy="523220"/>
          </a:xfrm>
          <a:prstGeom prst="rect">
            <a:avLst/>
          </a:prstGeom>
        </p:spPr>
        <p:txBody>
          <a:bodyPr wrap="none">
            <a:spAutoFit/>
          </a:bodyPr>
          <a:lstStyle/>
          <a:p>
            <a:r>
              <a:rPr lang="en-US" sz="2800" dirty="0" smtClean="0">
                <a:latin typeface="Arial" pitchFamily="34" charset="0"/>
                <a:cs typeface="Arial" pitchFamily="34" charset="0"/>
              </a:rPr>
              <a:t>No HYP</a:t>
            </a:r>
            <a:endParaRPr lang="en-US" sz="2800" dirty="0">
              <a:latin typeface="Arial" pitchFamily="34" charset="0"/>
              <a:cs typeface="Arial" pitchFamily="34" charset="0"/>
            </a:endParaRPr>
          </a:p>
        </p:txBody>
      </p:sp>
      <p:sp>
        <p:nvSpPr>
          <p:cNvPr id="55" name="Rectangle 54"/>
          <p:cNvSpPr/>
          <p:nvPr/>
        </p:nvSpPr>
        <p:spPr>
          <a:xfrm>
            <a:off x="5685462" y="4041068"/>
            <a:ext cx="2215607" cy="523220"/>
          </a:xfrm>
          <a:prstGeom prst="rect">
            <a:avLst/>
          </a:prstGeom>
        </p:spPr>
        <p:txBody>
          <a:bodyPr wrap="none">
            <a:spAutoFit/>
          </a:bodyPr>
          <a:lstStyle/>
          <a:p>
            <a:r>
              <a:rPr lang="en-US" sz="2800" dirty="0" smtClean="0">
                <a:latin typeface="Arial" pitchFamily="34" charset="0"/>
                <a:cs typeface="Arial" pitchFamily="34" charset="0"/>
              </a:rPr>
              <a:t>H</a:t>
            </a:r>
            <a:r>
              <a:rPr lang="en-US" sz="2800" dirty="0">
                <a:latin typeface="Arial" pitchFamily="34" charset="0"/>
                <a:cs typeface="Arial" pitchFamily="34" charset="0"/>
              </a:rPr>
              <a:t>Y</a:t>
            </a:r>
            <a:r>
              <a:rPr lang="en-US" sz="2800" dirty="0" smtClean="0">
                <a:latin typeface="Arial" pitchFamily="34" charset="0"/>
                <a:cs typeface="Arial" pitchFamily="34" charset="0"/>
              </a:rPr>
              <a:t>P present</a:t>
            </a:r>
            <a:endParaRPr lang="en-US" sz="2800" dirty="0">
              <a:latin typeface="Arial" pitchFamily="34" charset="0"/>
              <a:cs typeface="Arial" pitchFamily="34" charset="0"/>
            </a:endParaRPr>
          </a:p>
        </p:txBody>
      </p:sp>
      <p:sp>
        <p:nvSpPr>
          <p:cNvPr id="56" name="Rectangle 55"/>
          <p:cNvSpPr/>
          <p:nvPr/>
        </p:nvSpPr>
        <p:spPr>
          <a:xfrm>
            <a:off x="5993301" y="4545124"/>
            <a:ext cx="423514" cy="523220"/>
          </a:xfrm>
          <a:prstGeom prst="rect">
            <a:avLst/>
          </a:prstGeom>
        </p:spPr>
        <p:txBody>
          <a:bodyPr wrap="none">
            <a:spAutoFit/>
          </a:bodyPr>
          <a:lstStyle/>
          <a:p>
            <a:r>
              <a:rPr lang="en-US" sz="2800" dirty="0" smtClean="0">
                <a:latin typeface="Arial" pitchFamily="34" charset="0"/>
                <a:cs typeface="Arial" pitchFamily="34" charset="0"/>
              </a:rPr>
              <a:t>V</a:t>
            </a:r>
            <a:endParaRPr lang="en-US" sz="2800" dirty="0">
              <a:latin typeface="Arial" pitchFamily="34" charset="0"/>
              <a:cs typeface="Arial" pitchFamily="34" charset="0"/>
            </a:endParaRPr>
          </a:p>
        </p:txBody>
      </p:sp>
      <p:cxnSp>
        <p:nvCxnSpPr>
          <p:cNvPr id="57" name="Straight Connector 56"/>
          <p:cNvCxnSpPr/>
          <p:nvPr/>
        </p:nvCxnSpPr>
        <p:spPr bwMode="auto">
          <a:xfrm>
            <a:off x="5130567" y="1200065"/>
            <a:ext cx="37724" cy="3929507"/>
          </a:xfrm>
          <a:prstGeom prst="line">
            <a:avLst/>
          </a:prstGeom>
          <a:ln>
            <a:prstDash val="dash"/>
          </a:ln>
          <a:extLst/>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bwMode="auto">
          <a:xfrm>
            <a:off x="4250990" y="1196752"/>
            <a:ext cx="37723" cy="3932820"/>
          </a:xfrm>
          <a:prstGeom prst="line">
            <a:avLst/>
          </a:prstGeom>
          <a:ln>
            <a:prstDash val="dash"/>
          </a:ln>
          <a:extLst/>
        </p:spPr>
        <p:style>
          <a:lnRef idx="1">
            <a:schemeClr val="dk1"/>
          </a:lnRef>
          <a:fillRef idx="0">
            <a:schemeClr val="dk1"/>
          </a:fillRef>
          <a:effectRef idx="0">
            <a:schemeClr val="dk1"/>
          </a:effectRef>
          <a:fontRef idx="minor">
            <a:schemeClr val="tx1"/>
          </a:fontRef>
        </p:style>
      </p:cxnSp>
      <p:sp>
        <p:nvSpPr>
          <p:cNvPr id="59" name="Right Brace 58"/>
          <p:cNvSpPr/>
          <p:nvPr/>
        </p:nvSpPr>
        <p:spPr bwMode="auto">
          <a:xfrm rot="5400000">
            <a:off x="4592689" y="4797614"/>
            <a:ext cx="273670" cy="877534"/>
          </a:xfrm>
          <a:prstGeom prst="rightBrace">
            <a:avLst>
              <a:gd name="adj1" fmla="val 35674"/>
              <a:gd name="adj2" fmla="val 50957"/>
            </a:avLst>
          </a:prstGeom>
          <a:ln w="19050">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60" name="Rectangle 59"/>
          <p:cNvSpPr/>
          <p:nvPr/>
        </p:nvSpPr>
        <p:spPr>
          <a:xfrm>
            <a:off x="3011118" y="5343599"/>
            <a:ext cx="3525324" cy="461665"/>
          </a:xfrm>
          <a:prstGeom prst="rect">
            <a:avLst/>
          </a:prstGeom>
        </p:spPr>
        <p:txBody>
          <a:bodyPr wrap="none">
            <a:spAutoFit/>
          </a:bodyPr>
          <a:lstStyle/>
          <a:p>
            <a:pPr algn="ctr"/>
            <a:r>
              <a:rPr lang="en-US" sz="2400" dirty="0" smtClean="0">
                <a:latin typeface="+mn-lt"/>
              </a:rPr>
              <a:t>no appropriate threshold</a:t>
            </a:r>
            <a:endParaRPr lang="en-US" sz="2400" dirty="0">
              <a:latin typeface="+mn-lt"/>
            </a:endParaRPr>
          </a:p>
        </p:txBody>
      </p:sp>
      <p:cxnSp>
        <p:nvCxnSpPr>
          <p:cNvPr id="61" name="Straight Connector 60"/>
          <p:cNvCxnSpPr/>
          <p:nvPr/>
        </p:nvCxnSpPr>
        <p:spPr bwMode="auto">
          <a:xfrm>
            <a:off x="4753384" y="1200065"/>
            <a:ext cx="18862" cy="3929507"/>
          </a:xfrm>
          <a:prstGeom prst="line">
            <a:avLst/>
          </a:prstGeom>
          <a:ln>
            <a:prstDash val="dash"/>
          </a:ln>
          <a:extLst/>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bwMode="auto">
          <a:xfrm>
            <a:off x="4828830" y="1200065"/>
            <a:ext cx="18862" cy="3929507"/>
          </a:xfrm>
          <a:prstGeom prst="line">
            <a:avLst/>
          </a:prstGeom>
          <a:ln>
            <a:prstDash val="dash"/>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09028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t>Data fluctuation: </a:t>
            </a:r>
            <a:r>
              <a:rPr lang="en-US" sz="3600" b="1" dirty="0"/>
              <a:t>lack of repeatability</a:t>
            </a:r>
            <a:r>
              <a:rPr lang="en-US" sz="3600" b="1" dirty="0" smtClean="0"/>
              <a:t> </a:t>
            </a:r>
            <a:endParaRPr lang="en-US" sz="3600" b="1" dirty="0"/>
          </a:p>
        </p:txBody>
      </p:sp>
      <p:sp>
        <p:nvSpPr>
          <p:cNvPr id="4" name="Выноска-облако 11"/>
          <p:cNvSpPr/>
          <p:nvPr/>
        </p:nvSpPr>
        <p:spPr bwMode="auto">
          <a:xfrm>
            <a:off x="287524" y="1916832"/>
            <a:ext cx="8532948" cy="2340260"/>
          </a:xfrm>
          <a:prstGeom prst="cloudCallout">
            <a:avLst>
              <a:gd name="adj1" fmla="val -49946"/>
              <a:gd name="adj2" fmla="val 39761"/>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50000"/>
              </a:lnSpc>
            </a:pPr>
            <a:r>
              <a:rPr lang="en-US" sz="3200" b="1" dirty="0" smtClean="0">
                <a:solidFill>
                  <a:schemeClr val="tx1"/>
                </a:solidFill>
                <a:latin typeface="Arial" pitchFamily="34" charset="0"/>
                <a:cs typeface="Arial" pitchFamily="34" charset="0"/>
              </a:rPr>
              <a:t>How </a:t>
            </a:r>
            <a:r>
              <a:rPr lang="en-US" sz="3200" b="1" dirty="0">
                <a:solidFill>
                  <a:schemeClr val="tx1"/>
                </a:solidFill>
                <a:latin typeface="Arial" pitchFamily="34" charset="0"/>
                <a:cs typeface="Arial" pitchFamily="34" charset="0"/>
              </a:rPr>
              <a:t>to overcome this </a:t>
            </a:r>
            <a:br>
              <a:rPr lang="en-US" sz="3200" b="1" dirty="0">
                <a:solidFill>
                  <a:schemeClr val="tx1"/>
                </a:solidFill>
                <a:latin typeface="Arial" pitchFamily="34" charset="0"/>
                <a:cs typeface="Arial" pitchFamily="34" charset="0"/>
              </a:rPr>
            </a:br>
            <a:r>
              <a:rPr lang="en-US" sz="3200" b="1" dirty="0">
                <a:solidFill>
                  <a:schemeClr val="tx1"/>
                </a:solidFill>
                <a:latin typeface="Arial" pitchFamily="34" charset="0"/>
                <a:cs typeface="Arial" pitchFamily="34" charset="0"/>
              </a:rPr>
              <a:t>data fluctuation every day?</a:t>
            </a:r>
          </a:p>
        </p:txBody>
      </p:sp>
    </p:spTree>
    <p:extLst>
      <p:ext uri="{BB962C8B-B14F-4D97-AF65-F5344CB8AC3E}">
        <p14:creationId xmlns:p14="http://schemas.microsoft.com/office/powerpoint/2010/main" val="30039524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87524" y="800708"/>
                <a:ext cx="8424863" cy="5868652"/>
              </a:xfrm>
            </p:spPr>
            <p:txBody>
              <a:bodyPr/>
              <a:lstStyle/>
              <a:p>
                <a:pPr marL="514350" indent="-514350">
                  <a:buFont typeface="+mj-lt"/>
                  <a:buAutoNum type="arabicPeriod"/>
                </a:pPr>
                <a:r>
                  <a:rPr lang="en-US" sz="2800" dirty="0" smtClean="0"/>
                  <a:t>Two-step way to calculate statistics </a:t>
                </a:r>
                <a14:m>
                  <m:oMath xmlns:m="http://schemas.openxmlformats.org/officeDocument/2006/math">
                    <m:acc>
                      <m:accPr>
                        <m:chr m:val="̅"/>
                        <m:ctrlPr>
                          <a:rPr lang="en-US" i="1" kern="1200">
                            <a:solidFill>
                              <a:srgbClr val="000000"/>
                            </a:solidFill>
                            <a:latin typeface="Cambria Math"/>
                          </a:rPr>
                        </m:ctrlPr>
                      </m:accPr>
                      <m:e>
                        <m:r>
                          <a:rPr lang="en-US" b="0" i="1" kern="1200" smtClean="0">
                            <a:solidFill>
                              <a:srgbClr val="000000"/>
                            </a:solidFill>
                            <a:latin typeface="Cambria Math"/>
                          </a:rPr>
                          <m:t>𝑉</m:t>
                        </m:r>
                      </m:e>
                    </m:acc>
                  </m:oMath>
                </a14:m>
                <a:r>
                  <a:rPr lang="en-US" sz="2800" dirty="0" smtClean="0"/>
                  <a:t>:</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sz="2800" dirty="0" smtClean="0"/>
                  <a:t>Repeat measurements </a:t>
                </a:r>
                <a:r>
                  <a:rPr lang="en-US" sz="2800" dirty="0"/>
                  <a:t>within </a:t>
                </a:r>
                <a:r>
                  <a:rPr lang="en-US" sz="2800" dirty="0" smtClean="0"/>
                  <a:t>10 days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87524" y="800708"/>
                <a:ext cx="8424863" cy="5868652"/>
              </a:xfrm>
              <a:blipFill rotWithShape="1">
                <a:blip r:embed="rId3"/>
                <a:stretch>
                  <a:fillRect l="-1230" t="-208"/>
                </a:stretch>
              </a:blipFill>
            </p:spPr>
            <p:txBody>
              <a:bodyPr/>
              <a:lstStyle/>
              <a:p>
                <a:r>
                  <a:rPr lang="en-US">
                    <a:noFill/>
                  </a:rPr>
                  <a:t> </a:t>
                </a:r>
              </a:p>
            </p:txBody>
          </p:sp>
        </mc:Fallback>
      </mc:AlternateContent>
      <p:graphicFrame>
        <p:nvGraphicFramePr>
          <p:cNvPr id="19" name="Table 18"/>
          <p:cNvGraphicFramePr>
            <a:graphicFrameLocks noGrp="1"/>
          </p:cNvGraphicFramePr>
          <p:nvPr>
            <p:extLst>
              <p:ext uri="{D42A27DB-BD31-4B8C-83A1-F6EECF244321}">
                <p14:modId xmlns:p14="http://schemas.microsoft.com/office/powerpoint/2010/main" val="3007777444"/>
              </p:ext>
            </p:extLst>
          </p:nvPr>
        </p:nvGraphicFramePr>
        <p:xfrm>
          <a:off x="3531295" y="1592796"/>
          <a:ext cx="3125993" cy="1737360"/>
        </p:xfrm>
        <a:graphic>
          <a:graphicData uri="http://schemas.openxmlformats.org/drawingml/2006/table">
            <a:tbl>
              <a:tblPr firstRow="1" bandRow="1">
                <a:tableStyleId>{5940675A-B579-460E-94D1-54222C63F5DA}</a:tableStyleId>
              </a:tblPr>
              <a:tblGrid>
                <a:gridCol w="566534"/>
                <a:gridCol w="580145"/>
                <a:gridCol w="515151"/>
                <a:gridCol w="564063"/>
                <a:gridCol w="900100"/>
              </a:tblGrid>
              <a:tr h="234807">
                <a:tc>
                  <a:txBody>
                    <a:bodyPr/>
                    <a:lstStyle/>
                    <a:p>
                      <a:pPr algn="ctr"/>
                      <a:r>
                        <a:rPr lang="en-US" sz="2400" dirty="0" smtClean="0"/>
                        <a:t>1</a:t>
                      </a:r>
                      <a:endParaRPr lang="en-US" sz="2400" dirty="0"/>
                    </a:p>
                  </a:txBody>
                  <a:tcPr anchor="ctr"/>
                </a:tc>
                <a:tc>
                  <a:txBody>
                    <a:bodyPr/>
                    <a:lstStyle/>
                    <a:p>
                      <a:pPr algn="ctr"/>
                      <a:r>
                        <a:rPr lang="en-US" sz="2400" dirty="0" smtClean="0"/>
                        <a:t>2</a:t>
                      </a:r>
                      <a:endParaRPr lang="en-US" sz="2400" dirty="0"/>
                    </a:p>
                  </a:txBody>
                  <a:tcPr anchor="ctr"/>
                </a:tc>
                <a:tc>
                  <a:txBody>
                    <a:bodyPr/>
                    <a:lstStyle/>
                    <a:p>
                      <a:pPr algn="ctr"/>
                      <a:r>
                        <a:rPr lang="en-US" sz="2400" dirty="0" smtClean="0"/>
                        <a:t>..</a:t>
                      </a:r>
                      <a:endParaRPr lang="en-US" sz="2400" dirty="0"/>
                    </a:p>
                  </a:txBody>
                  <a:tcPr anchor="ctr"/>
                </a:tc>
                <a:tc>
                  <a:txBody>
                    <a:bodyPr/>
                    <a:lstStyle/>
                    <a:p>
                      <a:pPr algn="ctr"/>
                      <a:r>
                        <a:rPr lang="en-US" sz="2400" dirty="0" smtClean="0"/>
                        <a:t>10</a:t>
                      </a:r>
                      <a:endParaRPr lang="en-US" sz="2400" dirty="0"/>
                    </a:p>
                  </a:txBody>
                  <a:tcPr anchor="ctr"/>
                </a:tc>
                <a:tc>
                  <a:txBody>
                    <a:bodyPr/>
                    <a:lstStyle/>
                    <a:p>
                      <a:pPr algn="ctr"/>
                      <a:endParaRPr lang="en-US" sz="2400" dirty="0"/>
                    </a:p>
                  </a:txBody>
                  <a:tcPr anchor="ctr"/>
                </a:tc>
              </a:tr>
              <a:tr h="370892">
                <a:tc>
                  <a:txBody>
                    <a:bodyPr/>
                    <a:lstStyle/>
                    <a:p>
                      <a:pPr algn="ctr"/>
                      <a:endParaRPr lang="en-US" sz="1600" dirty="0"/>
                    </a:p>
                  </a:txBody>
                  <a:tcPr anchor="ctr">
                    <a:solidFill>
                      <a:srgbClr val="92D050"/>
                    </a:solidFill>
                  </a:tcPr>
                </a:tc>
                <a:tc>
                  <a:txBody>
                    <a:bodyPr/>
                    <a:lstStyle/>
                    <a:p>
                      <a:pPr algn="ctr"/>
                      <a:endParaRPr lang="en-US" sz="1600" dirty="0"/>
                    </a:p>
                  </a:txBody>
                  <a:tcPr anchor="ctr">
                    <a:solidFill>
                      <a:srgbClr val="FFC000"/>
                    </a:solidFill>
                  </a:tcPr>
                </a:tc>
                <a:tc>
                  <a:txBody>
                    <a:bodyPr/>
                    <a:lstStyle/>
                    <a:p>
                      <a:pPr algn="ctr"/>
                      <a:endParaRPr lang="en-US" sz="1600" dirty="0"/>
                    </a:p>
                  </a:txBody>
                  <a:tcPr anchor="ctr"/>
                </a:tc>
                <a:tc>
                  <a:txBody>
                    <a:bodyPr/>
                    <a:lstStyle/>
                    <a:p>
                      <a:pPr algn="ctr"/>
                      <a:endParaRPr lang="en-US" sz="1600" dirty="0"/>
                    </a:p>
                  </a:txBody>
                  <a:tcPr anchor="ctr">
                    <a:solidFill>
                      <a:schemeClr val="accent1">
                        <a:lumMod val="60000"/>
                        <a:lumOff val="40000"/>
                      </a:schemeClr>
                    </a:solidFill>
                  </a:tcPr>
                </a:tc>
                <a:tc>
                  <a:txBody>
                    <a:bodyPr/>
                    <a:lstStyle/>
                    <a:p>
                      <a:pPr algn="ctr"/>
                      <a:r>
                        <a:rPr lang="en-US" sz="2400" dirty="0" smtClean="0"/>
                        <a:t>1</a:t>
                      </a:r>
                      <a:endParaRPr lang="en-US" sz="2400" dirty="0"/>
                    </a:p>
                  </a:txBody>
                  <a:tcPr anchor="ctr">
                    <a:noFill/>
                  </a:tcPr>
                </a:tc>
              </a:tr>
              <a:tr h="345740">
                <a:tc>
                  <a:txBody>
                    <a:bodyPr/>
                    <a:lstStyle/>
                    <a:p>
                      <a:pPr algn="ctr"/>
                      <a:endParaRPr lang="en-US" sz="1200" dirty="0"/>
                    </a:p>
                  </a:txBody>
                  <a:tcPr anchor="ctr">
                    <a:solidFill>
                      <a:srgbClr val="92D050"/>
                    </a:solidFill>
                  </a:tcPr>
                </a:tc>
                <a:tc>
                  <a:txBody>
                    <a:bodyPr/>
                    <a:lstStyle/>
                    <a:p>
                      <a:pPr algn="ctr"/>
                      <a:endParaRPr lang="en-US" sz="1200" dirty="0"/>
                    </a:p>
                  </a:txBody>
                  <a:tcPr anchor="ctr">
                    <a:solidFill>
                      <a:srgbClr val="FFC000"/>
                    </a:solidFill>
                  </a:tcPr>
                </a:tc>
                <a:tc>
                  <a:txBody>
                    <a:bodyPr/>
                    <a:lstStyle/>
                    <a:p>
                      <a:pPr algn="ctr"/>
                      <a:endParaRPr lang="en-US" sz="1200" dirty="0"/>
                    </a:p>
                  </a:txBody>
                  <a:tcPr anchor="ctr"/>
                </a:tc>
                <a:tc>
                  <a:txBody>
                    <a:bodyPr/>
                    <a:lstStyle/>
                    <a:p>
                      <a:pPr algn="ctr"/>
                      <a:endParaRPr lang="en-US" sz="1200" dirty="0"/>
                    </a:p>
                  </a:txBody>
                  <a:tcPr anchor="ctr">
                    <a:solidFill>
                      <a:schemeClr val="accent1">
                        <a:lumMod val="60000"/>
                        <a:lumOff val="40000"/>
                      </a:schemeClr>
                    </a:solidFill>
                  </a:tcPr>
                </a:tc>
                <a:tc>
                  <a:txBody>
                    <a:bodyPr/>
                    <a:lstStyle/>
                    <a:p>
                      <a:pPr algn="ctr"/>
                      <a:r>
                        <a:rPr lang="en-US" sz="1800" dirty="0" smtClean="0"/>
                        <a:t>…</a:t>
                      </a:r>
                      <a:endParaRPr lang="en-US" sz="1800" dirty="0"/>
                    </a:p>
                  </a:txBody>
                  <a:tcPr anchor="ctr">
                    <a:noFill/>
                  </a:tcPr>
                </a:tc>
              </a:tr>
              <a:tr h="234807">
                <a:tc>
                  <a:txBody>
                    <a:bodyPr/>
                    <a:lstStyle/>
                    <a:p>
                      <a:pPr algn="ctr"/>
                      <a:endParaRPr lang="en-US" sz="1600" dirty="0"/>
                    </a:p>
                  </a:txBody>
                  <a:tcPr anchor="ctr">
                    <a:solidFill>
                      <a:srgbClr val="92D050"/>
                    </a:solidFill>
                  </a:tcPr>
                </a:tc>
                <a:tc>
                  <a:txBody>
                    <a:bodyPr/>
                    <a:lstStyle/>
                    <a:p>
                      <a:pPr algn="ctr"/>
                      <a:endParaRPr lang="en-US" sz="1600" dirty="0"/>
                    </a:p>
                  </a:txBody>
                  <a:tcPr anchor="ctr">
                    <a:solidFill>
                      <a:srgbClr val="FFC000"/>
                    </a:solidFill>
                  </a:tcPr>
                </a:tc>
                <a:tc>
                  <a:txBody>
                    <a:bodyPr/>
                    <a:lstStyle/>
                    <a:p>
                      <a:pPr algn="ctr"/>
                      <a:endParaRPr lang="en-US" sz="1600" dirty="0"/>
                    </a:p>
                  </a:txBody>
                  <a:tcPr anchor="ctr"/>
                </a:tc>
                <a:tc>
                  <a:txBody>
                    <a:bodyPr/>
                    <a:lstStyle/>
                    <a:p>
                      <a:pPr algn="ctr"/>
                      <a:endParaRPr lang="en-US" sz="1600" dirty="0"/>
                    </a:p>
                  </a:txBody>
                  <a:tcPr anchor="ctr">
                    <a:solidFill>
                      <a:schemeClr val="accent1">
                        <a:lumMod val="60000"/>
                        <a:lumOff val="40000"/>
                      </a:schemeClr>
                    </a:solidFill>
                  </a:tcPr>
                </a:tc>
                <a:tc>
                  <a:txBody>
                    <a:bodyPr/>
                    <a:lstStyle/>
                    <a:p>
                      <a:pPr algn="ctr"/>
                      <a:r>
                        <a:rPr lang="en-US" sz="2400" dirty="0" smtClean="0"/>
                        <a:t>1000</a:t>
                      </a:r>
                      <a:endParaRPr lang="en-US" sz="2400" dirty="0"/>
                    </a:p>
                  </a:txBody>
                  <a:tcPr anchor="ctr">
                    <a:noFill/>
                  </a:tcPr>
                </a:tc>
              </a:tr>
            </a:tbl>
          </a:graphicData>
        </a:graphic>
      </p:graphicFrame>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828092"/>
          </a:xfrm>
        </p:spPr>
        <p:txBody>
          <a:bodyPr/>
          <a:lstStyle/>
          <a:p>
            <a:r>
              <a:rPr lang="en-US" sz="3600" b="1" dirty="0" smtClean="0"/>
              <a:t>Overcoming the lack of repeatability</a:t>
            </a:r>
            <a:endParaRPr lang="ru-RU" sz="3200" b="1"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962508947"/>
                  </p:ext>
                </p:extLst>
              </p:nvPr>
            </p:nvGraphicFramePr>
            <p:xfrm>
              <a:off x="3577037" y="3628184"/>
              <a:ext cx="2376264" cy="579120"/>
            </p:xfrm>
            <a:graphic>
              <a:graphicData uri="http://schemas.openxmlformats.org/drawingml/2006/table">
                <a:tbl>
                  <a:tblPr firstRow="1" bandRow="1">
                    <a:tableStyleId>{5940675A-B579-460E-94D1-54222C63F5DA}</a:tableStyleId>
                  </a:tblPr>
                  <a:tblGrid>
                    <a:gridCol w="540060"/>
                    <a:gridCol w="684076"/>
                    <a:gridCol w="324036"/>
                    <a:gridCol w="828092"/>
                  </a:tblGrid>
                  <a:tr h="504056">
                    <a:tc>
                      <a:txBody>
                        <a:bodyPr/>
                        <a:lstStyle/>
                        <a:p>
                          <a:pPr/>
                          <a14:m>
                            <m:oMathPara xmlns:m="http://schemas.openxmlformats.org/officeDocument/2006/math">
                              <m:oMathParaPr>
                                <m:jc m:val="center"/>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a:ea typeface="+mn-ea"/>
                                        <a:cs typeface="+mn-cs"/>
                                      </a:rPr>
                                    </m:ctrlPr>
                                  </m:sSubPr>
                                  <m:e>
                                    <m:r>
                                      <a:rPr kumimoji="0" lang="en-US" sz="3200" b="0" i="1" u="none" strike="noStrike" kern="1200" cap="none" spc="0" normalizeH="0" baseline="0" noProof="0" smtClean="0">
                                        <a:ln>
                                          <a:noFill/>
                                        </a:ln>
                                        <a:solidFill>
                                          <a:srgbClr val="000000"/>
                                        </a:solidFill>
                                        <a:effectLst/>
                                        <a:uLnTx/>
                                        <a:uFillTx/>
                                        <a:latin typeface="Cambria Math"/>
                                        <a:ea typeface="+mn-ea"/>
                                        <a:cs typeface="+mn-cs"/>
                                      </a:rPr>
                                      <m:t>𝑉</m:t>
                                    </m:r>
                                  </m:e>
                                  <m:sub>
                                    <m:r>
                                      <a:rPr kumimoji="0" lang="en-US" sz="3200" b="0" i="1" u="none" strike="noStrike" kern="1200" cap="none" spc="0" normalizeH="0" baseline="0" noProof="0" smtClean="0">
                                        <a:ln>
                                          <a:noFill/>
                                        </a:ln>
                                        <a:solidFill>
                                          <a:srgbClr val="000000"/>
                                        </a:solidFill>
                                        <a:effectLst/>
                                        <a:uLnTx/>
                                        <a:uFillTx/>
                                        <a:latin typeface="Cambria Math"/>
                                        <a:ea typeface="+mn-ea"/>
                                        <a:cs typeface="+mn-cs"/>
                                      </a:rPr>
                                      <m:t>1</m:t>
                                    </m:r>
                                  </m:sub>
                                </m:sSub>
                              </m:oMath>
                            </m:oMathPara>
                          </a14:m>
                          <a:endParaRPr lang="en-US" sz="2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a:ea typeface="+mn-ea"/>
                                        <a:cs typeface="+mn-cs"/>
                                      </a:rPr>
                                    </m:ctrlPr>
                                  </m:sSubPr>
                                  <m:e>
                                    <m:r>
                                      <a:rPr kumimoji="0" lang="en-US" sz="3200" b="0" i="1" u="none" strike="noStrike" kern="1200" cap="none" spc="0" normalizeH="0" baseline="0" noProof="0" smtClean="0">
                                        <a:ln>
                                          <a:noFill/>
                                        </a:ln>
                                        <a:solidFill>
                                          <a:srgbClr val="000000"/>
                                        </a:solidFill>
                                        <a:effectLst/>
                                        <a:uLnTx/>
                                        <a:uFillTx/>
                                        <a:latin typeface="Cambria Math"/>
                                        <a:ea typeface="+mn-ea"/>
                                        <a:cs typeface="+mn-cs"/>
                                      </a:rPr>
                                      <m:t>𝑉</m:t>
                                    </m:r>
                                  </m:e>
                                  <m:sub>
                                    <m:r>
                                      <a:rPr kumimoji="0" lang="en-US" sz="3200" b="0" i="1" u="none" strike="noStrike" kern="1200" cap="none" spc="0" normalizeH="0" baseline="0" noProof="0" smtClean="0">
                                        <a:ln>
                                          <a:noFill/>
                                        </a:ln>
                                        <a:solidFill>
                                          <a:srgbClr val="000000"/>
                                        </a:solidFill>
                                        <a:effectLst/>
                                        <a:uLnTx/>
                                        <a:uFillTx/>
                                        <a:latin typeface="Cambria Math"/>
                                        <a:ea typeface="+mn-ea"/>
                                        <a:cs typeface="+mn-cs"/>
                                      </a:rPr>
                                      <m:t>2</m:t>
                                    </m:r>
                                  </m:sub>
                                </m:sSub>
                              </m:oMath>
                            </m:oMathPara>
                          </a14:m>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3200" b="0" i="1" u="none" strike="noStrike" kern="1200" cap="none" spc="0" normalizeH="0" baseline="0" noProof="0" smtClean="0">
                                        <a:ln>
                                          <a:noFill/>
                                        </a:ln>
                                        <a:solidFill>
                                          <a:srgbClr val="000000"/>
                                        </a:solidFill>
                                        <a:effectLst/>
                                        <a:uLnTx/>
                                        <a:uFillTx/>
                                        <a:latin typeface="Cambria Math"/>
                                        <a:ea typeface="+mn-ea"/>
                                        <a:cs typeface="+mn-cs"/>
                                      </a:rPr>
                                    </m:ctrlPr>
                                  </m:sSubPr>
                                  <m:e>
                                    <m:r>
                                      <a:rPr kumimoji="0" lang="en-US" sz="3200" b="0" i="1" u="none" strike="noStrike" kern="1200" cap="none" spc="0" normalizeH="0" baseline="0" noProof="0" smtClean="0">
                                        <a:ln>
                                          <a:noFill/>
                                        </a:ln>
                                        <a:solidFill>
                                          <a:srgbClr val="000000"/>
                                        </a:solidFill>
                                        <a:effectLst/>
                                        <a:uLnTx/>
                                        <a:uFillTx/>
                                        <a:latin typeface="Cambria Math"/>
                                        <a:ea typeface="+mn-ea"/>
                                        <a:cs typeface="+mn-cs"/>
                                      </a:rPr>
                                      <m:t>𝑉</m:t>
                                    </m:r>
                                  </m:e>
                                  <m:sub>
                                    <m:r>
                                      <a:rPr kumimoji="0" lang="en-US" sz="3200" b="0" i="1" u="none" strike="noStrike" kern="1200" cap="none" spc="0" normalizeH="0" baseline="0" noProof="0" smtClean="0">
                                        <a:ln>
                                          <a:noFill/>
                                        </a:ln>
                                        <a:solidFill>
                                          <a:srgbClr val="000000"/>
                                        </a:solidFill>
                                        <a:effectLst/>
                                        <a:uLnTx/>
                                        <a:uFillTx/>
                                        <a:latin typeface="Cambria Math"/>
                                        <a:ea typeface="+mn-ea"/>
                                        <a:cs typeface="+mn-cs"/>
                                      </a:rPr>
                                      <m:t>10</m:t>
                                    </m:r>
                                  </m:sub>
                                </m:sSub>
                              </m:oMath>
                            </m:oMathPara>
                          </a14:m>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962508947"/>
                  </p:ext>
                </p:extLst>
              </p:nvPr>
            </p:nvGraphicFramePr>
            <p:xfrm>
              <a:off x="3577037" y="3628184"/>
              <a:ext cx="2376264" cy="579120"/>
            </p:xfrm>
            <a:graphic>
              <a:graphicData uri="http://schemas.openxmlformats.org/drawingml/2006/table">
                <a:tbl>
                  <a:tblPr firstRow="1" bandRow="1">
                    <a:tableStyleId>{5940675A-B579-460E-94D1-54222C63F5DA}</a:tableStyleId>
                  </a:tblPr>
                  <a:tblGrid>
                    <a:gridCol w="540060"/>
                    <a:gridCol w="684076"/>
                    <a:gridCol w="324036"/>
                    <a:gridCol w="828092"/>
                  </a:tblGrid>
                  <a:tr h="57912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l="-1124" r="-338202" b="-4211"/>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l="-80357" r="-168750" b="-421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1">
                          <a:blip r:embed="rId5"/>
                          <a:stretch>
                            <a:fillRect l="-187500" b="-4211"/>
                          </a:stretch>
                        </a:blipFill>
                      </a:tcPr>
                    </a:tc>
                  </a:tr>
                </a:tbl>
              </a:graphicData>
            </a:graphic>
          </p:graphicFrame>
        </mc:Fallback>
      </mc:AlternateContent>
      <p:sp>
        <p:nvSpPr>
          <p:cNvPr id="24" name="Down Arrow 23"/>
          <p:cNvSpPr/>
          <p:nvPr/>
        </p:nvSpPr>
        <p:spPr bwMode="auto">
          <a:xfrm>
            <a:off x="3649045" y="3349735"/>
            <a:ext cx="324035" cy="363195"/>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5" name="Down Arrow 24"/>
          <p:cNvSpPr/>
          <p:nvPr/>
        </p:nvSpPr>
        <p:spPr bwMode="auto">
          <a:xfrm>
            <a:off x="4214147" y="3349735"/>
            <a:ext cx="324035" cy="363195"/>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6" name="Down Arrow 25"/>
          <p:cNvSpPr/>
          <p:nvPr/>
        </p:nvSpPr>
        <p:spPr bwMode="auto">
          <a:xfrm>
            <a:off x="5305230" y="3349735"/>
            <a:ext cx="324035" cy="363195"/>
          </a:xfrm>
          <a:prstGeom prst="downArrow">
            <a:avLst>
              <a:gd name="adj1" fmla="val 37673"/>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7" name="Right Brace 26"/>
          <p:cNvSpPr/>
          <p:nvPr/>
        </p:nvSpPr>
        <p:spPr bwMode="auto">
          <a:xfrm rot="5400000">
            <a:off x="4602554" y="3142726"/>
            <a:ext cx="217217" cy="2268253"/>
          </a:xfrm>
          <a:prstGeom prst="rightBrace">
            <a:avLst>
              <a:gd name="adj1" fmla="val 35674"/>
              <a:gd name="adj2" fmla="val 49923"/>
            </a:avLst>
          </a:prstGeom>
          <a:ln w="19050">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3380924" y="4852320"/>
                <a:ext cx="453944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a:rPr>
                          </m:ctrlPr>
                        </m:accPr>
                        <m:e>
                          <m:r>
                            <a:rPr lang="en-US" sz="3200" b="0" i="1" smtClean="0">
                              <a:latin typeface="Cambria Math"/>
                            </a:rPr>
                            <m:t>𝑉</m:t>
                          </m:r>
                        </m:e>
                      </m:acc>
                      <m:r>
                        <a:rPr lang="en-US" sz="3200" b="0" i="1" smtClean="0">
                          <a:latin typeface="Cambria Math"/>
                        </a:rPr>
                        <m:t>=</m:t>
                      </m:r>
                      <m:r>
                        <a:rPr lang="en-US" sz="3200" b="0" i="1" smtClean="0">
                          <a:latin typeface="Cambria Math"/>
                        </a:rPr>
                        <m:t>𝑎𝑣𝑒𝑟𝑎𝑔𝑒</m:t>
                      </m:r>
                      <m:d>
                        <m:dPr>
                          <m:ctrlPr>
                            <a:rPr lang="en-US" sz="3200" b="0" i="1" smtClean="0">
                              <a:latin typeface="Cambria Math"/>
                            </a:rPr>
                          </m:ctrlPr>
                        </m:dPr>
                        <m:e>
                          <m:sSub>
                            <m:sSubPr>
                              <m:ctrlPr>
                                <a:rPr lang="en-US" sz="3200" i="1">
                                  <a:solidFill>
                                    <a:srgbClr val="000000"/>
                                  </a:solidFill>
                                  <a:latin typeface="Cambria Math"/>
                                </a:rPr>
                              </m:ctrlPr>
                            </m:sSubPr>
                            <m:e>
                              <m:r>
                                <a:rPr lang="en-US" sz="3200" i="1">
                                  <a:solidFill>
                                    <a:srgbClr val="000000"/>
                                  </a:solidFill>
                                  <a:latin typeface="Cambria Math"/>
                                </a:rPr>
                                <m:t>𝑉</m:t>
                              </m:r>
                            </m:e>
                            <m:sub>
                              <m:r>
                                <a:rPr lang="en-US" sz="3200" i="1">
                                  <a:solidFill>
                                    <a:srgbClr val="000000"/>
                                  </a:solidFill>
                                  <a:latin typeface="Cambria Math"/>
                                </a:rPr>
                                <m:t>1</m:t>
                              </m:r>
                            </m:sub>
                          </m:sSub>
                          <m:r>
                            <a:rPr lang="en-US" sz="3200" i="1">
                              <a:latin typeface="Cambria Math"/>
                            </a:rPr>
                            <m:t>, ..,</m:t>
                          </m:r>
                          <m:sSub>
                            <m:sSubPr>
                              <m:ctrlPr>
                                <a:rPr lang="en-US" sz="3200" i="1">
                                  <a:solidFill>
                                    <a:srgbClr val="000000"/>
                                  </a:solidFill>
                                  <a:latin typeface="Cambria Math"/>
                                </a:rPr>
                              </m:ctrlPr>
                            </m:sSubPr>
                            <m:e>
                              <m:r>
                                <a:rPr lang="en-US" sz="3200" i="1">
                                  <a:solidFill>
                                    <a:srgbClr val="000000"/>
                                  </a:solidFill>
                                  <a:latin typeface="Cambria Math"/>
                                </a:rPr>
                                <m:t>𝑉</m:t>
                              </m:r>
                            </m:e>
                            <m:sub>
                              <m:r>
                                <a:rPr lang="en-US" sz="3200" i="1">
                                  <a:solidFill>
                                    <a:srgbClr val="000000"/>
                                  </a:solidFill>
                                  <a:latin typeface="Cambria Math"/>
                                </a:rPr>
                                <m:t>1</m:t>
                              </m:r>
                              <m:r>
                                <a:rPr lang="en-US" sz="3200" b="0" i="1" smtClean="0">
                                  <a:solidFill>
                                    <a:srgbClr val="000000"/>
                                  </a:solidFill>
                                  <a:latin typeface="Cambria Math"/>
                                </a:rPr>
                                <m:t>0</m:t>
                              </m:r>
                            </m:sub>
                          </m:sSub>
                        </m:e>
                      </m:d>
                    </m:oMath>
                  </m:oMathPara>
                </a14:m>
                <a:endParaRPr lang="en-US" sz="2800" dirty="0">
                  <a:latin typeface="+mn-lt"/>
                </a:endParaRPr>
              </a:p>
            </p:txBody>
          </p:sp>
        </mc:Choice>
        <mc:Fallback xmlns="">
          <p:sp>
            <p:nvSpPr>
              <p:cNvPr id="3" name="Rectangle 2"/>
              <p:cNvSpPr>
                <a:spLocks noRot="1" noChangeAspect="1" noMove="1" noResize="1" noEditPoints="1" noAdjustHandles="1" noChangeArrowheads="1" noChangeShapeType="1" noTextEdit="1"/>
              </p:cNvSpPr>
              <p:nvPr/>
            </p:nvSpPr>
            <p:spPr>
              <a:xfrm>
                <a:off x="3380924" y="4852320"/>
                <a:ext cx="4539448" cy="584775"/>
              </a:xfrm>
              <a:prstGeom prst="rect">
                <a:avLst/>
              </a:prstGeom>
              <a:blipFill rotWithShape="1">
                <a:blip r:embed="rId6"/>
                <a:stretch>
                  <a:fillRect/>
                </a:stretch>
              </a:blipFill>
            </p:spPr>
            <p:txBody>
              <a:bodyPr/>
              <a:lstStyle/>
              <a:p>
                <a:r>
                  <a:rPr lang="en-US">
                    <a:noFill/>
                  </a:rPr>
                  <a:t> </a:t>
                </a:r>
              </a:p>
            </p:txBody>
          </p:sp>
        </mc:Fallback>
      </mc:AlternateContent>
      <p:sp>
        <p:nvSpPr>
          <p:cNvPr id="29" name="Rectangle 28"/>
          <p:cNvSpPr/>
          <p:nvPr/>
        </p:nvSpPr>
        <p:spPr>
          <a:xfrm>
            <a:off x="1560813" y="3140968"/>
            <a:ext cx="1337226" cy="492443"/>
          </a:xfrm>
          <a:prstGeom prst="rect">
            <a:avLst/>
          </a:prstGeom>
        </p:spPr>
        <p:txBody>
          <a:bodyPr wrap="none">
            <a:spAutoFit/>
          </a:bodyPr>
          <a:lstStyle/>
          <a:p>
            <a:r>
              <a:rPr lang="en-US" sz="2600" dirty="0" smtClean="0">
                <a:latin typeface="Arial" pitchFamily="34" charset="0"/>
                <a:cs typeface="Arial" pitchFamily="34" charset="0"/>
              </a:rPr>
              <a:t>Step #1</a:t>
            </a:r>
            <a:endParaRPr lang="en-US" sz="2600" dirty="0">
              <a:latin typeface="Arial" pitchFamily="34" charset="0"/>
              <a:cs typeface="Arial" pitchFamily="34" charset="0"/>
            </a:endParaRPr>
          </a:p>
        </p:txBody>
      </p:sp>
      <p:sp>
        <p:nvSpPr>
          <p:cNvPr id="30" name="Curved Right Arrow 29"/>
          <p:cNvSpPr/>
          <p:nvPr/>
        </p:nvSpPr>
        <p:spPr bwMode="auto">
          <a:xfrm>
            <a:off x="2934044" y="4049052"/>
            <a:ext cx="537434" cy="1108140"/>
          </a:xfrm>
          <a:prstGeom prst="curvedRightArrow">
            <a:avLst>
              <a:gd name="adj1" fmla="val 17996"/>
              <a:gd name="adj2" fmla="val 50000"/>
              <a:gd name="adj3" fmla="val 25000"/>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1" name="Rectangle 30"/>
          <p:cNvSpPr/>
          <p:nvPr/>
        </p:nvSpPr>
        <p:spPr>
          <a:xfrm>
            <a:off x="1560813" y="4348264"/>
            <a:ext cx="1337226" cy="492443"/>
          </a:xfrm>
          <a:prstGeom prst="rect">
            <a:avLst/>
          </a:prstGeom>
        </p:spPr>
        <p:txBody>
          <a:bodyPr wrap="none">
            <a:spAutoFit/>
          </a:bodyPr>
          <a:lstStyle/>
          <a:p>
            <a:r>
              <a:rPr lang="en-US" sz="2600" dirty="0" smtClean="0">
                <a:latin typeface="Arial" pitchFamily="34" charset="0"/>
                <a:cs typeface="Arial" pitchFamily="34" charset="0"/>
              </a:rPr>
              <a:t>Step #2</a:t>
            </a:r>
            <a:endParaRPr lang="en-US" sz="2600" dirty="0">
              <a:latin typeface="Arial" pitchFamily="34" charset="0"/>
              <a:cs typeface="Arial" pitchFamily="34" charset="0"/>
            </a:endParaRPr>
          </a:p>
        </p:txBody>
      </p:sp>
      <p:sp>
        <p:nvSpPr>
          <p:cNvPr id="32" name="Rectangle 31"/>
          <p:cNvSpPr/>
          <p:nvPr/>
        </p:nvSpPr>
        <p:spPr>
          <a:xfrm>
            <a:off x="3577037" y="4348264"/>
            <a:ext cx="2239716" cy="461665"/>
          </a:xfrm>
          <a:prstGeom prst="rect">
            <a:avLst/>
          </a:prstGeom>
        </p:spPr>
        <p:txBody>
          <a:bodyPr wrap="none" anchor="ctr">
            <a:spAutoFit/>
          </a:bodyPr>
          <a:lstStyle/>
          <a:p>
            <a:r>
              <a:rPr lang="en-US" sz="2400" dirty="0" smtClean="0">
                <a:latin typeface="Arial" pitchFamily="34" charset="0"/>
                <a:cs typeface="Arial" pitchFamily="34" charset="0"/>
              </a:rPr>
              <a:t>as new sample</a:t>
            </a:r>
            <a:endParaRPr lang="en-US" sz="2400" dirty="0">
              <a:latin typeface="Arial" pitchFamily="34" charset="0"/>
              <a:cs typeface="Arial" pitchFamily="34" charset="0"/>
            </a:endParaRPr>
          </a:p>
        </p:txBody>
      </p:sp>
      <p:sp>
        <p:nvSpPr>
          <p:cNvPr id="8" name="Rectangle 7"/>
          <p:cNvSpPr/>
          <p:nvPr/>
        </p:nvSpPr>
        <p:spPr>
          <a:xfrm>
            <a:off x="213659" y="1556792"/>
            <a:ext cx="3350229" cy="492443"/>
          </a:xfrm>
          <a:prstGeom prst="rect">
            <a:avLst/>
          </a:prstGeom>
        </p:spPr>
        <p:txBody>
          <a:bodyPr wrap="square">
            <a:spAutoFit/>
          </a:bodyPr>
          <a:lstStyle/>
          <a:p>
            <a:pPr algn="ctr"/>
            <a:r>
              <a:rPr lang="en-US" sz="2600" dirty="0">
                <a:latin typeface="Arial" pitchFamily="34" charset="0"/>
                <a:cs typeface="Arial" pitchFamily="34" charset="0"/>
              </a:rPr>
              <a:t>Matrix </a:t>
            </a:r>
            <a:r>
              <a:rPr lang="en-US" sz="2600" dirty="0" smtClean="0">
                <a:latin typeface="Arial" pitchFamily="34" charset="0"/>
                <a:cs typeface="Arial" pitchFamily="34" charset="0"/>
              </a:rPr>
              <a:t>of IET values:</a:t>
            </a:r>
            <a:endParaRPr lang="en-US" sz="2600" dirty="0">
              <a:latin typeface="Arial" pitchFamily="34" charset="0"/>
              <a:cs typeface="Arial" pitchFamily="34" charset="0"/>
            </a:endParaRPr>
          </a:p>
        </p:txBody>
      </p:sp>
      <p:sp>
        <p:nvSpPr>
          <p:cNvPr id="18" name="Curved Right Arrow 17"/>
          <p:cNvSpPr/>
          <p:nvPr/>
        </p:nvSpPr>
        <p:spPr bwMode="auto">
          <a:xfrm>
            <a:off x="2934044" y="2810117"/>
            <a:ext cx="537434" cy="1216152"/>
          </a:xfrm>
          <a:prstGeom prst="curvedRightArrow">
            <a:avLst>
              <a:gd name="adj1" fmla="val 17996"/>
              <a:gd name="adj2" fmla="val 50000"/>
              <a:gd name="adj3" fmla="val 25000"/>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cxnSp>
        <p:nvCxnSpPr>
          <p:cNvPr id="20" name="Straight Arrow Connector 19"/>
          <p:cNvCxnSpPr/>
          <p:nvPr/>
        </p:nvCxnSpPr>
        <p:spPr bwMode="auto">
          <a:xfrm>
            <a:off x="3152666" y="6660649"/>
            <a:ext cx="5148572" cy="0"/>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21" name="Rectangular Callout 20"/>
          <p:cNvSpPr/>
          <p:nvPr/>
        </p:nvSpPr>
        <p:spPr bwMode="auto">
          <a:xfrm rot="10800000" flipV="1">
            <a:off x="3311858" y="6084585"/>
            <a:ext cx="1548171" cy="576063"/>
          </a:xfrm>
          <a:prstGeom prst="wedgeRectCallout">
            <a:avLst>
              <a:gd name="adj1" fmla="val 38557"/>
              <a:gd name="adj2" fmla="val 17566"/>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2600" dirty="0">
                <a:solidFill>
                  <a:srgbClr val="000000"/>
                </a:solidFill>
                <a:latin typeface="Arial" pitchFamily="34" charset="0"/>
                <a:cs typeface="Arial" pitchFamily="34" charset="0"/>
              </a:rPr>
              <a:t>No </a:t>
            </a:r>
            <a:r>
              <a:rPr lang="en-US" sz="2600" dirty="0" smtClean="0">
                <a:solidFill>
                  <a:srgbClr val="000000"/>
                </a:solidFill>
                <a:latin typeface="Arial" pitchFamily="34" charset="0"/>
                <a:cs typeface="Arial" pitchFamily="34" charset="0"/>
              </a:rPr>
              <a:t>HYP</a:t>
            </a:r>
            <a:endParaRPr lang="en-US" sz="2600" dirty="0">
              <a:solidFill>
                <a:srgbClr val="000000"/>
              </a:solidFill>
              <a:latin typeface="Arial" pitchFamily="34" charset="0"/>
              <a:cs typeface="Arial" pitchFamily="34" charset="0"/>
            </a:endParaRPr>
          </a:p>
        </p:txBody>
      </p:sp>
      <p:sp>
        <p:nvSpPr>
          <p:cNvPr id="22" name="Rectangular Callout 21"/>
          <p:cNvSpPr/>
          <p:nvPr/>
        </p:nvSpPr>
        <p:spPr bwMode="auto">
          <a:xfrm rot="10800000" flipV="1">
            <a:off x="5094054" y="6084585"/>
            <a:ext cx="2754307" cy="576063"/>
          </a:xfrm>
          <a:prstGeom prst="wedgeRectCallout">
            <a:avLst>
              <a:gd name="adj1" fmla="val -29007"/>
              <a:gd name="adj2" fmla="val 27982"/>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lvl="0" algn="ctr"/>
            <a:r>
              <a:rPr lang="en-US" sz="2600" dirty="0" smtClean="0">
                <a:solidFill>
                  <a:srgbClr val="000000"/>
                </a:solidFill>
                <a:latin typeface="Arial" pitchFamily="34" charset="0"/>
                <a:cs typeface="Arial" pitchFamily="34" charset="0"/>
              </a:rPr>
              <a:t>tiny HYP present</a:t>
            </a:r>
            <a:endParaRPr lang="en-US" sz="2600" dirty="0">
              <a:solidFill>
                <a:srgbClr val="000000"/>
              </a:solidFill>
              <a:latin typeface="Arial" pitchFamily="34" charset="0"/>
              <a:cs typeface="Arial" pitchFamily="34" charset="0"/>
            </a:endParaRPr>
          </a:p>
        </p:txBody>
      </p:sp>
      <p:sp>
        <p:nvSpPr>
          <p:cNvPr id="6" name="Rectangle 5"/>
          <p:cNvSpPr/>
          <p:nvPr/>
        </p:nvSpPr>
        <p:spPr>
          <a:xfrm>
            <a:off x="457125" y="6057292"/>
            <a:ext cx="2343911" cy="658835"/>
          </a:xfrm>
          <a:prstGeom prst="rect">
            <a:avLst/>
          </a:prstGeom>
        </p:spPr>
        <p:txBody>
          <a:bodyPr wrap="none" anchor="ctr">
            <a:spAutoFit/>
          </a:bodyPr>
          <a:lstStyle/>
          <a:p>
            <a:pPr lvl="0" algn="ctr">
              <a:lnSpc>
                <a:spcPct val="150000"/>
              </a:lnSpc>
              <a:spcBef>
                <a:spcPct val="20000"/>
              </a:spcBef>
              <a:buClr>
                <a:srgbClr val="000099"/>
              </a:buClr>
            </a:pPr>
            <a:r>
              <a:rPr lang="en-US" sz="2800" b="1" kern="0" dirty="0" smtClean="0">
                <a:solidFill>
                  <a:srgbClr val="000000"/>
                </a:solidFill>
                <a:latin typeface="Arial"/>
              </a:rPr>
              <a:t>As a results</a:t>
            </a:r>
            <a:r>
              <a:rPr lang="en-US" sz="2800" b="1" kern="0" dirty="0">
                <a:solidFill>
                  <a:srgbClr val="000000"/>
                </a:solidFill>
                <a:latin typeface="Arial"/>
              </a:rPr>
              <a:t>:</a:t>
            </a:r>
          </a:p>
        </p:txBody>
      </p:sp>
      <mc:AlternateContent xmlns:mc="http://schemas.openxmlformats.org/markup-compatibility/2006" xmlns:a14="http://schemas.microsoft.com/office/drawing/2010/main">
        <mc:Choice Requires="a14">
          <p:sp>
            <p:nvSpPr>
              <p:cNvPr id="9" name="Rectangle 8"/>
              <p:cNvSpPr/>
              <p:nvPr/>
            </p:nvSpPr>
            <p:spPr>
              <a:xfrm>
                <a:off x="7920372" y="6084585"/>
                <a:ext cx="59041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a:solidFill>
                                <a:srgbClr val="000000"/>
                              </a:solidFill>
                              <a:latin typeface="Cambria Math"/>
                            </a:rPr>
                          </m:ctrlPr>
                        </m:accPr>
                        <m:e>
                          <m:r>
                            <a:rPr lang="en-US" sz="3200" i="1">
                              <a:solidFill>
                                <a:srgbClr val="000000"/>
                              </a:solidFill>
                              <a:latin typeface="Cambria Math"/>
                            </a:rPr>
                            <m:t>𝑉</m:t>
                          </m:r>
                        </m:e>
                      </m:acc>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7920372" y="6084585"/>
                <a:ext cx="590418" cy="584775"/>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41131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Выноска-облако 11"/>
          <p:cNvSpPr/>
          <p:nvPr/>
        </p:nvSpPr>
        <p:spPr bwMode="auto">
          <a:xfrm>
            <a:off x="143508" y="8620"/>
            <a:ext cx="8892988" cy="1872208"/>
          </a:xfrm>
          <a:prstGeom prst="cloudCallout">
            <a:avLst>
              <a:gd name="adj1" fmla="val -49247"/>
              <a:gd name="adj2" fmla="val -39728"/>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719572" y="296652"/>
            <a:ext cx="7236482" cy="1368152"/>
          </a:xfrm>
        </p:spPr>
        <p:txBody>
          <a:bodyPr/>
          <a:lstStyle/>
          <a:p>
            <a:r>
              <a:rPr lang="en-US" sz="3600" b="1" dirty="0" smtClean="0"/>
              <a:t>What can we do if variation intervals keep overlapping?</a:t>
            </a:r>
            <a:endParaRPr lang="ru-RU" sz="3200" b="1" dirty="0"/>
          </a:p>
        </p:txBody>
      </p:sp>
      <p:cxnSp>
        <p:nvCxnSpPr>
          <p:cNvPr id="19" name="Straight Arrow Connector 18"/>
          <p:cNvCxnSpPr/>
          <p:nvPr/>
        </p:nvCxnSpPr>
        <p:spPr bwMode="auto">
          <a:xfrm flipV="1">
            <a:off x="1100542" y="3631305"/>
            <a:ext cx="4824536" cy="4427"/>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20" name="Rectangular Callout 19"/>
          <p:cNvSpPr/>
          <p:nvPr/>
        </p:nvSpPr>
        <p:spPr bwMode="auto">
          <a:xfrm rot="10800000">
            <a:off x="2175388" y="2456891"/>
            <a:ext cx="1481435" cy="1174412"/>
          </a:xfrm>
          <a:prstGeom prst="wedgeRectCallout">
            <a:avLst>
              <a:gd name="adj1" fmla="val 75599"/>
              <a:gd name="adj2" fmla="val 9084"/>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21" name="Rectangular Callout 20"/>
          <p:cNvSpPr/>
          <p:nvPr/>
        </p:nvSpPr>
        <p:spPr bwMode="auto">
          <a:xfrm rot="10800000">
            <a:off x="3440797" y="2688196"/>
            <a:ext cx="1872212" cy="943108"/>
          </a:xfrm>
          <a:prstGeom prst="wedgeRectCallout">
            <a:avLst>
              <a:gd name="adj1" fmla="val -79676"/>
              <a:gd name="adj2" fmla="val 33678"/>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22" name="Rectangle 21"/>
          <p:cNvSpPr/>
          <p:nvPr/>
        </p:nvSpPr>
        <p:spPr>
          <a:xfrm>
            <a:off x="308454" y="2653752"/>
            <a:ext cx="1512168" cy="461665"/>
          </a:xfrm>
          <a:prstGeom prst="rect">
            <a:avLst/>
          </a:prstGeom>
        </p:spPr>
        <p:txBody>
          <a:bodyPr wrap="square">
            <a:spAutoFit/>
          </a:bodyPr>
          <a:lstStyle/>
          <a:p>
            <a:r>
              <a:rPr lang="en-US" sz="2400" dirty="0" smtClean="0">
                <a:latin typeface="Arial" pitchFamily="34" charset="0"/>
                <a:cs typeface="Arial" pitchFamily="34" charset="0"/>
              </a:rPr>
              <a:t>No HYP</a:t>
            </a:r>
            <a:endParaRPr lang="en-US" sz="2400" dirty="0">
              <a:latin typeface="Arial" pitchFamily="34" charset="0"/>
              <a:cs typeface="Arial" pitchFamily="34" charset="0"/>
            </a:endParaRPr>
          </a:p>
        </p:txBody>
      </p:sp>
      <p:sp>
        <p:nvSpPr>
          <p:cNvPr id="23" name="Rectangle 22"/>
          <p:cNvSpPr/>
          <p:nvPr/>
        </p:nvSpPr>
        <p:spPr>
          <a:xfrm>
            <a:off x="5940152" y="2581744"/>
            <a:ext cx="2250250" cy="461665"/>
          </a:xfrm>
          <a:prstGeom prst="rect">
            <a:avLst/>
          </a:prstGeom>
        </p:spPr>
        <p:txBody>
          <a:bodyPr wrap="square">
            <a:spAutoFit/>
          </a:bodyPr>
          <a:lstStyle/>
          <a:p>
            <a:r>
              <a:rPr lang="en-US" sz="2400" dirty="0" smtClean="0">
                <a:latin typeface="Arial" pitchFamily="34" charset="0"/>
                <a:cs typeface="Arial" pitchFamily="34" charset="0"/>
              </a:rPr>
              <a:t>H</a:t>
            </a:r>
            <a:r>
              <a:rPr lang="en-US" sz="2400" dirty="0">
                <a:latin typeface="Arial" pitchFamily="34" charset="0"/>
                <a:cs typeface="Arial" pitchFamily="34" charset="0"/>
              </a:rPr>
              <a:t>Y</a:t>
            </a:r>
            <a:r>
              <a:rPr lang="en-US" sz="2400" dirty="0" smtClean="0">
                <a:latin typeface="Arial" pitchFamily="34" charset="0"/>
                <a:cs typeface="Arial" pitchFamily="34" charset="0"/>
              </a:rPr>
              <a:t>P present</a:t>
            </a:r>
            <a:endParaRPr lang="en-US" sz="2400" dirty="0">
              <a:latin typeface="Arial" pitchFamily="34" charset="0"/>
              <a:cs typeface="Arial" pitchFamily="34" charset="0"/>
            </a:endParaRPr>
          </a:p>
        </p:txBody>
      </p:sp>
      <p:sp>
        <p:nvSpPr>
          <p:cNvPr id="32" name="Rectangle 31"/>
          <p:cNvSpPr/>
          <p:nvPr/>
        </p:nvSpPr>
        <p:spPr>
          <a:xfrm>
            <a:off x="5540540" y="3219363"/>
            <a:ext cx="528554" cy="461665"/>
          </a:xfrm>
          <a:prstGeom prst="rect">
            <a:avLst/>
          </a:prstGeom>
        </p:spPr>
        <p:txBody>
          <a:bodyPr wrap="square">
            <a:spAutoFit/>
          </a:bodyPr>
          <a:lstStyle/>
          <a:p>
            <a:r>
              <a:rPr lang="en-US" sz="2400" dirty="0" smtClean="0">
                <a:latin typeface="Arial" pitchFamily="34" charset="0"/>
                <a:cs typeface="Arial" pitchFamily="34" charset="0"/>
              </a:rPr>
              <a:t>V</a:t>
            </a:r>
            <a:endParaRPr lang="en-US" sz="2400" dirty="0">
              <a:latin typeface="Arial" pitchFamily="34" charset="0"/>
              <a:cs typeface="Arial" pitchFamily="34" charset="0"/>
            </a:endParaRPr>
          </a:p>
        </p:txBody>
      </p:sp>
      <p:cxnSp>
        <p:nvCxnSpPr>
          <p:cNvPr id="33" name="Straight Connector 32"/>
          <p:cNvCxnSpPr/>
          <p:nvPr/>
        </p:nvCxnSpPr>
        <p:spPr bwMode="auto">
          <a:xfrm>
            <a:off x="3548814" y="1828904"/>
            <a:ext cx="0" cy="1780116"/>
          </a:xfrm>
          <a:prstGeom prst="line">
            <a:avLst/>
          </a:prstGeom>
          <a:noFill/>
          <a:ln w="38100" cap="rnd"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Isosceles Triangle 39"/>
          <p:cNvSpPr/>
          <p:nvPr/>
        </p:nvSpPr>
        <p:spPr bwMode="auto">
          <a:xfrm rot="5400000">
            <a:off x="3529491" y="1828143"/>
            <a:ext cx="459356" cy="420710"/>
          </a:xfrm>
          <a:prstGeom prst="triangle">
            <a:avLst/>
          </a:prstGeom>
          <a:solidFill>
            <a:srgbClr val="00CC00"/>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41" name="Right Brace 40"/>
          <p:cNvSpPr/>
          <p:nvPr/>
        </p:nvSpPr>
        <p:spPr bwMode="auto">
          <a:xfrm rot="5400000">
            <a:off x="2644066" y="3172329"/>
            <a:ext cx="333328" cy="1260136"/>
          </a:xfrm>
          <a:prstGeom prst="rightBrace">
            <a:avLst>
              <a:gd name="adj1" fmla="val 46957"/>
              <a:gd name="adj2" fmla="val 50286"/>
            </a:avLst>
          </a:prstGeom>
          <a:ln w="19050">
            <a:solidFill>
              <a:schemeClr val="accent1">
                <a:lumMod val="50000"/>
              </a:schemeClr>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42" name="Right Brace 41"/>
          <p:cNvSpPr/>
          <p:nvPr/>
        </p:nvSpPr>
        <p:spPr bwMode="auto">
          <a:xfrm rot="5400000">
            <a:off x="4316037" y="2972092"/>
            <a:ext cx="337757" cy="1656185"/>
          </a:xfrm>
          <a:prstGeom prst="rightBrace">
            <a:avLst>
              <a:gd name="adj1" fmla="val 42373"/>
              <a:gd name="adj2" fmla="val 50271"/>
            </a:avLst>
          </a:prstGeom>
          <a:ln w="19050">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43" name="Rectangle 42"/>
          <p:cNvSpPr/>
          <p:nvPr/>
        </p:nvSpPr>
        <p:spPr>
          <a:xfrm>
            <a:off x="5990962" y="3939443"/>
            <a:ext cx="2582758" cy="461665"/>
          </a:xfrm>
          <a:prstGeom prst="rect">
            <a:avLst/>
          </a:prstGeom>
        </p:spPr>
        <p:txBody>
          <a:bodyPr wrap="none">
            <a:spAutoFit/>
          </a:bodyPr>
          <a:lstStyle/>
          <a:p>
            <a:r>
              <a:rPr lang="en-US" sz="2400" dirty="0" smtClean="0">
                <a:solidFill>
                  <a:srgbClr val="000000"/>
                </a:solidFill>
                <a:latin typeface="Arial"/>
              </a:rPr>
              <a:t>- overlapping part</a:t>
            </a:r>
            <a:endParaRPr lang="en-US" sz="1600" dirty="0"/>
          </a:p>
        </p:txBody>
      </p:sp>
      <mc:AlternateContent xmlns:mc="http://schemas.openxmlformats.org/markup-compatibility/2006" xmlns:a14="http://schemas.microsoft.com/office/drawing/2010/main">
        <mc:Choice Requires="a14">
          <p:sp>
            <p:nvSpPr>
              <p:cNvPr id="44" name="Rectangle 43"/>
              <p:cNvSpPr/>
              <p:nvPr/>
            </p:nvSpPr>
            <p:spPr>
              <a:xfrm>
                <a:off x="2580630" y="3861048"/>
                <a:ext cx="515206" cy="609398"/>
              </a:xfrm>
              <a:prstGeom prst="rect">
                <a:avLst/>
              </a:prstGeom>
            </p:spPr>
            <p:txBody>
              <a:bodyPr wrap="none">
                <a:spAutoFit/>
              </a:bodyPr>
              <a:lstStyle/>
              <a:p>
                <a:pPr lvl="0" algn="ctr" fontAlgn="auto">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𝐴</m:t>
                      </m:r>
                    </m:oMath>
                  </m:oMathPara>
                </a14:m>
                <a:endParaRPr lang="en-US" sz="2800" dirty="0">
                  <a:solidFill>
                    <a:srgbClr val="000000"/>
                  </a:solidFill>
                  <a:latin typeface="Arial" pitchFamily="34" charset="0"/>
                  <a:cs typeface="Arial" pitchFamily="34" charset="0"/>
                </a:endParaRPr>
              </a:p>
            </p:txBody>
          </p:sp>
        </mc:Choice>
        <mc:Fallback xmlns="">
          <p:sp>
            <p:nvSpPr>
              <p:cNvPr id="44" name="Rectangle 43"/>
              <p:cNvSpPr>
                <a:spLocks noRot="1" noChangeAspect="1" noMove="1" noResize="1" noEditPoints="1" noAdjustHandles="1" noChangeArrowheads="1" noChangeShapeType="1" noTextEdit="1"/>
              </p:cNvSpPr>
              <p:nvPr/>
            </p:nvSpPr>
            <p:spPr>
              <a:xfrm>
                <a:off x="2580630" y="3861048"/>
                <a:ext cx="515206" cy="60939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4294717" y="3888341"/>
                <a:ext cx="529311" cy="609398"/>
              </a:xfrm>
              <a:prstGeom prst="rect">
                <a:avLst/>
              </a:prstGeom>
            </p:spPr>
            <p:txBody>
              <a:bodyPr wrap="none">
                <a:spAutoFit/>
              </a:bodyPr>
              <a:lstStyle/>
              <a:p>
                <a:pPr lvl="0" algn="ctr" fontAlgn="auto">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𝐵</m:t>
                      </m:r>
                    </m:oMath>
                  </m:oMathPara>
                </a14:m>
                <a:endParaRPr lang="en-US" sz="2800" dirty="0">
                  <a:solidFill>
                    <a:srgbClr val="000000"/>
                  </a:solidFill>
                  <a:latin typeface="Arial" pitchFamily="34" charset="0"/>
                  <a:cs typeface="Arial" pitchFamily="34" charset="0"/>
                </a:endParaRPr>
              </a:p>
            </p:txBody>
          </p:sp>
        </mc:Choice>
        <mc:Fallback xmlns="">
          <p:sp>
            <p:nvSpPr>
              <p:cNvPr id="45" name="Rectangle 44"/>
              <p:cNvSpPr>
                <a:spLocks noRot="1" noChangeAspect="1" noMove="1" noResize="1" noEditPoints="1" noAdjustHandles="1" noChangeArrowheads="1" noChangeShapeType="1" noTextEdit="1"/>
              </p:cNvSpPr>
              <p:nvPr/>
            </p:nvSpPr>
            <p:spPr>
              <a:xfrm>
                <a:off x="4294717" y="3888341"/>
                <a:ext cx="529311" cy="60939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5616116" y="3897052"/>
                <a:ext cx="5112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𝛿</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5616116" y="3897052"/>
                <a:ext cx="511294" cy="523220"/>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1231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http://logout.hu/dl/upc/2013-01/217989_h1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3.bp.blogspot.com/_-mQqQAcrZaA/TTOZTT0ItiI/AAAAAAAACUk/G_MHj64Pcis/s1600/St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0164" y="2396788"/>
            <a:ext cx="1081861" cy="108186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smtClean="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582586" y="1856728"/>
            <a:ext cx="826196" cy="646331"/>
          </a:xfrm>
          <a:prstGeom prst="rect">
            <a:avLst/>
          </a:prstGeom>
          <a:noFill/>
        </p:spPr>
        <p:txBody>
          <a:bodyPr wrap="square" rtlCol="0">
            <a:spAutoFit/>
          </a:bodyPr>
          <a:lstStyle/>
          <a:p>
            <a:r>
              <a:rPr lang="en-US" sz="3600" b="1" dirty="0" smtClean="0">
                <a:solidFill>
                  <a:srgbClr val="C00000"/>
                </a:solidFill>
                <a:latin typeface="+mn-lt"/>
              </a:rPr>
              <a:t>AV</a:t>
            </a:r>
            <a:endParaRPr lang="en-US" sz="3600" b="1" dirty="0">
              <a:solidFill>
                <a:srgbClr val="C00000"/>
              </a:solidFill>
              <a:latin typeface="+mn-lt"/>
            </a:endParaRPr>
          </a:p>
        </p:txBody>
      </p:sp>
      <p:pic>
        <p:nvPicPr>
          <p:cNvPr id="2050" name="Picture 2" descr="http://pngimg.com/upload/laptop_PNG593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smtClean="0">
                <a:latin typeface="Arial" pitchFamily="34" charset="0"/>
                <a:cs typeface="Arial" pitchFamily="34" charset="0"/>
              </a:rPr>
              <a:t>Image source: http</a:t>
            </a:r>
            <a:r>
              <a:rPr lang="en-US" sz="1600" dirty="0">
                <a:latin typeface="Arial" pitchFamily="34" charset="0"/>
                <a:cs typeface="Arial" pitchFamily="34" charset="0"/>
              </a:rPr>
              <a:t>://pngimg.com/download/5932</a:t>
            </a:r>
          </a:p>
        </p:txBody>
      </p:sp>
    </p:spTree>
    <p:extLst>
      <p:ext uri="{BB962C8B-B14F-4D97-AF65-F5344CB8AC3E}">
        <p14:creationId xmlns:p14="http://schemas.microsoft.com/office/powerpoint/2010/main" val="447254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Выноска-облако 11"/>
          <p:cNvSpPr/>
          <p:nvPr/>
        </p:nvSpPr>
        <p:spPr bwMode="auto">
          <a:xfrm>
            <a:off x="143508" y="8620"/>
            <a:ext cx="8892988" cy="1872208"/>
          </a:xfrm>
          <a:prstGeom prst="cloudCallout">
            <a:avLst>
              <a:gd name="adj1" fmla="val -49247"/>
              <a:gd name="adj2" fmla="val -39728"/>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bwMode="auto">
          <a:xfrm flipV="1">
            <a:off x="1100542" y="3631305"/>
            <a:ext cx="4824536" cy="4427"/>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9" name="Rectangular Callout 8"/>
          <p:cNvSpPr/>
          <p:nvPr/>
        </p:nvSpPr>
        <p:spPr bwMode="auto">
          <a:xfrm rot="10800000">
            <a:off x="2175388" y="2456891"/>
            <a:ext cx="1481435" cy="1174412"/>
          </a:xfrm>
          <a:prstGeom prst="wedgeRectCallout">
            <a:avLst>
              <a:gd name="adj1" fmla="val 75599"/>
              <a:gd name="adj2" fmla="val 9084"/>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0" name="Rectangular Callout 9"/>
          <p:cNvSpPr/>
          <p:nvPr/>
        </p:nvSpPr>
        <p:spPr bwMode="auto">
          <a:xfrm rot="10800000">
            <a:off x="3440797" y="2688196"/>
            <a:ext cx="1872212" cy="943108"/>
          </a:xfrm>
          <a:prstGeom prst="wedgeRectCallout">
            <a:avLst>
              <a:gd name="adj1" fmla="val -79676"/>
              <a:gd name="adj2" fmla="val 33678"/>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3" name="Rectangle 12"/>
          <p:cNvSpPr/>
          <p:nvPr/>
        </p:nvSpPr>
        <p:spPr>
          <a:xfrm>
            <a:off x="308454" y="2653752"/>
            <a:ext cx="1512168" cy="461665"/>
          </a:xfrm>
          <a:prstGeom prst="rect">
            <a:avLst/>
          </a:prstGeom>
        </p:spPr>
        <p:txBody>
          <a:bodyPr wrap="square">
            <a:spAutoFit/>
          </a:bodyPr>
          <a:lstStyle/>
          <a:p>
            <a:r>
              <a:rPr lang="en-US" sz="2400" dirty="0" smtClean="0">
                <a:latin typeface="Arial" pitchFamily="34" charset="0"/>
                <a:cs typeface="Arial" pitchFamily="34" charset="0"/>
              </a:rPr>
              <a:t>No HYP</a:t>
            </a:r>
            <a:endParaRPr lang="en-US" sz="2400" dirty="0">
              <a:latin typeface="Arial" pitchFamily="34" charset="0"/>
              <a:cs typeface="Arial" pitchFamily="34" charset="0"/>
            </a:endParaRPr>
          </a:p>
        </p:txBody>
      </p:sp>
      <p:sp>
        <p:nvSpPr>
          <p:cNvPr id="14" name="Rectangle 13"/>
          <p:cNvSpPr/>
          <p:nvPr/>
        </p:nvSpPr>
        <p:spPr>
          <a:xfrm>
            <a:off x="5940152" y="2581744"/>
            <a:ext cx="2250250" cy="461665"/>
          </a:xfrm>
          <a:prstGeom prst="rect">
            <a:avLst/>
          </a:prstGeom>
        </p:spPr>
        <p:txBody>
          <a:bodyPr wrap="square">
            <a:spAutoFit/>
          </a:bodyPr>
          <a:lstStyle/>
          <a:p>
            <a:r>
              <a:rPr lang="en-US" sz="2400" dirty="0" smtClean="0">
                <a:latin typeface="Arial" pitchFamily="34" charset="0"/>
                <a:cs typeface="Arial" pitchFamily="34" charset="0"/>
              </a:rPr>
              <a:t>H</a:t>
            </a:r>
            <a:r>
              <a:rPr lang="en-US" sz="2400" dirty="0">
                <a:latin typeface="Arial" pitchFamily="34" charset="0"/>
                <a:cs typeface="Arial" pitchFamily="34" charset="0"/>
              </a:rPr>
              <a:t>Y</a:t>
            </a:r>
            <a:r>
              <a:rPr lang="en-US" sz="2400" dirty="0" smtClean="0">
                <a:latin typeface="Arial" pitchFamily="34" charset="0"/>
                <a:cs typeface="Arial" pitchFamily="34" charset="0"/>
              </a:rPr>
              <a:t>P present</a:t>
            </a:r>
            <a:endParaRPr lang="en-US" sz="2400" dirty="0">
              <a:latin typeface="Arial" pitchFamily="34" charset="0"/>
              <a:cs typeface="Arial" pitchFamily="34" charset="0"/>
            </a:endParaRPr>
          </a:p>
        </p:txBody>
      </p:sp>
      <p:sp>
        <p:nvSpPr>
          <p:cNvPr id="16" name="Rectangle 15"/>
          <p:cNvSpPr/>
          <p:nvPr/>
        </p:nvSpPr>
        <p:spPr>
          <a:xfrm>
            <a:off x="5540540" y="3219363"/>
            <a:ext cx="528554" cy="461665"/>
          </a:xfrm>
          <a:prstGeom prst="rect">
            <a:avLst/>
          </a:prstGeom>
        </p:spPr>
        <p:txBody>
          <a:bodyPr wrap="square">
            <a:spAutoFit/>
          </a:bodyPr>
          <a:lstStyle/>
          <a:p>
            <a:r>
              <a:rPr lang="en-US" sz="2400" dirty="0" smtClean="0">
                <a:latin typeface="Arial" pitchFamily="34" charset="0"/>
                <a:cs typeface="Arial" pitchFamily="34" charset="0"/>
              </a:rPr>
              <a:t>V</a:t>
            </a:r>
            <a:endParaRPr lang="en-US" sz="2400" dirty="0">
              <a:latin typeface="Arial" pitchFamily="34" charset="0"/>
              <a:cs typeface="Arial" pitchFamily="34" charset="0"/>
            </a:endParaRPr>
          </a:p>
        </p:txBody>
      </p:sp>
      <p:cxnSp>
        <p:nvCxnSpPr>
          <p:cNvPr id="19" name="Straight Connector 18"/>
          <p:cNvCxnSpPr/>
          <p:nvPr/>
        </p:nvCxnSpPr>
        <p:spPr bwMode="auto">
          <a:xfrm>
            <a:off x="3548814" y="1828904"/>
            <a:ext cx="0" cy="1780116"/>
          </a:xfrm>
          <a:prstGeom prst="line">
            <a:avLst/>
          </a:prstGeom>
          <a:noFill/>
          <a:ln w="38100" cap="rnd"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Isosceles Triangle 2"/>
          <p:cNvSpPr/>
          <p:nvPr/>
        </p:nvSpPr>
        <p:spPr bwMode="auto">
          <a:xfrm rot="5400000">
            <a:off x="3529491" y="1828143"/>
            <a:ext cx="459356" cy="420710"/>
          </a:xfrm>
          <a:prstGeom prst="triangle">
            <a:avLst/>
          </a:prstGeom>
          <a:solidFill>
            <a:srgbClr val="00CC00"/>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1" name="Rectangle 30"/>
          <p:cNvSpPr/>
          <p:nvPr/>
        </p:nvSpPr>
        <p:spPr>
          <a:xfrm>
            <a:off x="1511660" y="6345324"/>
            <a:ext cx="7344816" cy="492443"/>
          </a:xfrm>
          <a:prstGeom prst="rect">
            <a:avLst/>
          </a:prstGeom>
        </p:spPr>
        <p:txBody>
          <a:bodyPr wrap="square">
            <a:spAutoFit/>
          </a:bodyPr>
          <a:lstStyle/>
          <a:p>
            <a:pPr lvl="0" algn="r"/>
            <a:r>
              <a:rPr lang="en-US" sz="2600" b="1" dirty="0">
                <a:solidFill>
                  <a:srgbClr val="000000"/>
                </a:solidFill>
                <a:latin typeface="+mn-lt"/>
              </a:rPr>
              <a:t>→ </a:t>
            </a:r>
            <a:r>
              <a:rPr lang="en-US" sz="2600" b="1" dirty="0" smtClean="0">
                <a:solidFill>
                  <a:srgbClr val="000000"/>
                </a:solidFill>
                <a:latin typeface="+mn-lt"/>
              </a:rPr>
              <a:t>repeat </a:t>
            </a:r>
            <a:r>
              <a:rPr lang="en-US" sz="2600" b="1" dirty="0">
                <a:solidFill>
                  <a:srgbClr val="000000"/>
                </a:solidFill>
                <a:latin typeface="+mn-lt"/>
              </a:rPr>
              <a:t>data acquisition </a:t>
            </a:r>
            <a:r>
              <a:rPr lang="en-US" sz="2600" b="1" dirty="0" smtClean="0">
                <a:solidFill>
                  <a:srgbClr val="000000"/>
                </a:solidFill>
                <a:latin typeface="+mn-lt"/>
              </a:rPr>
              <a:t>&amp; stats calculation </a:t>
            </a:r>
            <a:endParaRPr lang="en-US" sz="2600" b="1" dirty="0">
              <a:solidFill>
                <a:srgbClr val="000000"/>
              </a:solidFill>
              <a:latin typeface="+mn-lt"/>
            </a:endParaRPr>
          </a:p>
        </p:txBody>
      </p:sp>
      <p:sp>
        <p:nvSpPr>
          <p:cNvPr id="32" name="Right Brace 31"/>
          <p:cNvSpPr/>
          <p:nvPr/>
        </p:nvSpPr>
        <p:spPr bwMode="auto">
          <a:xfrm rot="5400000">
            <a:off x="2644066" y="3172329"/>
            <a:ext cx="333328" cy="1260136"/>
          </a:xfrm>
          <a:prstGeom prst="rightBrace">
            <a:avLst>
              <a:gd name="adj1" fmla="val 46957"/>
              <a:gd name="adj2" fmla="val 50286"/>
            </a:avLst>
          </a:prstGeom>
          <a:ln w="19050">
            <a:solidFill>
              <a:schemeClr val="accent1">
                <a:lumMod val="50000"/>
              </a:schemeClr>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33" name="Right Brace 32"/>
          <p:cNvSpPr/>
          <p:nvPr/>
        </p:nvSpPr>
        <p:spPr bwMode="auto">
          <a:xfrm rot="5400000">
            <a:off x="4316037" y="2972092"/>
            <a:ext cx="337757" cy="1656185"/>
          </a:xfrm>
          <a:prstGeom prst="rightBrace">
            <a:avLst>
              <a:gd name="adj1" fmla="val 42373"/>
              <a:gd name="adj2" fmla="val 50271"/>
            </a:avLst>
          </a:prstGeom>
          <a:ln w="19050">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55" name="Rectangle 54"/>
          <p:cNvSpPr/>
          <p:nvPr/>
        </p:nvSpPr>
        <p:spPr>
          <a:xfrm>
            <a:off x="5990962" y="3939443"/>
            <a:ext cx="2582758" cy="461665"/>
          </a:xfrm>
          <a:prstGeom prst="rect">
            <a:avLst/>
          </a:prstGeom>
        </p:spPr>
        <p:txBody>
          <a:bodyPr wrap="none">
            <a:spAutoFit/>
          </a:bodyPr>
          <a:lstStyle/>
          <a:p>
            <a:r>
              <a:rPr lang="en-US" sz="2400" dirty="0" smtClean="0">
                <a:solidFill>
                  <a:srgbClr val="000000"/>
                </a:solidFill>
                <a:latin typeface="Arial"/>
              </a:rPr>
              <a:t>- overlapping part</a:t>
            </a:r>
            <a:endParaRPr lang="en-US" sz="1600" dirty="0"/>
          </a:p>
        </p:txBody>
      </p:sp>
      <mc:AlternateContent xmlns:mc="http://schemas.openxmlformats.org/markup-compatibility/2006" xmlns:a14="http://schemas.microsoft.com/office/drawing/2010/main">
        <mc:Choice Requires="a14">
          <p:graphicFrame>
            <p:nvGraphicFramePr>
              <p:cNvPr id="56" name="Table 55"/>
              <p:cNvGraphicFramePr>
                <a:graphicFrameLocks noGrp="1"/>
              </p:cNvGraphicFramePr>
              <p:nvPr>
                <p:extLst>
                  <p:ext uri="{D42A27DB-BD31-4B8C-83A1-F6EECF244321}">
                    <p14:modId xmlns:p14="http://schemas.microsoft.com/office/powerpoint/2010/main" val="3307976099"/>
                  </p:ext>
                </p:extLst>
              </p:nvPr>
            </p:nvGraphicFramePr>
            <p:xfrm>
              <a:off x="251520" y="4509120"/>
              <a:ext cx="8620030" cy="1737360"/>
            </p:xfrm>
            <a:graphic>
              <a:graphicData uri="http://schemas.openxmlformats.org/drawingml/2006/table">
                <a:tbl>
                  <a:tblPr firstRow="1" bandRow="1">
                    <a:tableStyleId>{5940675A-B579-460E-94D1-54222C63F5DA}</a:tableStyleId>
                  </a:tblPr>
                  <a:tblGrid>
                    <a:gridCol w="1851278"/>
                    <a:gridCol w="2376264"/>
                    <a:gridCol w="2340260"/>
                    <a:gridCol w="2052228"/>
                  </a:tblGrid>
                  <a:tr h="432048">
                    <a:tc>
                      <a:txBody>
                        <a:bodyPr/>
                        <a:lstStyle/>
                        <a:p>
                          <a:pPr algn="ctr">
                            <a:lnSpc>
                              <a:spcPct val="120000"/>
                            </a:lnSpc>
                          </a:pPr>
                          <a:r>
                            <a:rPr lang="en-US" sz="2400" b="1" dirty="0" smtClean="0">
                              <a:latin typeface="Arial" pitchFamily="34" charset="0"/>
                              <a:cs typeface="Arial" pitchFamily="34" charset="0"/>
                            </a:rPr>
                            <a:t>Type</a:t>
                          </a:r>
                          <a:r>
                            <a:rPr lang="en-US" sz="2400" b="1" baseline="0" dirty="0" smtClean="0">
                              <a:latin typeface="Arial" pitchFamily="34" charset="0"/>
                              <a:cs typeface="Arial" pitchFamily="34" charset="0"/>
                            </a:rPr>
                            <a:t> errors</a:t>
                          </a:r>
                          <a:endParaRPr lang="en-US" sz="2400" b="1"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algn="ctr">
                            <a:lnSpc>
                              <a:spcPct val="120000"/>
                            </a:lnSpc>
                          </a:pPr>
                          <a:r>
                            <a:rPr lang="en-US" sz="2400" b="1" dirty="0" smtClean="0">
                              <a:latin typeface="Arial" pitchFamily="34" charset="0"/>
                              <a:cs typeface="Arial" pitchFamily="34" charset="0"/>
                            </a:rPr>
                            <a:t>Decision</a:t>
                          </a:r>
                          <a:endParaRPr lang="en-US" sz="2400" b="1" dirty="0">
                            <a:latin typeface="Arial" pitchFamily="34" charset="0"/>
                            <a:cs typeface="Arial" pitchFamily="34" charset="0"/>
                          </a:endParaRPr>
                        </a:p>
                      </a:txBody>
                      <a:tcPr/>
                    </a:tc>
                    <a:tc>
                      <a:txBody>
                        <a:bodyPr/>
                        <a:lstStyle/>
                        <a:p>
                          <a:pPr algn="ctr">
                            <a:lnSpc>
                              <a:spcPct val="120000"/>
                            </a:lnSpc>
                          </a:pPr>
                          <a:r>
                            <a:rPr lang="en-US" sz="2400" b="1" dirty="0" smtClean="0">
                              <a:latin typeface="Arial" pitchFamily="34" charset="0"/>
                              <a:cs typeface="Arial" pitchFamily="34" charset="0"/>
                            </a:rPr>
                            <a:t>Reality</a:t>
                          </a:r>
                          <a:endParaRPr lang="en-US" sz="2400" b="1" dirty="0">
                            <a:latin typeface="Arial" pitchFamily="34" charset="0"/>
                            <a:cs typeface="Arial" pitchFamily="34" charset="0"/>
                          </a:endParaRPr>
                        </a:p>
                      </a:txBody>
                      <a:tcPr/>
                    </a:tc>
                    <a:tc>
                      <a:txBody>
                        <a:bodyPr/>
                        <a:lstStyle/>
                        <a:p>
                          <a:pPr algn="ctr">
                            <a:lnSpc>
                              <a:spcPct val="120000"/>
                            </a:lnSpc>
                          </a:pPr>
                          <a:r>
                            <a:rPr lang="en-US" sz="2400" b="1" dirty="0" smtClean="0">
                              <a:latin typeface="Arial" pitchFamily="34" charset="0"/>
                              <a:cs typeface="Arial" pitchFamily="34" charset="0"/>
                            </a:rPr>
                            <a:t>Probability</a:t>
                          </a:r>
                          <a:endParaRPr lang="en-US" sz="2400" b="1" dirty="0">
                            <a:latin typeface="Arial" pitchFamily="34" charset="0"/>
                            <a:cs typeface="Arial" pitchFamily="34" charset="0"/>
                          </a:endParaRPr>
                        </a:p>
                      </a:txBody>
                      <a:tcPr/>
                    </a:tc>
                  </a:tr>
                  <a:tr h="432048">
                    <a:tc>
                      <a:txBody>
                        <a:bodyPr/>
                        <a:lstStyle/>
                        <a:p>
                          <a:pPr algn="ctr">
                            <a:lnSpc>
                              <a:spcPct val="120000"/>
                            </a:lnSpc>
                          </a:pPr>
                          <a:r>
                            <a:rPr lang="en-US" sz="2400" dirty="0" smtClean="0">
                              <a:latin typeface="Arial" pitchFamily="34" charset="0"/>
                              <a:cs typeface="Arial" pitchFamily="34" charset="0"/>
                            </a:rPr>
                            <a:t>I</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algn="ctr">
                            <a:lnSpc>
                              <a:spcPct val="120000"/>
                            </a:lnSpc>
                          </a:pPr>
                          <a:r>
                            <a:rPr lang="en-US" sz="2400" dirty="0" smtClean="0">
                              <a:latin typeface="Arial" pitchFamily="34" charset="0"/>
                              <a:cs typeface="Arial" pitchFamily="34" charset="0"/>
                            </a:rPr>
                            <a:t>HYP is present</a:t>
                          </a:r>
                          <a:endParaRPr lang="en-US" sz="2400" dirty="0">
                            <a:latin typeface="Arial" pitchFamily="34" charset="0"/>
                            <a:cs typeface="Arial" pitchFamily="34" charset="0"/>
                          </a:endParaRPr>
                        </a:p>
                      </a:txBody>
                      <a:tcPr/>
                    </a:tc>
                    <a:tc>
                      <a:txBody>
                        <a:bodyPr/>
                        <a:lstStyle/>
                        <a:p>
                          <a:pPr algn="ctr">
                            <a:lnSpc>
                              <a:spcPct val="120000"/>
                            </a:lnSpc>
                          </a:pPr>
                          <a:r>
                            <a:rPr lang="en-US" sz="2400" dirty="0" smtClean="0">
                              <a:latin typeface="Arial" pitchFamily="34" charset="0"/>
                              <a:cs typeface="Arial" pitchFamily="34" charset="0"/>
                            </a:rPr>
                            <a:t>no NYP</a:t>
                          </a:r>
                          <a:endParaRPr lang="en-US" sz="2400" dirty="0">
                            <a:latin typeface="Arial" pitchFamily="34" charset="0"/>
                            <a:cs typeface="Arial" pitchFamily="34" charset="0"/>
                          </a:endParaRPr>
                        </a:p>
                      </a:txBody>
                      <a:tcPr/>
                    </a:tc>
                    <a:tc>
                      <a:txBody>
                        <a:bodyPr/>
                        <a:lstStyle/>
                        <a:p>
                          <a:pPr algn="ctr">
                            <a:lnSpc>
                              <a:spcPct val="120000"/>
                            </a:lnSpc>
                          </a:pPr>
                          <a14:m>
                            <m:oMathPara xmlns:m="http://schemas.openxmlformats.org/officeDocument/2006/math">
                              <m:oMathParaPr>
                                <m:jc m:val="centerGroup"/>
                              </m:oMathParaPr>
                              <m:oMath xmlns:m="http://schemas.openxmlformats.org/officeDocument/2006/math">
                                <m:r>
                                  <a:rPr lang="en-US" sz="2800" i="1" smtClean="0">
                                    <a:latin typeface="Cambria Math"/>
                                    <a:ea typeface="Cambria Math"/>
                                  </a:rPr>
                                  <m:t>𝛼</m:t>
                                </m:r>
                                <m:r>
                                  <a:rPr lang="en-US" sz="2800" b="0" i="1" smtClean="0">
                                    <a:latin typeface="Cambria Math"/>
                                    <a:ea typeface="Cambria Math"/>
                                  </a:rPr>
                                  <m:t>=</m:t>
                                </m:r>
                                <m:r>
                                  <a:rPr lang="en-US" sz="2800" b="0" i="1" smtClean="0">
                                    <a:latin typeface="Cambria Math"/>
                                    <a:ea typeface="Cambria Math"/>
                                  </a:rPr>
                                  <m:t>𝛿</m:t>
                                </m:r>
                                <m:r>
                                  <a:rPr lang="en-US" sz="2800" b="0" i="1" smtClean="0">
                                    <a:latin typeface="Cambria Math"/>
                                    <a:ea typeface="Cambria Math"/>
                                  </a:rPr>
                                  <m:t>⁄</m:t>
                                </m:r>
                                <m:r>
                                  <a:rPr lang="en-US" sz="2800" b="0" i="1" smtClean="0">
                                    <a:latin typeface="Cambria Math"/>
                                    <a:ea typeface="Cambria Math"/>
                                  </a:rPr>
                                  <m:t>𝐴</m:t>
                                </m:r>
                              </m:oMath>
                            </m:oMathPara>
                          </a14:m>
                          <a:endParaRPr lang="en-US" sz="2800" dirty="0">
                            <a:latin typeface="Arial" pitchFamily="34" charset="0"/>
                            <a:cs typeface="Arial" pitchFamily="34" charset="0"/>
                          </a:endParaRPr>
                        </a:p>
                      </a:txBody>
                      <a:tcPr/>
                    </a:tc>
                  </a:tr>
                  <a:tr h="512048">
                    <a:tc>
                      <a:txBody>
                        <a:bodyPr/>
                        <a:lstStyle/>
                        <a:p>
                          <a:pPr algn="ctr">
                            <a:lnSpc>
                              <a:spcPct val="120000"/>
                            </a:lnSpc>
                          </a:pPr>
                          <a:r>
                            <a:rPr lang="en-US" sz="2400" dirty="0" smtClean="0">
                              <a:latin typeface="Arial" pitchFamily="34" charset="0"/>
                              <a:cs typeface="Arial" pitchFamily="34" charset="0"/>
                            </a:rPr>
                            <a:t>II</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smtClean="0">
                              <a:latin typeface="Arial" pitchFamily="34" charset="0"/>
                              <a:cs typeface="Arial" pitchFamily="34" charset="0"/>
                            </a:rPr>
                            <a:t>no NYP</a:t>
                          </a:r>
                        </a:p>
                      </a:txBody>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smtClean="0">
                              <a:latin typeface="Arial" pitchFamily="34" charset="0"/>
                              <a:cs typeface="Arial" pitchFamily="34" charset="0"/>
                            </a:rPr>
                            <a:t>HYP is present</a:t>
                          </a:r>
                        </a:p>
                      </a:txBody>
                      <a:tcPr/>
                    </a:tc>
                    <a:tc>
                      <a:txBody>
                        <a:bodyPr/>
                        <a:lstStyle/>
                        <a:p>
                          <a:pPr algn="ctr">
                            <a:lnSpc>
                              <a:spcPct val="120000"/>
                            </a:lnSpc>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a:ea typeface="Cambria Math"/>
                                    <a:cs typeface="+mn-cs"/>
                                  </a:rPr>
                                  <m:t>𝛽</m:t>
                                </m:r>
                                <m:r>
                                  <a:rPr kumimoji="0" lang="en-US" sz="2800" b="0" i="1" u="none" strike="noStrike" kern="1200" cap="none" spc="0" normalizeH="0" baseline="0" noProof="0">
                                    <a:ln>
                                      <a:noFill/>
                                    </a:ln>
                                    <a:solidFill>
                                      <a:srgbClr val="000000"/>
                                    </a:solidFill>
                                    <a:effectLst/>
                                    <a:uLnTx/>
                                    <a:uFillTx/>
                                    <a:latin typeface="Cambria Math"/>
                                    <a:ea typeface="Cambria Math"/>
                                    <a:cs typeface="+mn-cs"/>
                                  </a:rPr>
                                  <m:t>=</m:t>
                                </m:r>
                                <m:r>
                                  <a:rPr kumimoji="0" lang="en-US" sz="2800" b="0" i="1" u="none" strike="noStrike" kern="1200" cap="none" spc="0" normalizeH="0" baseline="0" noProof="0" smtClean="0">
                                    <a:ln>
                                      <a:noFill/>
                                    </a:ln>
                                    <a:solidFill>
                                      <a:srgbClr val="000000"/>
                                    </a:solidFill>
                                    <a:effectLst/>
                                    <a:uLnTx/>
                                    <a:uFillTx/>
                                    <a:latin typeface="Cambria Math"/>
                                    <a:ea typeface="Cambria Math"/>
                                    <a:cs typeface="+mn-cs"/>
                                  </a:rPr>
                                  <m:t>𝛿</m:t>
                                </m:r>
                                <m:r>
                                  <a:rPr kumimoji="0" lang="en-US" sz="2800" b="0" i="1" u="none" strike="noStrike" kern="1200" cap="none" spc="0" normalizeH="0" baseline="0" noProof="0" smtClean="0">
                                    <a:ln>
                                      <a:noFill/>
                                    </a:ln>
                                    <a:solidFill>
                                      <a:srgbClr val="000000"/>
                                    </a:solidFill>
                                    <a:effectLst/>
                                    <a:uLnTx/>
                                    <a:uFillTx/>
                                    <a:latin typeface="Cambria Math"/>
                                    <a:ea typeface="Cambria Math"/>
                                    <a:cs typeface="+mn-cs"/>
                                  </a:rPr>
                                  <m:t>⁄</m:t>
                                </m:r>
                                <m:r>
                                  <a:rPr kumimoji="0" lang="en-US" sz="2800" b="0" i="1" u="none" strike="noStrike" kern="1200" cap="none" spc="0" normalizeH="0" baseline="0" noProof="0" smtClean="0">
                                    <a:ln>
                                      <a:noFill/>
                                    </a:ln>
                                    <a:solidFill>
                                      <a:srgbClr val="000000"/>
                                    </a:solidFill>
                                    <a:effectLst/>
                                    <a:uLnTx/>
                                    <a:uFillTx/>
                                    <a:latin typeface="Cambria Math"/>
                                    <a:ea typeface="Cambria Math"/>
                                    <a:cs typeface="+mn-cs"/>
                                  </a:rPr>
                                  <m:t>𝐵</m:t>
                                </m:r>
                              </m:oMath>
                            </m:oMathPara>
                          </a14:m>
                          <a:endParaRPr lang="en-US" sz="2800" dirty="0">
                            <a:latin typeface="Arial" pitchFamily="34" charset="0"/>
                            <a:cs typeface="Arial" pitchFamily="34" charset="0"/>
                          </a:endParaRPr>
                        </a:p>
                      </a:txBody>
                      <a:tcPr/>
                    </a:tc>
                  </a:tr>
                </a:tbl>
              </a:graphicData>
            </a:graphic>
          </p:graphicFrame>
        </mc:Choice>
        <mc:Fallback xmlns="">
          <p:graphicFrame>
            <p:nvGraphicFramePr>
              <p:cNvPr id="56" name="Table 55"/>
              <p:cNvGraphicFramePr>
                <a:graphicFrameLocks noGrp="1"/>
              </p:cNvGraphicFramePr>
              <p:nvPr>
                <p:extLst>
                  <p:ext uri="{D42A27DB-BD31-4B8C-83A1-F6EECF244321}">
                    <p14:modId xmlns:p14="http://schemas.microsoft.com/office/powerpoint/2010/main" val="3307976099"/>
                  </p:ext>
                </p:extLst>
              </p:nvPr>
            </p:nvGraphicFramePr>
            <p:xfrm>
              <a:off x="251520" y="4509120"/>
              <a:ext cx="8620030" cy="1696974"/>
            </p:xfrm>
            <a:graphic>
              <a:graphicData uri="http://schemas.openxmlformats.org/drawingml/2006/table">
                <a:tbl>
                  <a:tblPr firstRow="1" bandRow="1">
                    <a:tableStyleId>{5940675A-B579-460E-94D1-54222C63F5DA}</a:tableStyleId>
                  </a:tblPr>
                  <a:tblGrid>
                    <a:gridCol w="1851278"/>
                    <a:gridCol w="2376264"/>
                    <a:gridCol w="2340260"/>
                    <a:gridCol w="2052228"/>
                  </a:tblGrid>
                  <a:tr h="489966">
                    <a:tc>
                      <a:txBody>
                        <a:bodyPr/>
                        <a:lstStyle/>
                        <a:p>
                          <a:pPr algn="ctr">
                            <a:lnSpc>
                              <a:spcPct val="120000"/>
                            </a:lnSpc>
                          </a:pPr>
                          <a:r>
                            <a:rPr lang="en-US" sz="2400" b="1" dirty="0" smtClean="0">
                              <a:latin typeface="Arial" pitchFamily="34" charset="0"/>
                              <a:cs typeface="Arial" pitchFamily="34" charset="0"/>
                            </a:rPr>
                            <a:t>Type</a:t>
                          </a:r>
                          <a:r>
                            <a:rPr lang="en-US" sz="2400" b="1" baseline="0" dirty="0" smtClean="0">
                              <a:latin typeface="Arial" pitchFamily="34" charset="0"/>
                              <a:cs typeface="Arial" pitchFamily="34" charset="0"/>
                            </a:rPr>
                            <a:t> errors</a:t>
                          </a:r>
                          <a:endParaRPr lang="en-US" sz="2400" b="1"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algn="ctr">
                            <a:lnSpc>
                              <a:spcPct val="120000"/>
                            </a:lnSpc>
                          </a:pPr>
                          <a:r>
                            <a:rPr lang="en-US" sz="2400" b="1" dirty="0" smtClean="0">
                              <a:latin typeface="Arial" pitchFamily="34" charset="0"/>
                              <a:cs typeface="Arial" pitchFamily="34" charset="0"/>
                            </a:rPr>
                            <a:t>Decision</a:t>
                          </a:r>
                          <a:endParaRPr lang="en-US" sz="2400" b="1" dirty="0">
                            <a:latin typeface="Arial" pitchFamily="34" charset="0"/>
                            <a:cs typeface="Arial" pitchFamily="34" charset="0"/>
                          </a:endParaRPr>
                        </a:p>
                      </a:txBody>
                      <a:tcPr/>
                    </a:tc>
                    <a:tc>
                      <a:txBody>
                        <a:bodyPr/>
                        <a:lstStyle/>
                        <a:p>
                          <a:pPr algn="ctr">
                            <a:lnSpc>
                              <a:spcPct val="120000"/>
                            </a:lnSpc>
                          </a:pPr>
                          <a:r>
                            <a:rPr lang="en-US" sz="2400" b="1" dirty="0" smtClean="0">
                              <a:latin typeface="Arial" pitchFamily="34" charset="0"/>
                              <a:cs typeface="Arial" pitchFamily="34" charset="0"/>
                            </a:rPr>
                            <a:t>Reality</a:t>
                          </a:r>
                          <a:endParaRPr lang="en-US" sz="2400" b="1" dirty="0">
                            <a:latin typeface="Arial" pitchFamily="34" charset="0"/>
                            <a:cs typeface="Arial" pitchFamily="34" charset="0"/>
                          </a:endParaRPr>
                        </a:p>
                      </a:txBody>
                      <a:tcPr/>
                    </a:tc>
                    <a:tc>
                      <a:txBody>
                        <a:bodyPr/>
                        <a:lstStyle/>
                        <a:p>
                          <a:pPr algn="ctr">
                            <a:lnSpc>
                              <a:spcPct val="120000"/>
                            </a:lnSpc>
                          </a:pPr>
                          <a:r>
                            <a:rPr lang="en-US" sz="2400" b="1" dirty="0" smtClean="0">
                              <a:latin typeface="Arial" pitchFamily="34" charset="0"/>
                              <a:cs typeface="Arial" pitchFamily="34" charset="0"/>
                            </a:rPr>
                            <a:t>Probability</a:t>
                          </a:r>
                          <a:endParaRPr lang="en-US" sz="2400" b="1" dirty="0">
                            <a:latin typeface="Arial" pitchFamily="34" charset="0"/>
                            <a:cs typeface="Arial" pitchFamily="34" charset="0"/>
                          </a:endParaRPr>
                        </a:p>
                      </a:txBody>
                      <a:tcPr/>
                    </a:tc>
                  </a:tr>
                  <a:tr h="603504">
                    <a:tc>
                      <a:txBody>
                        <a:bodyPr/>
                        <a:lstStyle/>
                        <a:p>
                          <a:pPr algn="ctr">
                            <a:lnSpc>
                              <a:spcPct val="120000"/>
                            </a:lnSpc>
                          </a:pPr>
                          <a:r>
                            <a:rPr lang="en-US" sz="2400" dirty="0" smtClean="0">
                              <a:latin typeface="Arial" pitchFamily="34" charset="0"/>
                              <a:cs typeface="Arial" pitchFamily="34" charset="0"/>
                            </a:rPr>
                            <a:t>I</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algn="ctr">
                            <a:lnSpc>
                              <a:spcPct val="120000"/>
                            </a:lnSpc>
                          </a:pPr>
                          <a:r>
                            <a:rPr lang="en-US" sz="2400" dirty="0" smtClean="0">
                              <a:latin typeface="Arial" pitchFamily="34" charset="0"/>
                              <a:cs typeface="Arial" pitchFamily="34" charset="0"/>
                            </a:rPr>
                            <a:t>HYP is present</a:t>
                          </a:r>
                          <a:endParaRPr lang="en-US" sz="2400" dirty="0">
                            <a:latin typeface="Arial" pitchFamily="34" charset="0"/>
                            <a:cs typeface="Arial" pitchFamily="34" charset="0"/>
                          </a:endParaRPr>
                        </a:p>
                      </a:txBody>
                      <a:tcPr/>
                    </a:tc>
                    <a:tc>
                      <a:txBody>
                        <a:bodyPr/>
                        <a:lstStyle/>
                        <a:p>
                          <a:pPr algn="ctr">
                            <a:lnSpc>
                              <a:spcPct val="120000"/>
                            </a:lnSpc>
                          </a:pPr>
                          <a:r>
                            <a:rPr lang="en-US" sz="2400" dirty="0" smtClean="0">
                              <a:latin typeface="Arial" pitchFamily="34" charset="0"/>
                              <a:cs typeface="Arial" pitchFamily="34" charset="0"/>
                            </a:rPr>
                            <a:t>no NYP</a:t>
                          </a:r>
                          <a:endParaRPr lang="en-US" sz="2400" dirty="0">
                            <a:latin typeface="Arial" pitchFamily="34" charset="0"/>
                            <a:cs typeface="Arial" pitchFamily="34" charset="0"/>
                          </a:endParaRPr>
                        </a:p>
                      </a:txBody>
                      <a:tcPr/>
                    </a:tc>
                    <a:tc>
                      <a:txBody>
                        <a:bodyPr/>
                        <a:lstStyle/>
                        <a:p>
                          <a:endParaRPr lang="en-US"/>
                        </a:p>
                      </a:txBody>
                      <a:tcPr>
                        <a:blipFill rotWithShape="1">
                          <a:blip r:embed="rId4"/>
                          <a:stretch>
                            <a:fillRect l="-319585" t="-82828" r="-297" b="-105051"/>
                          </a:stretch>
                        </a:blipFill>
                      </a:tcPr>
                    </a:tc>
                  </a:tr>
                  <a:tr h="603504">
                    <a:tc>
                      <a:txBody>
                        <a:bodyPr/>
                        <a:lstStyle/>
                        <a:p>
                          <a:pPr algn="ctr">
                            <a:lnSpc>
                              <a:spcPct val="120000"/>
                            </a:lnSpc>
                          </a:pPr>
                          <a:r>
                            <a:rPr lang="en-US" sz="2400" dirty="0" smtClean="0">
                              <a:latin typeface="Arial" pitchFamily="34" charset="0"/>
                              <a:cs typeface="Arial" pitchFamily="34" charset="0"/>
                            </a:rPr>
                            <a:t>II</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smtClean="0">
                              <a:latin typeface="Arial" pitchFamily="34" charset="0"/>
                              <a:cs typeface="Arial" pitchFamily="34" charset="0"/>
                            </a:rPr>
                            <a:t>no NYP</a:t>
                          </a:r>
                        </a:p>
                      </a:txBody>
                      <a:tcPr/>
                    </a:tc>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smtClean="0">
                              <a:latin typeface="Arial" pitchFamily="34" charset="0"/>
                              <a:cs typeface="Arial" pitchFamily="34" charset="0"/>
                            </a:rPr>
                            <a:t>HYP is present</a:t>
                          </a:r>
                        </a:p>
                      </a:txBody>
                      <a:tcPr/>
                    </a:tc>
                    <a:tc>
                      <a:txBody>
                        <a:bodyPr/>
                        <a:lstStyle/>
                        <a:p>
                          <a:endParaRPr lang="en-US"/>
                        </a:p>
                      </a:txBody>
                      <a:tcPr>
                        <a:blipFill rotWithShape="1">
                          <a:blip r:embed="rId4"/>
                          <a:stretch>
                            <a:fillRect l="-319585" t="-182828" r="-297" b="-5051"/>
                          </a:stretch>
                        </a:blipFill>
                      </a:tcPr>
                    </a:tc>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2580630" y="3861048"/>
                <a:ext cx="515206" cy="609398"/>
              </a:xfrm>
              <a:prstGeom prst="rect">
                <a:avLst/>
              </a:prstGeom>
            </p:spPr>
            <p:txBody>
              <a:bodyPr wrap="none">
                <a:spAutoFit/>
              </a:bodyPr>
              <a:lstStyle/>
              <a:p>
                <a:pPr lvl="0" algn="ctr" fontAlgn="auto">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𝐴</m:t>
                      </m:r>
                    </m:oMath>
                  </m:oMathPara>
                </a14:m>
                <a:endParaRPr lang="en-US" sz="2800" dirty="0">
                  <a:solidFill>
                    <a:srgbClr val="000000"/>
                  </a:solidFill>
                  <a:latin typeface="Arial" pitchFamily="34" charset="0"/>
                  <a:cs typeface="Arial"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580630" y="3861048"/>
                <a:ext cx="515206" cy="60939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94717" y="3888341"/>
                <a:ext cx="529311" cy="609398"/>
              </a:xfrm>
              <a:prstGeom prst="rect">
                <a:avLst/>
              </a:prstGeom>
            </p:spPr>
            <p:txBody>
              <a:bodyPr wrap="none">
                <a:spAutoFit/>
              </a:bodyPr>
              <a:lstStyle/>
              <a:p>
                <a:pPr lvl="0" algn="ctr" fontAlgn="auto">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𝐵</m:t>
                      </m:r>
                    </m:oMath>
                  </m:oMathPara>
                </a14:m>
                <a:endParaRPr lang="en-US" sz="2800" dirty="0">
                  <a:solidFill>
                    <a:srgbClr val="000000"/>
                  </a:solidFill>
                  <a:latin typeface="Arial" pitchFamily="34" charset="0"/>
                  <a:cs typeface="Arial"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94717" y="3888341"/>
                <a:ext cx="529311" cy="609398"/>
              </a:xfrm>
              <a:prstGeom prst="rect">
                <a:avLst/>
              </a:prstGeom>
              <a:blipFill rotWithShape="1">
                <a:blip r:embed="rId6"/>
                <a:stretch>
                  <a:fillRect/>
                </a:stretch>
              </a:blipFill>
            </p:spPr>
            <p:txBody>
              <a:bodyPr/>
              <a:lstStyle/>
              <a:p>
                <a:r>
                  <a:rPr lang="en-US">
                    <a:noFill/>
                  </a:rPr>
                  <a:t> </a:t>
                </a:r>
              </a:p>
            </p:txBody>
          </p:sp>
        </mc:Fallback>
      </mc:AlternateContent>
      <p:sp>
        <p:nvSpPr>
          <p:cNvPr id="23" name="Заголовок 1"/>
          <p:cNvSpPr>
            <a:spLocks noGrp="1"/>
          </p:cNvSpPr>
          <p:nvPr>
            <p:ph type="title"/>
          </p:nvPr>
        </p:nvSpPr>
        <p:spPr>
          <a:xfrm>
            <a:off x="719572" y="296652"/>
            <a:ext cx="7236482" cy="1368152"/>
          </a:xfrm>
        </p:spPr>
        <p:txBody>
          <a:bodyPr/>
          <a:lstStyle/>
          <a:p>
            <a:r>
              <a:rPr lang="en-US" sz="3600" b="1" dirty="0" smtClean="0"/>
              <a:t>What can we do if variation intervals keep overlapping?</a:t>
            </a:r>
            <a:endParaRPr lang="ru-RU" sz="3200" b="1" dirty="0"/>
          </a:p>
        </p:txBody>
      </p:sp>
      <mc:AlternateContent xmlns:mc="http://schemas.openxmlformats.org/markup-compatibility/2006" xmlns:a14="http://schemas.microsoft.com/office/drawing/2010/main">
        <mc:Choice Requires="a14">
          <p:sp>
            <p:nvSpPr>
              <p:cNvPr id="4" name="Rectangle 3"/>
              <p:cNvSpPr/>
              <p:nvPr/>
            </p:nvSpPr>
            <p:spPr>
              <a:xfrm>
                <a:off x="5616116" y="3897052"/>
                <a:ext cx="5112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a:ea typeface="Cambria Math"/>
                        </a:rPr>
                        <m:t>𝛿</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616116" y="3897052"/>
                <a:ext cx="511294" cy="523220"/>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13912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91581" y="1858975"/>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 name="Rectangle 2"/>
          <p:cNvSpPr/>
          <p:nvPr/>
        </p:nvSpPr>
        <p:spPr bwMode="auto">
          <a:xfrm>
            <a:off x="647565" y="1750963"/>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792088"/>
          </a:xfrm>
        </p:spPr>
        <p:txBody>
          <a:bodyPr/>
          <a:lstStyle/>
          <a:p>
            <a:r>
              <a:rPr lang="en-US" sz="3600" b="1" dirty="0" smtClean="0"/>
              <a:t>Threshold values </a:t>
            </a:r>
            <a:r>
              <a:rPr lang="en-US" sz="3600" b="1" dirty="0"/>
              <a:t>calculation</a:t>
            </a:r>
          </a:p>
        </p:txBody>
      </p:sp>
      <p:sp>
        <p:nvSpPr>
          <p:cNvPr id="4" name="Content Placeholder 2"/>
          <p:cNvSpPr>
            <a:spLocks noGrp="1"/>
          </p:cNvSpPr>
          <p:nvPr>
            <p:ph idx="1"/>
          </p:nvPr>
        </p:nvSpPr>
        <p:spPr>
          <a:xfrm>
            <a:off x="71500" y="1052736"/>
            <a:ext cx="8532948" cy="5616624"/>
          </a:xfrm>
        </p:spPr>
        <p:txBody>
          <a:bodyPr/>
          <a:lstStyle/>
          <a:p>
            <a:pPr marL="514350" indent="-514350">
              <a:lnSpc>
                <a:spcPct val="150000"/>
              </a:lnSpc>
              <a:buFont typeface="+mj-lt"/>
              <a:buAutoNum type="arabicPeriod"/>
            </a:pPr>
            <a:endParaRPr lang="en-US" sz="2600" dirty="0" smtClean="0"/>
          </a:p>
          <a:p>
            <a:pPr marL="514350" indent="-514350">
              <a:lnSpc>
                <a:spcPct val="150000"/>
              </a:lnSpc>
              <a:buFont typeface="+mj-lt"/>
              <a:buAutoNum type="arabicPeriod"/>
            </a:pPr>
            <a:r>
              <a:rPr lang="en-US" sz="2600" dirty="0" smtClean="0"/>
              <a:t> </a:t>
            </a:r>
          </a:p>
          <a:p>
            <a:pPr marL="514350" indent="-514350">
              <a:lnSpc>
                <a:spcPct val="150000"/>
              </a:lnSpc>
              <a:buFont typeface="+mj-lt"/>
              <a:buAutoNum type="arabicPeriod"/>
            </a:pPr>
            <a:endParaRPr lang="en-US" sz="2600" dirty="0"/>
          </a:p>
          <a:p>
            <a:pPr marL="514350" indent="-514350">
              <a:lnSpc>
                <a:spcPct val="150000"/>
              </a:lnSpc>
              <a:buFont typeface="+mj-lt"/>
              <a:buAutoNum type="arabicPeriod"/>
            </a:pPr>
            <a:endParaRPr lang="en-US" sz="3000" dirty="0" smtClean="0"/>
          </a:p>
          <a:p>
            <a:pPr marL="514350" indent="-514350">
              <a:lnSpc>
                <a:spcPct val="150000"/>
              </a:lnSpc>
              <a:buFont typeface="+mj-lt"/>
              <a:buAutoNum type="arabicPeriod"/>
            </a:pPr>
            <a:r>
              <a:rPr lang="en-US" sz="2800" dirty="0" smtClean="0"/>
              <a:t>Calculate two-step way statistics after filtration</a:t>
            </a:r>
          </a:p>
          <a:p>
            <a:pPr marL="514350" indent="-514350">
              <a:lnSpc>
                <a:spcPct val="150000"/>
              </a:lnSpc>
              <a:buFont typeface="+mj-lt"/>
              <a:buAutoNum type="arabicPeriod"/>
            </a:pPr>
            <a:endParaRPr lang="en-US" sz="2000" dirty="0" smtClean="0"/>
          </a:p>
          <a:p>
            <a:pPr marL="514350" indent="-514350">
              <a:lnSpc>
                <a:spcPct val="150000"/>
              </a:lnSpc>
              <a:buFont typeface="+mj-lt"/>
              <a:buAutoNum type="arabicPeriod"/>
            </a:pPr>
            <a:r>
              <a:rPr lang="en-US" sz="2800" dirty="0"/>
              <a:t>Choose threshold values so that the sum of probability </a:t>
            </a:r>
            <a:r>
              <a:rPr lang="en-US" sz="2800" dirty="0" smtClean="0"/>
              <a:t>of </a:t>
            </a:r>
            <a:r>
              <a:rPr lang="en-US" sz="2800" dirty="0"/>
              <a:t>type I and II errors </a:t>
            </a:r>
            <a:r>
              <a:rPr lang="en-US" sz="2800" dirty="0" smtClean="0"/>
              <a:t>comes </a:t>
            </a:r>
            <a:r>
              <a:rPr lang="en-US" sz="2800" dirty="0"/>
              <a:t>to its </a:t>
            </a:r>
            <a:r>
              <a:rPr lang="en-US" sz="2800" dirty="0" smtClean="0"/>
              <a:t>min</a:t>
            </a:r>
          </a:p>
          <a:p>
            <a:pPr marL="514350" indent="-514350">
              <a:lnSpc>
                <a:spcPct val="150000"/>
              </a:lnSpc>
              <a:buFont typeface="+mj-lt"/>
              <a:buAutoNum type="arabicPeriod"/>
            </a:pPr>
            <a:endParaRPr lang="en-US" sz="2800" dirty="0"/>
          </a:p>
          <a:p>
            <a:pPr marL="0" indent="0">
              <a:lnSpc>
                <a:spcPct val="150000"/>
              </a:lnSpc>
              <a:buNone/>
            </a:pPr>
            <a:endParaRPr lang="en-US" sz="2600" dirty="0"/>
          </a:p>
          <a:p>
            <a:pPr marL="514350" indent="-514350">
              <a:lnSpc>
                <a:spcPct val="150000"/>
              </a:lnSpc>
              <a:buFont typeface="+mj-lt"/>
              <a:buAutoNum type="arabicPeriod"/>
            </a:pPr>
            <a:endParaRPr lang="en-US" sz="2600" dirty="0"/>
          </a:p>
        </p:txBody>
      </p:sp>
      <p:graphicFrame>
        <p:nvGraphicFramePr>
          <p:cNvPr id="5" name="Table 4"/>
          <p:cNvGraphicFramePr>
            <a:graphicFrameLocks noGrp="1"/>
          </p:cNvGraphicFramePr>
          <p:nvPr>
            <p:extLst>
              <p:ext uri="{D42A27DB-BD31-4B8C-83A1-F6EECF244321}">
                <p14:modId xmlns:p14="http://schemas.microsoft.com/office/powerpoint/2010/main" val="3729743274"/>
              </p:ext>
            </p:extLst>
          </p:nvPr>
        </p:nvGraphicFramePr>
        <p:xfrm>
          <a:off x="575556" y="1642951"/>
          <a:ext cx="1404157" cy="1097280"/>
        </p:xfrm>
        <a:graphic>
          <a:graphicData uri="http://schemas.openxmlformats.org/drawingml/2006/table">
            <a:tbl>
              <a:tblPr firstRow="1" bandRow="1">
                <a:tableStyleId>{5940675A-B579-460E-94D1-54222C63F5DA}</a:tableStyleId>
              </a:tblPr>
              <a:tblGrid>
                <a:gridCol w="324037"/>
                <a:gridCol w="360040"/>
                <a:gridCol w="386753"/>
                <a:gridCol w="333327"/>
              </a:tblGrid>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bl>
          </a:graphicData>
        </a:graphic>
      </p:graphicFrame>
      <p:sp>
        <p:nvSpPr>
          <p:cNvPr id="7" name="TextBox 6"/>
          <p:cNvSpPr txBox="1"/>
          <p:nvPr/>
        </p:nvSpPr>
        <p:spPr>
          <a:xfrm>
            <a:off x="611561" y="1196752"/>
            <a:ext cx="1327608" cy="461665"/>
          </a:xfrm>
          <a:prstGeom prst="rect">
            <a:avLst/>
          </a:prstGeom>
          <a:noFill/>
        </p:spPr>
        <p:txBody>
          <a:bodyPr wrap="none" rtlCol="0">
            <a:spAutoFit/>
          </a:bodyPr>
          <a:lstStyle/>
          <a:p>
            <a:r>
              <a:rPr lang="en-US" sz="2400" dirty="0" smtClean="0"/>
              <a:t>Day #1</a:t>
            </a:r>
            <a:endParaRPr lang="en-US" sz="2400" dirty="0"/>
          </a:p>
        </p:txBody>
      </p:sp>
      <p:sp>
        <p:nvSpPr>
          <p:cNvPr id="18" name="TextBox 17"/>
          <p:cNvSpPr txBox="1"/>
          <p:nvPr/>
        </p:nvSpPr>
        <p:spPr>
          <a:xfrm rot="575690">
            <a:off x="1362389" y="2936347"/>
            <a:ext cx="1104790" cy="461665"/>
          </a:xfrm>
          <a:prstGeom prst="rect">
            <a:avLst/>
          </a:prstGeom>
          <a:noFill/>
        </p:spPr>
        <p:txBody>
          <a:bodyPr wrap="none" rtlCol="0">
            <a:spAutoFit/>
          </a:bodyPr>
          <a:lstStyle/>
          <a:p>
            <a:r>
              <a:rPr lang="en-US" sz="2400" dirty="0" smtClean="0"/>
              <a:t>= 5+5</a:t>
            </a:r>
            <a:endParaRPr lang="en-US" sz="2400" dirty="0"/>
          </a:p>
        </p:txBody>
      </p:sp>
      <p:sp>
        <p:nvSpPr>
          <p:cNvPr id="21" name="Rectangle 20"/>
          <p:cNvSpPr/>
          <p:nvPr/>
        </p:nvSpPr>
        <p:spPr bwMode="auto">
          <a:xfrm>
            <a:off x="2735798" y="1866042"/>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2" name="Rectangle 21"/>
          <p:cNvSpPr/>
          <p:nvPr/>
        </p:nvSpPr>
        <p:spPr bwMode="auto">
          <a:xfrm>
            <a:off x="2591782" y="1758030"/>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4196144960"/>
              </p:ext>
            </p:extLst>
          </p:nvPr>
        </p:nvGraphicFramePr>
        <p:xfrm>
          <a:off x="2519773" y="1650018"/>
          <a:ext cx="1404157" cy="1097280"/>
        </p:xfrm>
        <a:graphic>
          <a:graphicData uri="http://schemas.openxmlformats.org/drawingml/2006/table">
            <a:tbl>
              <a:tblPr firstRow="1" bandRow="1">
                <a:tableStyleId>{5940675A-B579-460E-94D1-54222C63F5DA}</a:tableStyleId>
              </a:tblPr>
              <a:tblGrid>
                <a:gridCol w="324037"/>
                <a:gridCol w="360040"/>
                <a:gridCol w="386753"/>
                <a:gridCol w="333327"/>
              </a:tblGrid>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bl>
          </a:graphicData>
        </a:graphic>
      </p:graphicFrame>
      <p:sp>
        <p:nvSpPr>
          <p:cNvPr id="24" name="TextBox 23"/>
          <p:cNvSpPr txBox="1"/>
          <p:nvPr/>
        </p:nvSpPr>
        <p:spPr>
          <a:xfrm>
            <a:off x="2555778" y="1203819"/>
            <a:ext cx="1327608" cy="461665"/>
          </a:xfrm>
          <a:prstGeom prst="rect">
            <a:avLst/>
          </a:prstGeom>
          <a:noFill/>
        </p:spPr>
        <p:txBody>
          <a:bodyPr wrap="none" rtlCol="0">
            <a:spAutoFit/>
          </a:bodyPr>
          <a:lstStyle/>
          <a:p>
            <a:r>
              <a:rPr lang="en-US" sz="2400" dirty="0" smtClean="0"/>
              <a:t>Day #2</a:t>
            </a:r>
            <a:endParaRPr lang="en-US" sz="2400" dirty="0"/>
          </a:p>
        </p:txBody>
      </p:sp>
      <p:sp>
        <p:nvSpPr>
          <p:cNvPr id="25" name="TextBox 24"/>
          <p:cNvSpPr txBox="1"/>
          <p:nvPr/>
        </p:nvSpPr>
        <p:spPr>
          <a:xfrm rot="575690">
            <a:off x="3306606" y="2943414"/>
            <a:ext cx="1104790" cy="461665"/>
          </a:xfrm>
          <a:prstGeom prst="rect">
            <a:avLst/>
          </a:prstGeom>
          <a:noFill/>
        </p:spPr>
        <p:txBody>
          <a:bodyPr wrap="none" rtlCol="0">
            <a:spAutoFit/>
          </a:bodyPr>
          <a:lstStyle/>
          <a:p>
            <a:r>
              <a:rPr lang="en-US" sz="2400" dirty="0" smtClean="0"/>
              <a:t>= 5+5</a:t>
            </a:r>
            <a:endParaRPr lang="en-US" sz="2400" dirty="0"/>
          </a:p>
        </p:txBody>
      </p:sp>
      <p:sp>
        <p:nvSpPr>
          <p:cNvPr id="26" name="Rectangle 25"/>
          <p:cNvSpPr/>
          <p:nvPr/>
        </p:nvSpPr>
        <p:spPr bwMode="auto">
          <a:xfrm>
            <a:off x="4788026" y="1873126"/>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7" name="Rectangle 26"/>
          <p:cNvSpPr/>
          <p:nvPr/>
        </p:nvSpPr>
        <p:spPr bwMode="auto">
          <a:xfrm>
            <a:off x="4644010" y="1765114"/>
            <a:ext cx="1440160" cy="1080120"/>
          </a:xfrm>
          <a:prstGeom prst="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2984964830"/>
              </p:ext>
            </p:extLst>
          </p:nvPr>
        </p:nvGraphicFramePr>
        <p:xfrm>
          <a:off x="4572001" y="1657102"/>
          <a:ext cx="1404157" cy="1097280"/>
        </p:xfrm>
        <a:graphic>
          <a:graphicData uri="http://schemas.openxmlformats.org/drawingml/2006/table">
            <a:tbl>
              <a:tblPr firstRow="1" bandRow="1">
                <a:tableStyleId>{5940675A-B579-460E-94D1-54222C63F5DA}</a:tableStyleId>
              </a:tblPr>
              <a:tblGrid>
                <a:gridCol w="324037"/>
                <a:gridCol w="360040"/>
                <a:gridCol w="386753"/>
                <a:gridCol w="333327"/>
              </a:tblGrid>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r h="169658">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r h="234807">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c>
                  <a:txBody>
                    <a:bodyPr/>
                    <a:lstStyle/>
                    <a:p>
                      <a:pPr algn="ctr"/>
                      <a:endParaRPr lang="en-US" sz="1200" dirty="0"/>
                    </a:p>
                  </a:txBody>
                  <a:tcPr anchor="ctr">
                    <a:solidFill>
                      <a:schemeClr val="bg1"/>
                    </a:solidFill>
                  </a:tcPr>
                </a:tc>
              </a:tr>
            </a:tbl>
          </a:graphicData>
        </a:graphic>
      </p:graphicFrame>
      <p:sp>
        <p:nvSpPr>
          <p:cNvPr id="29" name="TextBox 28"/>
          <p:cNvSpPr txBox="1"/>
          <p:nvPr/>
        </p:nvSpPr>
        <p:spPr>
          <a:xfrm>
            <a:off x="4608006" y="1210903"/>
            <a:ext cx="1532792" cy="461665"/>
          </a:xfrm>
          <a:prstGeom prst="rect">
            <a:avLst/>
          </a:prstGeom>
          <a:noFill/>
        </p:spPr>
        <p:txBody>
          <a:bodyPr wrap="none" rtlCol="0">
            <a:spAutoFit/>
          </a:bodyPr>
          <a:lstStyle/>
          <a:p>
            <a:r>
              <a:rPr lang="en-US" sz="2400" dirty="0" smtClean="0"/>
              <a:t>Day #10</a:t>
            </a:r>
            <a:endParaRPr lang="en-US" sz="2400" dirty="0"/>
          </a:p>
        </p:txBody>
      </p:sp>
      <p:sp>
        <p:nvSpPr>
          <p:cNvPr id="30" name="TextBox 29"/>
          <p:cNvSpPr txBox="1"/>
          <p:nvPr/>
        </p:nvSpPr>
        <p:spPr>
          <a:xfrm rot="575690">
            <a:off x="5358834" y="2950498"/>
            <a:ext cx="1104790" cy="461665"/>
          </a:xfrm>
          <a:prstGeom prst="rect">
            <a:avLst/>
          </a:prstGeom>
          <a:noFill/>
        </p:spPr>
        <p:txBody>
          <a:bodyPr wrap="none" rtlCol="0">
            <a:spAutoFit/>
          </a:bodyPr>
          <a:lstStyle/>
          <a:p>
            <a:r>
              <a:rPr lang="en-US" sz="2400" dirty="0" smtClean="0"/>
              <a:t>= 5+5</a:t>
            </a:r>
            <a:endParaRPr lang="en-US" sz="2400" dirty="0"/>
          </a:p>
        </p:txBody>
      </p:sp>
      <p:graphicFrame>
        <p:nvGraphicFramePr>
          <p:cNvPr id="33" name="Table 32"/>
          <p:cNvGraphicFramePr>
            <a:graphicFrameLocks noGrp="1"/>
          </p:cNvGraphicFramePr>
          <p:nvPr>
            <p:extLst>
              <p:ext uri="{D42A27DB-BD31-4B8C-83A1-F6EECF244321}">
                <p14:modId xmlns:p14="http://schemas.microsoft.com/office/powerpoint/2010/main" val="555210681"/>
              </p:ext>
            </p:extLst>
          </p:nvPr>
        </p:nvGraphicFramePr>
        <p:xfrm>
          <a:off x="6552221" y="1268760"/>
          <a:ext cx="2448271" cy="1674897"/>
        </p:xfrm>
        <a:graphic>
          <a:graphicData uri="http://schemas.openxmlformats.org/drawingml/2006/table">
            <a:tbl>
              <a:tblPr firstRow="1" bandRow="1">
                <a:tableStyleId>{5940675A-B579-460E-94D1-54222C63F5DA}</a:tableStyleId>
              </a:tblPr>
              <a:tblGrid>
                <a:gridCol w="1476163"/>
                <a:gridCol w="216024"/>
                <a:gridCol w="756084"/>
              </a:tblGrid>
              <a:tr h="504552">
                <a:tc gridSpan="3">
                  <a:txBody>
                    <a:bodyPr/>
                    <a:lstStyle/>
                    <a:p>
                      <a:pPr algn="ctr"/>
                      <a:r>
                        <a:rPr lang="en-US" sz="2600" dirty="0" smtClean="0"/>
                        <a:t>Matrices count</a:t>
                      </a:r>
                      <a:endParaRPr lang="en-US" sz="2600" dirty="0"/>
                    </a:p>
                  </a:txBody>
                  <a:tcPr anchor="ctr"/>
                </a:tc>
                <a:tc hMerge="1">
                  <a:txBody>
                    <a:bodyPr/>
                    <a:lstStyle/>
                    <a:p>
                      <a:endParaRPr lang="en-US"/>
                    </a:p>
                  </a:txBody>
                  <a:tcPr/>
                </a:tc>
                <a:tc hMerge="1">
                  <a:txBody>
                    <a:bodyPr/>
                    <a:lstStyle/>
                    <a:p>
                      <a:endParaRPr lang="en-US" dirty="0"/>
                    </a:p>
                  </a:txBody>
                  <a:tcPr/>
                </a:tc>
              </a:tr>
              <a:tr h="665793">
                <a:tc>
                  <a:txBody>
                    <a:bodyPr/>
                    <a:lstStyle/>
                    <a:p>
                      <a:pPr algn="r"/>
                      <a:r>
                        <a:rPr lang="en-US" sz="2600" dirty="0" smtClean="0"/>
                        <a:t>no HYP</a:t>
                      </a:r>
                      <a:endParaRPr lang="en-US" sz="2600" dirty="0"/>
                    </a:p>
                  </a:txBody>
                  <a:tcPr anchor="ctr">
                    <a:lnR w="12700" cmpd="sng">
                      <a:noFill/>
                    </a:lnR>
                  </a:tcPr>
                </a:tc>
                <a:tc>
                  <a:txBody>
                    <a:bodyPr/>
                    <a:lstStyle/>
                    <a:p>
                      <a:pPr algn="r"/>
                      <a:endParaRPr lang="en-US" sz="900" dirty="0"/>
                    </a:p>
                  </a:txBody>
                  <a:tcPr anchor="ctr">
                    <a:lnL w="12700" cmpd="sng">
                      <a:noFill/>
                    </a:lnL>
                    <a:lnR w="12700" cmpd="sng">
                      <a:noFill/>
                    </a:lnR>
                  </a:tcPr>
                </a:tc>
                <a:tc>
                  <a:txBody>
                    <a:bodyPr/>
                    <a:lstStyle/>
                    <a:p>
                      <a:pPr algn="ctr"/>
                      <a:r>
                        <a:rPr lang="en-US" sz="2600" dirty="0" smtClean="0"/>
                        <a:t>50</a:t>
                      </a:r>
                      <a:endParaRPr lang="en-US" sz="2600" dirty="0"/>
                    </a:p>
                  </a:txBody>
                  <a:tcPr anchor="ctr">
                    <a:lnL w="12700" cmpd="sng">
                      <a:noFill/>
                    </a:lnL>
                  </a:tcPr>
                </a:tc>
              </a:tr>
              <a:tr h="504552">
                <a:tc>
                  <a:txBody>
                    <a:bodyPr/>
                    <a:lstStyle/>
                    <a:p>
                      <a:pPr algn="r"/>
                      <a:r>
                        <a:rPr lang="en-US" sz="2600" dirty="0" smtClean="0"/>
                        <a:t>tiny HYP</a:t>
                      </a:r>
                      <a:endParaRPr lang="en-US" sz="2600" dirty="0"/>
                    </a:p>
                  </a:txBody>
                  <a:tcPr anchor="ctr">
                    <a:lnR w="12700" cmpd="sng">
                      <a:noFill/>
                    </a:lnR>
                  </a:tcPr>
                </a:tc>
                <a:tc>
                  <a:txBody>
                    <a:bodyPr/>
                    <a:lstStyle/>
                    <a:p>
                      <a:pPr algn="r"/>
                      <a:endParaRPr lang="en-US" sz="900" dirty="0"/>
                    </a:p>
                  </a:txBody>
                  <a:tcPr anchor="ctr">
                    <a:lnL w="12700" cmpd="sng">
                      <a:noFill/>
                    </a:lnL>
                    <a:lnR w="12700" cmpd="sng">
                      <a:noFill/>
                    </a:lnR>
                  </a:tcPr>
                </a:tc>
                <a:tc>
                  <a:txBody>
                    <a:bodyPr/>
                    <a:lstStyle/>
                    <a:p>
                      <a:pPr algn="ctr"/>
                      <a:r>
                        <a:rPr lang="en-US" sz="2600" dirty="0" smtClean="0"/>
                        <a:t>50</a:t>
                      </a:r>
                      <a:endParaRPr lang="en-US" sz="2600" dirty="0"/>
                    </a:p>
                  </a:txBody>
                  <a:tcPr anchor="ctr">
                    <a:lnL w="12700" cmpd="sng">
                      <a:noFill/>
                    </a:lnL>
                  </a:tcPr>
                </a:tc>
              </a:tr>
            </a:tbl>
          </a:graphicData>
        </a:graphic>
      </p:graphicFrame>
      <p:sp>
        <p:nvSpPr>
          <p:cNvPr id="6" name="Rectangle 5"/>
          <p:cNvSpPr/>
          <p:nvPr/>
        </p:nvSpPr>
        <p:spPr>
          <a:xfrm>
            <a:off x="4217417" y="1923219"/>
            <a:ext cx="354584" cy="461665"/>
          </a:xfrm>
          <a:prstGeom prst="rect">
            <a:avLst/>
          </a:prstGeom>
        </p:spPr>
        <p:txBody>
          <a:bodyPr wrap="none">
            <a:spAutoFit/>
          </a:bodyPr>
          <a:lstStyle/>
          <a:p>
            <a:pPr algn="ctr"/>
            <a:r>
              <a:rPr lang="en-US" sz="2400" b="1" dirty="0" smtClean="0">
                <a:latin typeface="Arial" pitchFamily="34" charset="0"/>
                <a:cs typeface="Arial" pitchFamily="34" charset="0"/>
              </a:rPr>
              <a:t>..</a:t>
            </a:r>
            <a:endParaRPr lang="en-US" sz="2400" b="1" dirty="0">
              <a:latin typeface="Arial" pitchFamily="34" charset="0"/>
              <a:cs typeface="Arial" pitchFamily="34" charset="0"/>
            </a:endParaRPr>
          </a:p>
        </p:txBody>
      </p:sp>
      <p:sp>
        <p:nvSpPr>
          <p:cNvPr id="31" name="Isosceles Triangle 30"/>
          <p:cNvSpPr/>
          <p:nvPr/>
        </p:nvSpPr>
        <p:spPr bwMode="auto">
          <a:xfrm rot="5400000">
            <a:off x="8021872" y="2571980"/>
            <a:ext cx="374191" cy="21602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32" name="Isosceles Triangle 31"/>
          <p:cNvSpPr/>
          <p:nvPr/>
        </p:nvSpPr>
        <p:spPr bwMode="auto">
          <a:xfrm rot="5400000">
            <a:off x="8021308" y="1995917"/>
            <a:ext cx="374194" cy="216024"/>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27013208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287441" y="152636"/>
            <a:ext cx="8496300" cy="648072"/>
          </a:xfrm>
        </p:spPr>
        <p:txBody>
          <a:bodyPr/>
          <a:lstStyle/>
          <a:p>
            <a:r>
              <a:rPr lang="en-US" sz="3600" b="1" dirty="0" smtClean="0"/>
              <a:t>Example of threshold values</a:t>
            </a:r>
            <a:endParaRPr lang="ru-RU" sz="3200" b="1" dirty="0"/>
          </a:p>
        </p:txBody>
      </p:sp>
      <p:graphicFrame>
        <p:nvGraphicFramePr>
          <p:cNvPr id="6" name="Object 5"/>
          <p:cNvGraphicFramePr>
            <a:graphicFrameLocks noChangeAspect="1"/>
          </p:cNvGraphicFramePr>
          <p:nvPr>
            <p:extLst>
              <p:ext uri="{D42A27DB-BD31-4B8C-83A1-F6EECF244321}">
                <p14:modId xmlns:p14="http://schemas.microsoft.com/office/powerpoint/2010/main" val="2320129737"/>
              </p:ext>
            </p:extLst>
          </p:nvPr>
        </p:nvGraphicFramePr>
        <p:xfrm>
          <a:off x="-1296652" y="2364233"/>
          <a:ext cx="11664487" cy="5133219"/>
        </p:xfrm>
        <a:graphic>
          <a:graphicData uri="http://schemas.openxmlformats.org/presentationml/2006/ole">
            <mc:AlternateContent xmlns:mc="http://schemas.openxmlformats.org/markup-compatibility/2006">
              <mc:Choice xmlns:v="urn:schemas-microsoft-com:vml" Requires="v">
                <p:oleObj spid="_x0000_s21016" name="Document" r:id="rId6" imgW="6741056" imgH="2965238" progId="Word.Document.12">
                  <p:embed/>
                </p:oleObj>
              </mc:Choice>
              <mc:Fallback>
                <p:oleObj name="Document" r:id="rId6" imgW="6741056" imgH="2965238" progId="Word.Document.12">
                  <p:embed/>
                  <p:pic>
                    <p:nvPicPr>
                      <p:cNvPr id="0" name=""/>
                      <p:cNvPicPr/>
                      <p:nvPr/>
                    </p:nvPicPr>
                    <p:blipFill>
                      <a:blip r:embed="rId7"/>
                      <a:stretch>
                        <a:fillRect/>
                      </a:stretch>
                    </p:blipFill>
                    <p:spPr>
                      <a:xfrm>
                        <a:off x="-1296652" y="2364233"/>
                        <a:ext cx="11664487" cy="5133219"/>
                      </a:xfrm>
                      <a:prstGeom prst="rect">
                        <a:avLst/>
                      </a:prstGeom>
                    </p:spPr>
                  </p:pic>
                </p:oleObj>
              </mc:Fallback>
            </mc:AlternateContent>
          </a:graphicData>
        </a:graphic>
      </p:graphicFrame>
      <p:sp>
        <p:nvSpPr>
          <p:cNvPr id="4" name="Rectangle 3"/>
          <p:cNvSpPr/>
          <p:nvPr/>
        </p:nvSpPr>
        <p:spPr>
          <a:xfrm>
            <a:off x="0" y="1232756"/>
            <a:ext cx="9144000" cy="523220"/>
          </a:xfrm>
          <a:prstGeom prst="rect">
            <a:avLst/>
          </a:prstGeom>
        </p:spPr>
        <p:txBody>
          <a:bodyPr wrap="square">
            <a:spAutoFit/>
          </a:bodyPr>
          <a:lstStyle/>
          <a:p>
            <a:pPr algn="ctr"/>
            <a:r>
              <a:rPr lang="en-US" sz="2800" dirty="0" smtClean="0">
                <a:latin typeface="+mn-lt"/>
                <a:ea typeface="Calibri" panose="020F0502020204030204" pitchFamily="34" charset="0"/>
              </a:rPr>
              <a:t>Intel </a:t>
            </a:r>
            <a:r>
              <a:rPr lang="en-US" sz="2800" dirty="0">
                <a:latin typeface="+mn-lt"/>
                <a:ea typeface="Calibri" panose="020F0502020204030204" pitchFamily="34" charset="0"/>
              </a:rPr>
              <a:t>Core 2 Duo E6300  +  Windows 7 x32</a:t>
            </a:r>
            <a:endParaRPr lang="en-US" sz="4400" dirty="0">
              <a:latin typeface="+mn-lt"/>
            </a:endParaRPr>
          </a:p>
        </p:txBody>
      </p:sp>
      <p:sp>
        <p:nvSpPr>
          <p:cNvPr id="7" name="Rounded Rectangle 6"/>
          <p:cNvSpPr/>
          <p:nvPr/>
        </p:nvSpPr>
        <p:spPr bwMode="auto">
          <a:xfrm>
            <a:off x="107504" y="3465004"/>
            <a:ext cx="8856984" cy="468052"/>
          </a:xfrm>
          <a:prstGeom prst="roundRect">
            <a:avLst>
              <a:gd name="adj" fmla="val 17944"/>
            </a:avLst>
          </a:prstGeom>
          <a:noFill/>
          <a:ln w="76200" cap="flat" cmpd="sng" algn="ctr">
            <a:solidFill>
              <a:srgbClr val="00CC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41626332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204864"/>
            <a:ext cx="8496300" cy="1800200"/>
          </a:xfrm>
        </p:spPr>
        <p:txBody>
          <a:bodyPr/>
          <a:lstStyle/>
          <a:p>
            <a:pPr>
              <a:lnSpc>
                <a:spcPct val="150000"/>
              </a:lnSpc>
            </a:pPr>
            <a:r>
              <a:rPr lang="en-US" sz="3600" b="1" dirty="0"/>
              <a:t>How to detect stealthy hypervisors</a:t>
            </a:r>
            <a:r>
              <a:rPr lang="en-US" sz="3600" b="1" dirty="0" smtClean="0"/>
              <a:t>?</a:t>
            </a:r>
            <a:br>
              <a:rPr lang="en-US" sz="3600" b="1" dirty="0" smtClean="0"/>
            </a:br>
            <a:r>
              <a:rPr lang="en-US" sz="3600" b="1" dirty="0" smtClean="0"/>
              <a:t>Step by step method:</a:t>
            </a:r>
            <a:endParaRPr lang="en-US" sz="3600" dirty="0"/>
          </a:p>
        </p:txBody>
      </p:sp>
    </p:spTree>
    <p:extLst>
      <p:ext uri="{BB962C8B-B14F-4D97-AF65-F5344CB8AC3E}">
        <p14:creationId xmlns:p14="http://schemas.microsoft.com/office/powerpoint/2010/main" val="29488348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45764" name="Object 4"/>
          <p:cNvGraphicFramePr>
            <a:graphicFrameLocks noChangeAspect="1"/>
          </p:cNvGraphicFramePr>
          <p:nvPr>
            <p:extLst>
              <p:ext uri="{D42A27DB-BD31-4B8C-83A1-F6EECF244321}">
                <p14:modId xmlns:p14="http://schemas.microsoft.com/office/powerpoint/2010/main" val="2923329795"/>
              </p:ext>
            </p:extLst>
          </p:nvPr>
        </p:nvGraphicFramePr>
        <p:xfrm>
          <a:off x="215900" y="901700"/>
          <a:ext cx="9842500" cy="5130800"/>
        </p:xfrm>
        <a:graphic>
          <a:graphicData uri="http://schemas.openxmlformats.org/presentationml/2006/ole">
            <mc:AlternateContent xmlns:mc="http://schemas.openxmlformats.org/markup-compatibility/2006">
              <mc:Choice xmlns:v="urn:schemas-microsoft-com:vml" Requires="v">
                <p:oleObj spid="_x0000_s14019" name="Document" r:id="rId6" imgW="6733948" imgH="3514895" progId="Word.Document.12">
                  <p:embed/>
                </p:oleObj>
              </mc:Choice>
              <mc:Fallback>
                <p:oleObj name="Document" r:id="rId6" imgW="6733948" imgH="3514895" progId="Word.Document.12">
                  <p:embed/>
                  <p:pic>
                    <p:nvPicPr>
                      <p:cNvPr id="0" name=""/>
                      <p:cNvPicPr>
                        <a:picLocks noChangeAspect="1" noChangeArrowheads="1"/>
                      </p:cNvPicPr>
                      <p:nvPr/>
                    </p:nvPicPr>
                    <p:blipFill>
                      <a:blip r:embed="rId7"/>
                      <a:srcRect/>
                      <a:stretch>
                        <a:fillRect/>
                      </a:stretch>
                    </p:blipFill>
                    <p:spPr bwMode="auto">
                      <a:xfrm>
                        <a:off x="215900" y="901700"/>
                        <a:ext cx="9842500" cy="5130800"/>
                      </a:xfrm>
                      <a:prstGeom prst="rect">
                        <a:avLst/>
                      </a:prstGeom>
                      <a:noFill/>
                      <a:ln>
                        <a:noFill/>
                      </a:ln>
                      <a:effectLst/>
                      <a:extLst/>
                    </p:spPr>
                  </p:pic>
                </p:oleObj>
              </mc:Fallback>
            </mc:AlternateContent>
          </a:graphicData>
        </a:graphic>
      </p:graphicFrame>
      <p:sp>
        <p:nvSpPr>
          <p:cNvPr id="2" name="Заголовок 1"/>
          <p:cNvSpPr>
            <a:spLocks noGrp="1"/>
          </p:cNvSpPr>
          <p:nvPr>
            <p:ph type="title"/>
          </p:nvPr>
        </p:nvSpPr>
        <p:spPr>
          <a:xfrm>
            <a:off x="0" y="0"/>
            <a:ext cx="9144000" cy="833718"/>
          </a:xfrm>
        </p:spPr>
        <p:txBody>
          <a:bodyPr/>
          <a:lstStyle/>
          <a:p>
            <a:r>
              <a:rPr lang="en-US" sz="3600" b="1" dirty="0"/>
              <a:t>How to detect </a:t>
            </a:r>
            <a:r>
              <a:rPr lang="en-US" sz="3600" b="1" dirty="0" smtClean="0"/>
              <a:t>stealthy hypervisors?</a:t>
            </a:r>
            <a:endParaRPr lang="ru-RU" sz="2800" b="1" dirty="0"/>
          </a:p>
        </p:txBody>
      </p:sp>
    </p:spTree>
    <p:extLst>
      <p:ext uri="{BB962C8B-B14F-4D97-AF65-F5344CB8AC3E}">
        <p14:creationId xmlns:p14="http://schemas.microsoft.com/office/powerpoint/2010/main" val="3996791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45764" name="Object 4"/>
          <p:cNvGraphicFramePr>
            <a:graphicFrameLocks noChangeAspect="1"/>
          </p:cNvGraphicFramePr>
          <p:nvPr>
            <p:extLst>
              <p:ext uri="{D42A27DB-BD31-4B8C-83A1-F6EECF244321}">
                <p14:modId xmlns:p14="http://schemas.microsoft.com/office/powerpoint/2010/main" val="2562296876"/>
              </p:ext>
            </p:extLst>
          </p:nvPr>
        </p:nvGraphicFramePr>
        <p:xfrm>
          <a:off x="215900" y="901700"/>
          <a:ext cx="9842500" cy="5130800"/>
        </p:xfrm>
        <a:graphic>
          <a:graphicData uri="http://schemas.openxmlformats.org/presentationml/2006/ole">
            <mc:AlternateContent xmlns:mc="http://schemas.openxmlformats.org/markup-compatibility/2006">
              <mc:Choice xmlns:v="urn:schemas-microsoft-com:vml" Requires="v">
                <p:oleObj spid="_x0000_s15990" name="Document" r:id="rId6" imgW="6729924" imgH="3509698" progId="Word.Document.12">
                  <p:embed/>
                </p:oleObj>
              </mc:Choice>
              <mc:Fallback>
                <p:oleObj name="Document" r:id="rId6" imgW="6729924" imgH="3509698" progId="Word.Document.12">
                  <p:embed/>
                  <p:pic>
                    <p:nvPicPr>
                      <p:cNvPr id="0" name=""/>
                      <p:cNvPicPr>
                        <a:picLocks noChangeAspect="1" noChangeArrowheads="1"/>
                      </p:cNvPicPr>
                      <p:nvPr/>
                    </p:nvPicPr>
                    <p:blipFill>
                      <a:blip r:embed="rId7"/>
                      <a:srcRect/>
                      <a:stretch>
                        <a:fillRect/>
                      </a:stretch>
                    </p:blipFill>
                    <p:spPr bwMode="auto">
                      <a:xfrm>
                        <a:off x="215900" y="901700"/>
                        <a:ext cx="9842500" cy="5130800"/>
                      </a:xfrm>
                      <a:prstGeom prst="rect">
                        <a:avLst/>
                      </a:prstGeom>
                      <a:noFill/>
                      <a:ln>
                        <a:noFill/>
                      </a:ln>
                      <a:effectLst/>
                      <a:extLst/>
                    </p:spPr>
                  </p:pic>
                </p:oleObj>
              </mc:Fallback>
            </mc:AlternateContent>
          </a:graphicData>
        </a:graphic>
      </p:graphicFrame>
      <p:sp>
        <p:nvSpPr>
          <p:cNvPr id="2" name="Заголовок 1"/>
          <p:cNvSpPr>
            <a:spLocks noGrp="1"/>
          </p:cNvSpPr>
          <p:nvPr>
            <p:ph type="title"/>
          </p:nvPr>
        </p:nvSpPr>
        <p:spPr>
          <a:xfrm>
            <a:off x="0" y="0"/>
            <a:ext cx="9144000" cy="833718"/>
          </a:xfrm>
        </p:spPr>
        <p:txBody>
          <a:bodyPr/>
          <a:lstStyle/>
          <a:p>
            <a:r>
              <a:rPr lang="en-US" sz="3600" b="1" dirty="0"/>
              <a:t>How to detect </a:t>
            </a:r>
            <a:r>
              <a:rPr lang="en-US" sz="3600" b="1" dirty="0" smtClean="0"/>
              <a:t>stealthy hypervisors?</a:t>
            </a:r>
            <a:endParaRPr lang="ru-RU" sz="2800" b="1" dirty="0"/>
          </a:p>
        </p:txBody>
      </p:sp>
      <p:pic>
        <p:nvPicPr>
          <p:cNvPr id="6" name="Picture 204" descr="http://upload.wikimedia.org/wikipedia/commons/f/f7/Bios_chip-2011-04-11.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119" r="9007" b="21202"/>
          <a:stretch/>
        </p:blipFill>
        <p:spPr bwMode="auto">
          <a:xfrm>
            <a:off x="3392653" y="2620515"/>
            <a:ext cx="5661482" cy="36528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7505" y="6298577"/>
            <a:ext cx="9036496" cy="523220"/>
          </a:xfrm>
          <a:prstGeom prst="rect">
            <a:avLst/>
          </a:prstGeom>
        </p:spPr>
        <p:txBody>
          <a:bodyPr wrap="square">
            <a:spAutoFit/>
          </a:bodyPr>
          <a:lstStyle/>
          <a:p>
            <a:r>
              <a:rPr lang="en-US" sz="1400" dirty="0" smtClean="0">
                <a:latin typeface="Arial" pitchFamily="34" charset="0"/>
                <a:cs typeface="Arial" pitchFamily="34" charset="0"/>
              </a:rPr>
              <a:t>Image sources: </a:t>
            </a:r>
            <a:r>
              <a:rPr lang="en-US" sz="1400" dirty="0">
                <a:latin typeface="Arial" pitchFamily="34" charset="0"/>
                <a:cs typeface="Arial" pitchFamily="34" charset="0"/>
              </a:rPr>
              <a:t>wikipedia.org/wiki/BIOS batronix.com/</a:t>
            </a:r>
            <a:r>
              <a:rPr lang="en-US" sz="1400" dirty="0" err="1">
                <a:latin typeface="Arial" pitchFamily="34" charset="0"/>
                <a:cs typeface="Arial" pitchFamily="34" charset="0"/>
              </a:rPr>
              <a:t>versand</a:t>
            </a:r>
            <a:r>
              <a:rPr lang="en-US" sz="1400" dirty="0">
                <a:latin typeface="Arial" pitchFamily="34" charset="0"/>
                <a:cs typeface="Arial" pitchFamily="34" charset="0"/>
              </a:rPr>
              <a:t>/</a:t>
            </a:r>
            <a:r>
              <a:rPr lang="en-US" sz="1400" dirty="0" err="1">
                <a:latin typeface="Arial" pitchFamily="34" charset="0"/>
                <a:cs typeface="Arial" pitchFamily="34" charset="0"/>
              </a:rPr>
              <a:t>programmiergeraete</a:t>
            </a:r>
            <a:r>
              <a:rPr lang="en-US" sz="1400" dirty="0">
                <a:latin typeface="Arial" pitchFamily="34" charset="0"/>
                <a:cs typeface="Arial" pitchFamily="34" charset="0"/>
              </a:rPr>
              <a:t>/BX32P/index.html http://</a:t>
            </a:r>
            <a:r>
              <a:rPr lang="en-US" sz="1400" dirty="0" smtClean="0">
                <a:latin typeface="Arial" pitchFamily="34" charset="0"/>
                <a:cs typeface="Arial" pitchFamily="34" charset="0"/>
              </a:rPr>
              <a:t>myonsitetech.ca/images/image/SoftwareUpgrade.png</a:t>
            </a:r>
            <a:endParaRPr lang="en-US" sz="1400" dirty="0">
              <a:latin typeface="Arial" pitchFamily="34" charset="0"/>
              <a:cs typeface="Arial" pitchFamily="34" charset="0"/>
            </a:endParaRPr>
          </a:p>
        </p:txBody>
      </p:sp>
      <p:pic>
        <p:nvPicPr>
          <p:cNvPr id="15444" name="Picture 84" descr="http://static1.squarespace.com/static/532c8b9ae4b0c05f323ff46d/t/532c9dc9e4b0c05f324007fe/1395432935180/menu-top.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92" y="1556792"/>
            <a:ext cx="3146856" cy="3067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2" descr="http://images.batronix.com/products/programmer/BX/BX32PII-1200.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1694"/>
          <a:stretch/>
        </p:blipFill>
        <p:spPr bwMode="auto">
          <a:xfrm>
            <a:off x="51547" y="3617935"/>
            <a:ext cx="3341105" cy="2655381"/>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bwMode="auto">
          <a:xfrm>
            <a:off x="812473" y="1088740"/>
            <a:ext cx="8241661" cy="1368152"/>
          </a:xfrm>
          <a:prstGeom prst="cloud">
            <a:avLst/>
          </a:prstGeom>
          <a:solidFill>
            <a:srgbClr val="FF3300">
              <a:alpha val="10196"/>
            </a:srgbClr>
          </a:solidFill>
          <a:ln w="38100">
            <a:solidFill>
              <a:srgbClr val="FF0000"/>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9544235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45764" name="Object 4"/>
          <p:cNvGraphicFramePr>
            <a:graphicFrameLocks noChangeAspect="1"/>
          </p:cNvGraphicFramePr>
          <p:nvPr>
            <p:extLst>
              <p:ext uri="{D42A27DB-BD31-4B8C-83A1-F6EECF244321}">
                <p14:modId xmlns:p14="http://schemas.microsoft.com/office/powerpoint/2010/main" val="1398639853"/>
              </p:ext>
            </p:extLst>
          </p:nvPr>
        </p:nvGraphicFramePr>
        <p:xfrm>
          <a:off x="220663" y="906463"/>
          <a:ext cx="9753600" cy="5156200"/>
        </p:xfrm>
        <a:graphic>
          <a:graphicData uri="http://schemas.openxmlformats.org/presentationml/2006/ole">
            <mc:AlternateContent xmlns:mc="http://schemas.openxmlformats.org/markup-compatibility/2006">
              <mc:Choice xmlns:v="urn:schemas-microsoft-com:vml" Requires="v">
                <p:oleObj spid="_x0000_s17013" name="Document" r:id="rId6" imgW="6645936" imgH="3520428" progId="Word.Document.12">
                  <p:embed/>
                </p:oleObj>
              </mc:Choice>
              <mc:Fallback>
                <p:oleObj name="Document" r:id="rId6" imgW="6645936" imgH="3520428" progId="Word.Document.12">
                  <p:embed/>
                  <p:pic>
                    <p:nvPicPr>
                      <p:cNvPr id="0" name=""/>
                      <p:cNvPicPr>
                        <a:picLocks noChangeAspect="1" noChangeArrowheads="1"/>
                      </p:cNvPicPr>
                      <p:nvPr/>
                    </p:nvPicPr>
                    <p:blipFill>
                      <a:blip r:embed="rId7"/>
                      <a:srcRect/>
                      <a:stretch>
                        <a:fillRect/>
                      </a:stretch>
                    </p:blipFill>
                    <p:spPr bwMode="auto">
                      <a:xfrm>
                        <a:off x="220663" y="906463"/>
                        <a:ext cx="9753600" cy="5156200"/>
                      </a:xfrm>
                      <a:prstGeom prst="rect">
                        <a:avLst/>
                      </a:prstGeom>
                      <a:noFill/>
                      <a:ln>
                        <a:noFill/>
                      </a:ln>
                      <a:effectLst/>
                      <a:extLst/>
                    </p:spPr>
                  </p:pic>
                </p:oleObj>
              </mc:Fallback>
            </mc:AlternateContent>
          </a:graphicData>
        </a:graphic>
      </p:graphicFrame>
      <p:sp>
        <p:nvSpPr>
          <p:cNvPr id="2" name="Заголовок 1"/>
          <p:cNvSpPr>
            <a:spLocks noGrp="1"/>
          </p:cNvSpPr>
          <p:nvPr>
            <p:ph type="title"/>
          </p:nvPr>
        </p:nvSpPr>
        <p:spPr>
          <a:xfrm>
            <a:off x="0" y="0"/>
            <a:ext cx="9144000" cy="833718"/>
          </a:xfrm>
        </p:spPr>
        <p:txBody>
          <a:bodyPr/>
          <a:lstStyle/>
          <a:p>
            <a:r>
              <a:rPr lang="en-US" sz="3600" b="1" dirty="0"/>
              <a:t>How to detect </a:t>
            </a:r>
            <a:r>
              <a:rPr lang="en-US" sz="3600" b="1" dirty="0" smtClean="0"/>
              <a:t>stealthy hypervisors?</a:t>
            </a:r>
            <a:endParaRPr lang="ru-RU" sz="2800" b="1" dirty="0"/>
          </a:p>
        </p:txBody>
      </p:sp>
    </p:spTree>
    <p:extLst>
      <p:ext uri="{BB962C8B-B14F-4D97-AF65-F5344CB8AC3E}">
        <p14:creationId xmlns:p14="http://schemas.microsoft.com/office/powerpoint/2010/main" val="2573571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80628"/>
            <a:ext cx="9150052" cy="576064"/>
          </a:xfrm>
        </p:spPr>
        <p:txBody>
          <a:bodyPr/>
          <a:lstStyle/>
          <a:p>
            <a:r>
              <a:rPr lang="en-US" sz="3600" b="1" dirty="0" smtClean="0"/>
              <a:t>Detection: architecture &amp; source code</a:t>
            </a:r>
            <a:endParaRPr lang="ru-RU" sz="3200" b="1" dirty="0"/>
          </a:p>
        </p:txBody>
      </p:sp>
      <p:graphicFrame>
        <p:nvGraphicFramePr>
          <p:cNvPr id="6" name="Table 5"/>
          <p:cNvGraphicFramePr>
            <a:graphicFrameLocks noGrp="1"/>
          </p:cNvGraphicFramePr>
          <p:nvPr>
            <p:extLst>
              <p:ext uri="{D42A27DB-BD31-4B8C-83A1-F6EECF244321}">
                <p14:modId xmlns:p14="http://schemas.microsoft.com/office/powerpoint/2010/main" val="1971603221"/>
              </p:ext>
            </p:extLst>
          </p:nvPr>
        </p:nvGraphicFramePr>
        <p:xfrm>
          <a:off x="215515" y="3969060"/>
          <a:ext cx="8640961" cy="2399156"/>
        </p:xfrm>
        <a:graphic>
          <a:graphicData uri="http://schemas.openxmlformats.org/drawingml/2006/table">
            <a:tbl>
              <a:tblPr firstRow="1" bandRow="1">
                <a:tableStyleId>{5940675A-B579-460E-94D1-54222C63F5DA}</a:tableStyleId>
              </a:tblPr>
              <a:tblGrid>
                <a:gridCol w="2619536"/>
                <a:gridCol w="3357129"/>
                <a:gridCol w="2664296"/>
              </a:tblGrid>
              <a:tr h="493936">
                <a:tc gridSpan="2">
                  <a:txBody>
                    <a:bodyPr/>
                    <a:lstStyle/>
                    <a:p>
                      <a:pPr algn="ctr">
                        <a:lnSpc>
                          <a:spcPct val="120000"/>
                        </a:lnSpc>
                      </a:pPr>
                      <a:r>
                        <a:rPr lang="en-US" sz="2600" b="1" dirty="0" smtClean="0"/>
                        <a:t>Source code components</a:t>
                      </a:r>
                      <a:endParaRPr lang="en-US" sz="2600" b="1" dirty="0"/>
                    </a:p>
                  </a:txBody>
                  <a:tcPr anchor="ctr"/>
                </a:tc>
                <a:tc hMerge="1">
                  <a:txBody>
                    <a:bodyPr/>
                    <a:lstStyle/>
                    <a:p>
                      <a:pPr algn="ctr">
                        <a:lnSpc>
                          <a:spcPct val="120000"/>
                        </a:lnSpc>
                      </a:pPr>
                      <a:endParaRPr lang="en-US" sz="2600" b="1" dirty="0"/>
                    </a:p>
                  </a:txBody>
                  <a:tcPr anchor="ctr"/>
                </a:tc>
                <a:tc>
                  <a:txBody>
                    <a:bodyPr/>
                    <a:lstStyle/>
                    <a:p>
                      <a:pPr algn="ctr">
                        <a:lnSpc>
                          <a:spcPct val="120000"/>
                        </a:lnSpc>
                      </a:pPr>
                      <a:r>
                        <a:rPr lang="en-US" sz="2600" b="1" dirty="0" smtClean="0"/>
                        <a:t>Details</a:t>
                      </a:r>
                      <a:endParaRPr lang="en-US" sz="2600" b="1" dirty="0"/>
                    </a:p>
                  </a:txBody>
                  <a:tcPr anchor="ctr"/>
                </a:tc>
              </a:tr>
              <a:tr h="529765">
                <a:tc>
                  <a:txBody>
                    <a:bodyPr/>
                    <a:lstStyle/>
                    <a:p>
                      <a:pPr algn="ctr">
                        <a:lnSpc>
                          <a:spcPct val="120000"/>
                        </a:lnSpc>
                      </a:pPr>
                      <a:endParaRPr lang="en-US" sz="2600" dirty="0"/>
                    </a:p>
                  </a:txBody>
                  <a:tcPr anchor="ctr">
                    <a:lnB w="12700" cmpd="sng">
                      <a:noFill/>
                    </a:lnB>
                  </a:tcPr>
                </a:tc>
                <a:tc rowSpan="2">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600" dirty="0" smtClean="0"/>
                        <a:t>Windows x32 drivers &amp;</a:t>
                      </a:r>
                      <a:r>
                        <a:rPr lang="en-US" sz="2600" baseline="0" dirty="0" smtClean="0"/>
                        <a:t> their </a:t>
                      </a:r>
                      <a:r>
                        <a:rPr lang="en-US" sz="2600" baseline="0" dirty="0" err="1" smtClean="0"/>
                        <a:t>config</a:t>
                      </a:r>
                      <a:r>
                        <a:rPr lang="en-US" sz="2600" baseline="0" dirty="0" smtClean="0"/>
                        <a:t> tools</a:t>
                      </a:r>
                      <a:endParaRPr lang="en-US" sz="2600" dirty="0" smtClean="0"/>
                    </a:p>
                  </a:txBody>
                  <a:tcPr anchor="ctr"/>
                </a:tc>
                <a:tc rowSpan="2">
                  <a:txBody>
                    <a:bodyPr/>
                    <a:lstStyle/>
                    <a:p>
                      <a:pPr algn="ctr">
                        <a:lnSpc>
                          <a:spcPct val="120000"/>
                        </a:lnSpc>
                      </a:pPr>
                      <a:r>
                        <a:rPr lang="en-US" sz="2600" dirty="0" smtClean="0"/>
                        <a:t>Visual Studio &amp; WDK, C++ </a:t>
                      </a:r>
                      <a:r>
                        <a:rPr lang="en-US" sz="2600" dirty="0" err="1" smtClean="0"/>
                        <a:t>asm</a:t>
                      </a:r>
                      <a:r>
                        <a:rPr lang="en-US" sz="2600" dirty="0" smtClean="0"/>
                        <a:t> </a:t>
                      </a:r>
                      <a:endParaRPr lang="en-US" sz="2600" dirty="0"/>
                    </a:p>
                  </a:txBody>
                  <a:tcPr anchor="ctr"/>
                </a:tc>
              </a:tr>
              <a:tr h="632030">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endParaRPr lang="en-US" sz="2600" dirty="0"/>
                    </a:p>
                  </a:txBody>
                  <a:tcPr anchor="ctr">
                    <a:lnT w="12700" cmpd="sng">
                      <a:noFill/>
                    </a:lnT>
                  </a:tcPr>
                </a:tc>
                <a:tc vMerge="1">
                  <a:txBody>
                    <a:bodyPr/>
                    <a:lstStyle/>
                    <a:p>
                      <a:pPr marL="0" marR="0" indent="0" algn="ctr" defTabSz="914400" rtl="0" eaLnBrk="1" fontAlgn="auto" latinLnBrk="0" hangingPunct="1">
                        <a:lnSpc>
                          <a:spcPct val="120000"/>
                        </a:lnSpc>
                        <a:spcBef>
                          <a:spcPts val="0"/>
                        </a:spcBef>
                        <a:spcAft>
                          <a:spcPts val="0"/>
                        </a:spcAft>
                        <a:buClrTx/>
                        <a:buSzTx/>
                        <a:buFontTx/>
                        <a:buNone/>
                        <a:tabLst/>
                        <a:defRPr/>
                      </a:pPr>
                      <a:endParaRPr lang="en-US" sz="2600" dirty="0"/>
                    </a:p>
                  </a:txBody>
                  <a:tcPr anchor="ctr"/>
                </a:tc>
                <a:tc vMerge="1">
                  <a:txBody>
                    <a:bodyPr/>
                    <a:lstStyle/>
                    <a:p>
                      <a:pPr algn="ctr"/>
                      <a:endParaRPr lang="en-US" dirty="0"/>
                    </a:p>
                  </a:txBody>
                  <a:tcPr anchor="ctr"/>
                </a:tc>
              </a:tr>
              <a:tr h="633270">
                <a:tc gridSpan="2">
                  <a:txBody>
                    <a:bodyPr/>
                    <a:lstStyle/>
                    <a:p>
                      <a:pPr algn="ctr">
                        <a:lnSpc>
                          <a:spcPct val="120000"/>
                        </a:lnSpc>
                      </a:pPr>
                      <a:endParaRPr lang="en-US" sz="2600" dirty="0"/>
                    </a:p>
                  </a:txBody>
                  <a:tcPr anchor="ctr"/>
                </a:tc>
                <a:tc hMerge="1">
                  <a:txBody>
                    <a:bodyPr/>
                    <a:lstStyle/>
                    <a:p>
                      <a:pPr algn="ctr">
                        <a:lnSpc>
                          <a:spcPct val="120000"/>
                        </a:lnSpc>
                      </a:pPr>
                      <a:endParaRPr lang="en-US" sz="2600" dirty="0"/>
                    </a:p>
                  </a:txBody>
                  <a:tcPr anchor="ctr"/>
                </a:tc>
                <a:tc>
                  <a:txBody>
                    <a:bodyPr/>
                    <a:lstStyle/>
                    <a:p>
                      <a:pPr algn="ctr">
                        <a:lnSpc>
                          <a:spcPct val="120000"/>
                        </a:lnSpc>
                      </a:pPr>
                      <a:r>
                        <a:rPr lang="en-US" sz="2600" dirty="0" err="1" smtClean="0"/>
                        <a:t>Matlab</a:t>
                      </a:r>
                      <a:endParaRPr lang="en-US" sz="2600" dirty="0"/>
                    </a:p>
                  </a:txBody>
                  <a:tcPr anchor="ctr"/>
                </a:tc>
              </a:tr>
            </a:tbl>
          </a:graphicData>
        </a:graphic>
      </p:graphicFrame>
      <p:sp>
        <p:nvSpPr>
          <p:cNvPr id="18" name="TextBox 17"/>
          <p:cNvSpPr txBox="1"/>
          <p:nvPr/>
        </p:nvSpPr>
        <p:spPr>
          <a:xfrm>
            <a:off x="0" y="6345324"/>
            <a:ext cx="9144508" cy="523220"/>
          </a:xfrm>
          <a:prstGeom prst="rect">
            <a:avLst/>
          </a:prstGeom>
          <a:noFill/>
          <a:ln>
            <a:noFill/>
          </a:ln>
        </p:spPr>
        <p:txBody>
          <a:bodyPr wrap="square" rtlCol="0">
            <a:spAutoFit/>
          </a:bodyPr>
          <a:lstStyle/>
          <a:p>
            <a:pPr algn="ctr"/>
            <a:r>
              <a:rPr lang="en-US" sz="2800" b="1" dirty="0" smtClean="0">
                <a:latin typeface="+mn-lt"/>
              </a:rPr>
              <a:t>http://github.com/IgorKorkin/HypervisorsDetection</a:t>
            </a:r>
          </a:p>
        </p:txBody>
      </p:sp>
      <p:graphicFrame>
        <p:nvGraphicFramePr>
          <p:cNvPr id="3" name="Table 2"/>
          <p:cNvGraphicFramePr>
            <a:graphicFrameLocks noGrp="1"/>
          </p:cNvGraphicFramePr>
          <p:nvPr>
            <p:extLst>
              <p:ext uri="{D42A27DB-BD31-4B8C-83A1-F6EECF244321}">
                <p14:modId xmlns:p14="http://schemas.microsoft.com/office/powerpoint/2010/main" val="1652124141"/>
              </p:ext>
            </p:extLst>
          </p:nvPr>
        </p:nvGraphicFramePr>
        <p:xfrm>
          <a:off x="395536" y="728700"/>
          <a:ext cx="8316924" cy="2991780"/>
        </p:xfrm>
        <a:graphic>
          <a:graphicData uri="http://schemas.openxmlformats.org/drawingml/2006/table">
            <a:tbl>
              <a:tblPr firstRow="1" bandRow="1">
                <a:tableStyleId>{5940675A-B579-460E-94D1-54222C63F5DA}</a:tableStyleId>
              </a:tblPr>
              <a:tblGrid>
                <a:gridCol w="2413585"/>
                <a:gridCol w="5903339"/>
              </a:tblGrid>
              <a:tr h="1620180">
                <a:tc>
                  <a:txBody>
                    <a:bodyPr/>
                    <a:lstStyle/>
                    <a:p>
                      <a:pPr algn="ctr">
                        <a:lnSpc>
                          <a:spcPct val="100000"/>
                        </a:lnSpc>
                      </a:pPr>
                      <a:r>
                        <a:rPr lang="en-US" sz="2800" dirty="0" smtClean="0">
                          <a:latin typeface="Times New Roman" pitchFamily="18" charset="0"/>
                          <a:cs typeface="Times New Roman" pitchFamily="18" charset="0"/>
                        </a:rPr>
                        <a:t>Preliminary (calculate thresholds)</a:t>
                      </a:r>
                      <a:endParaRPr lang="en-US" sz="2800" dirty="0">
                        <a:latin typeface="Times New Roman" pitchFamily="18" charset="0"/>
                        <a:cs typeface="Times New Roman" pitchFamily="18" charset="0"/>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a:lnSpc>
                          <a:spcPct val="100000"/>
                        </a:lnSpc>
                      </a:pPr>
                      <a:endParaRPr lang="en-US" sz="2800" dirty="0">
                        <a:latin typeface="Times New Roman" pitchFamily="18" charset="0"/>
                        <a:cs typeface="Times New Roman" pitchFamily="18" charset="0"/>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r>
              <a:tr h="1158132">
                <a:tc>
                  <a:txBody>
                    <a:bodyPr/>
                    <a:lstStyle/>
                    <a:p>
                      <a:pPr algn="ctr">
                        <a:lnSpc>
                          <a:spcPct val="100000"/>
                        </a:lnSpc>
                      </a:pPr>
                      <a:r>
                        <a:rPr lang="en-US" sz="2800" dirty="0" smtClean="0">
                          <a:latin typeface="Times New Roman" pitchFamily="18" charset="0"/>
                          <a:cs typeface="Times New Roman" pitchFamily="18" charset="0"/>
                        </a:rPr>
                        <a:t>Operational (detect a HYP)</a:t>
                      </a:r>
                      <a:endParaRPr lang="en-US" sz="2800" dirty="0">
                        <a:latin typeface="Times New Roman" pitchFamily="18" charset="0"/>
                        <a:cs typeface="Times New Roman" pitchFamily="18" charset="0"/>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c>
                  <a:txBody>
                    <a:bodyPr/>
                    <a:lstStyle/>
                    <a:p>
                      <a:pPr algn="ctr">
                        <a:lnSpc>
                          <a:spcPct val="100000"/>
                        </a:lnSpc>
                      </a:pPr>
                      <a:endParaRPr lang="en-US" sz="2800" dirty="0" smtClean="0">
                        <a:latin typeface="Times New Roman" pitchFamily="18" charset="0"/>
                        <a:cs typeface="Times New Roman" pitchFamily="18" charset="0"/>
                      </a:endParaRPr>
                    </a:p>
                    <a:p>
                      <a:pPr algn="ctr">
                        <a:lnSpc>
                          <a:spcPct val="100000"/>
                        </a:lnSpc>
                      </a:pPr>
                      <a:endParaRPr lang="en-US" sz="2800" dirty="0" smtClean="0">
                        <a:latin typeface="Times New Roman" pitchFamily="18" charset="0"/>
                        <a:cs typeface="Times New Roman" pitchFamily="18" charset="0"/>
                      </a:endParaRPr>
                    </a:p>
                    <a:p>
                      <a:pPr algn="ctr">
                        <a:lnSpc>
                          <a:spcPct val="100000"/>
                        </a:lnSpc>
                      </a:pPr>
                      <a:endParaRPr lang="en-US" sz="2800" dirty="0">
                        <a:latin typeface="Times New Roman" pitchFamily="18" charset="0"/>
                        <a:cs typeface="Times New Roman" pitchFamily="18" charset="0"/>
                      </a:endParaRPr>
                    </a:p>
                  </a:txBody>
                  <a:tcPr anchor="ct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r>
            </a:tbl>
          </a:graphicData>
        </a:graphic>
      </p:graphicFrame>
      <p:sp>
        <p:nvSpPr>
          <p:cNvPr id="8" name="Rectangle 7"/>
          <p:cNvSpPr/>
          <p:nvPr/>
        </p:nvSpPr>
        <p:spPr bwMode="auto">
          <a:xfrm>
            <a:off x="3419872" y="800708"/>
            <a:ext cx="1909736" cy="68407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cs typeface="Times New Roman" pitchFamily="18" charset="0"/>
              </a:rPr>
              <a:t>Tiny HYP</a:t>
            </a:r>
          </a:p>
        </p:txBody>
      </p:sp>
      <p:sp>
        <p:nvSpPr>
          <p:cNvPr id="13" name="Rectangle 12"/>
          <p:cNvSpPr/>
          <p:nvPr/>
        </p:nvSpPr>
        <p:spPr bwMode="auto">
          <a:xfrm>
            <a:off x="5437620" y="800708"/>
            <a:ext cx="2556284" cy="68407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20000"/>
              </a:lnSpc>
            </a:pPr>
            <a:r>
              <a:rPr lang="en-US" sz="2800" dirty="0" smtClean="0"/>
              <a:t>Measure </a:t>
            </a:r>
            <a:r>
              <a:rPr lang="en-US" sz="2800" dirty="0"/>
              <a:t>IET</a:t>
            </a:r>
          </a:p>
        </p:txBody>
      </p:sp>
      <p:sp>
        <p:nvSpPr>
          <p:cNvPr id="14" name="Rectangle 13"/>
          <p:cNvSpPr/>
          <p:nvPr/>
        </p:nvSpPr>
        <p:spPr bwMode="auto">
          <a:xfrm>
            <a:off x="3419872" y="1556792"/>
            <a:ext cx="4574032" cy="68407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r>
              <a:rPr lang="en-US" sz="2800" dirty="0" err="1" smtClean="0"/>
              <a:t>Calc</a:t>
            </a:r>
            <a:r>
              <a:rPr lang="en-US" sz="2800" dirty="0" smtClean="0"/>
              <a:t> stats &amp; get</a:t>
            </a:r>
            <a:endParaRPr kumimoji="0" lang="en-US" sz="2800" b="0" i="0" u="none" strike="noStrike" cap="none" normalizeH="0" baseline="0" dirty="0" smtClean="0">
              <a:ln>
                <a:noFill/>
              </a:ln>
              <a:solidFill>
                <a:schemeClr val="tx1"/>
              </a:solidFill>
              <a:effectLst/>
              <a:cs typeface="Times New Roman" pitchFamily="18" charset="0"/>
            </a:endParaRPr>
          </a:p>
        </p:txBody>
      </p:sp>
      <p:sp>
        <p:nvSpPr>
          <p:cNvPr id="16" name="Rectangle 15"/>
          <p:cNvSpPr/>
          <p:nvPr/>
        </p:nvSpPr>
        <p:spPr bwMode="auto">
          <a:xfrm>
            <a:off x="3455876" y="2564904"/>
            <a:ext cx="4574032" cy="1044116"/>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err="1" smtClean="0"/>
              <a:t>Calc</a:t>
            </a:r>
            <a:r>
              <a:rPr lang="en-US" sz="2800" dirty="0" smtClean="0"/>
              <a:t> stats &amp; </a:t>
            </a:r>
          </a:p>
          <a:p>
            <a:pPr algn="ctr"/>
            <a:r>
              <a:rPr lang="en-US" sz="2800" dirty="0" smtClean="0"/>
              <a:t>compare with thresholds  </a:t>
            </a:r>
            <a:endParaRPr kumimoji="0" lang="en-US" sz="2800" b="0" i="0" u="none" strike="noStrike" cap="none" normalizeH="0" baseline="0" dirty="0" smtClean="0">
              <a:ln>
                <a:noFill/>
              </a:ln>
              <a:solidFill>
                <a:schemeClr val="tx1"/>
              </a:solidFill>
              <a:effectLst/>
              <a:cs typeface="Times New Roman" pitchFamily="18" charset="0"/>
            </a:endParaRPr>
          </a:p>
        </p:txBody>
      </p:sp>
      <p:sp>
        <p:nvSpPr>
          <p:cNvPr id="4" name="Down Arrow Callout 3"/>
          <p:cNvSpPr/>
          <p:nvPr/>
        </p:nvSpPr>
        <p:spPr bwMode="auto">
          <a:xfrm>
            <a:off x="6048164" y="1664804"/>
            <a:ext cx="1836204" cy="1116124"/>
          </a:xfrm>
          <a:prstGeom prst="downArrowCallout">
            <a:avLst>
              <a:gd name="adj1" fmla="val 14459"/>
              <a:gd name="adj2" fmla="val 15269"/>
              <a:gd name="adj3" fmla="val 25912"/>
              <a:gd name="adj4" fmla="val 43043"/>
            </a:avLst>
          </a:prstGeom>
          <a:solidFill>
            <a:srgbClr val="FFFF66"/>
          </a:solidFill>
          <a:ln/>
          <a:extLst/>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bodyPr>
          <a:lstStyle/>
          <a:p>
            <a:pPr algn="ctr"/>
            <a:r>
              <a:rPr lang="en-US" sz="2800" dirty="0">
                <a:solidFill>
                  <a:srgbClr val="000000"/>
                </a:solidFill>
              </a:rPr>
              <a:t>thresholds</a:t>
            </a:r>
            <a:endParaRPr kumimoji="0" lang="en-US" sz="1800" b="0" i="0" u="none" strike="noStrike" cap="none" normalizeH="0" baseline="0" dirty="0" smtClean="0">
              <a:ln>
                <a:noFill/>
              </a:ln>
              <a:solidFill>
                <a:schemeClr val="tx1"/>
              </a:solidFill>
              <a:effectLst/>
              <a:latin typeface="Arial Black" pitchFamily="34" charset="0"/>
            </a:endParaRPr>
          </a:p>
        </p:txBody>
      </p:sp>
      <p:sp>
        <p:nvSpPr>
          <p:cNvPr id="12" name="Rectangle 11"/>
          <p:cNvSpPr/>
          <p:nvPr/>
        </p:nvSpPr>
        <p:spPr bwMode="auto">
          <a:xfrm>
            <a:off x="585581" y="4611637"/>
            <a:ext cx="1909736" cy="473547"/>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cs typeface="Times New Roman" pitchFamily="18" charset="0"/>
              </a:rPr>
              <a:t>Tiny HYP</a:t>
            </a:r>
          </a:p>
        </p:txBody>
      </p:sp>
      <p:sp>
        <p:nvSpPr>
          <p:cNvPr id="15" name="Rectangle 14"/>
          <p:cNvSpPr/>
          <p:nvPr/>
        </p:nvSpPr>
        <p:spPr bwMode="auto">
          <a:xfrm>
            <a:off x="359532" y="5157192"/>
            <a:ext cx="2340260" cy="468052"/>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pPr algn="ctr">
              <a:lnSpc>
                <a:spcPct val="120000"/>
              </a:lnSpc>
            </a:pPr>
            <a:r>
              <a:rPr lang="en-US" sz="2800" dirty="0" smtClean="0"/>
              <a:t>Measure </a:t>
            </a:r>
            <a:r>
              <a:rPr lang="en-US" sz="2800" dirty="0"/>
              <a:t>IET</a:t>
            </a:r>
          </a:p>
        </p:txBody>
      </p:sp>
      <p:sp>
        <p:nvSpPr>
          <p:cNvPr id="17" name="Rectangle 16"/>
          <p:cNvSpPr/>
          <p:nvPr/>
        </p:nvSpPr>
        <p:spPr bwMode="auto">
          <a:xfrm>
            <a:off x="935596" y="5805264"/>
            <a:ext cx="4574032" cy="468052"/>
          </a:xfrm>
          <a:prstGeom prst="rect">
            <a:avLst/>
          </a:prstGeom>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bodyPr>
          <a:lstStyle/>
          <a:p>
            <a:r>
              <a:rPr lang="en-US" sz="2800" dirty="0" err="1" smtClean="0"/>
              <a:t>Calc</a:t>
            </a:r>
            <a:r>
              <a:rPr lang="en-US" sz="2800" dirty="0" smtClean="0"/>
              <a:t> stats &amp; get thresholds</a:t>
            </a:r>
            <a:endParaRPr kumimoji="0" lang="en-US" sz="2800" b="0" i="0" u="none" strike="noStrike" cap="none" normalizeH="0" baseline="0" dirty="0" smtClean="0">
              <a:ln>
                <a:noFill/>
              </a:ln>
              <a:solidFill>
                <a:schemeClr val="tx1"/>
              </a:solidFill>
              <a:effectLst/>
              <a:cs typeface="Times New Roman" pitchFamily="18" charset="0"/>
            </a:endParaRPr>
          </a:p>
        </p:txBody>
      </p:sp>
    </p:spTree>
    <p:extLst>
      <p:ext uri="{BB962C8B-B14F-4D97-AF65-F5344CB8AC3E}">
        <p14:creationId xmlns:p14="http://schemas.microsoft.com/office/powerpoint/2010/main" val="13284682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508" y="332656"/>
            <a:ext cx="9145016" cy="576064"/>
          </a:xfrm>
        </p:spPr>
        <p:txBody>
          <a:bodyPr/>
          <a:lstStyle/>
          <a:p>
            <a:r>
              <a:rPr lang="en-US" sz="3600" b="1" dirty="0" smtClean="0"/>
              <a:t>Positive results </a:t>
            </a:r>
            <a:r>
              <a:rPr lang="en-US" sz="3600" b="1" dirty="0"/>
              <a:t>on </a:t>
            </a:r>
            <a:r>
              <a:rPr lang="en-US" sz="3600" b="1" dirty="0" smtClean="0"/>
              <a:t>different PCs &amp; HYPs </a:t>
            </a:r>
            <a:endParaRPr lang="ru-RU" sz="3200" b="1" dirty="0"/>
          </a:p>
        </p:txBody>
      </p:sp>
      <p:graphicFrame>
        <p:nvGraphicFramePr>
          <p:cNvPr id="4" name="Table 3"/>
          <p:cNvGraphicFramePr>
            <a:graphicFrameLocks noGrp="1"/>
          </p:cNvGraphicFramePr>
          <p:nvPr>
            <p:extLst>
              <p:ext uri="{D42A27DB-BD31-4B8C-83A1-F6EECF244321}">
                <p14:modId xmlns:p14="http://schemas.microsoft.com/office/powerpoint/2010/main" val="582320356"/>
              </p:ext>
            </p:extLst>
          </p:nvPr>
        </p:nvGraphicFramePr>
        <p:xfrm>
          <a:off x="175783" y="1266517"/>
          <a:ext cx="8787462" cy="4893368"/>
        </p:xfrm>
        <a:graphic>
          <a:graphicData uri="http://schemas.openxmlformats.org/drawingml/2006/table">
            <a:tbl>
              <a:tblPr firstRow="1" bandRow="1">
                <a:tableStyleId>{5940675A-B579-460E-94D1-54222C63F5DA}</a:tableStyleId>
              </a:tblPr>
              <a:tblGrid>
                <a:gridCol w="1407885"/>
                <a:gridCol w="2700300"/>
                <a:gridCol w="3672408"/>
                <a:gridCol w="1006869"/>
              </a:tblGrid>
              <a:tr h="487908">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2400" b="1" i="0" u="none" strike="noStrike" kern="1200" cap="none" spc="0" normalizeH="0" baseline="0" noProof="0" dirty="0" smtClean="0">
                        <a:ln>
                          <a:noFill/>
                        </a:ln>
                        <a:solidFill>
                          <a:srgbClr val="000000"/>
                        </a:solidFill>
                        <a:effectLst/>
                        <a:uLnTx/>
                        <a:uFillTx/>
                        <a:latin typeface="+mn-lt"/>
                        <a:ea typeface="+mn-ea"/>
                        <a:cs typeface="Arial" pitchFamily="34" charset="0"/>
                      </a:endParaRPr>
                    </a:p>
                  </a:txBody>
                  <a:tcPr anchor="ctr">
                    <a:lnR w="12700" cap="flat" cmpd="sng" algn="ctr">
                      <a:noFill/>
                      <a:prstDash val="solid"/>
                      <a:round/>
                      <a:headEnd type="none" w="med" len="med"/>
                      <a:tailEnd type="none" w="med" len="med"/>
                    </a:lnR>
                  </a:tcPr>
                </a:tc>
                <a:tc>
                  <a:txBody>
                    <a:bodyPr/>
                    <a:lstStyle/>
                    <a:p>
                      <a:pPr algn="ctr">
                        <a:lnSpc>
                          <a:spcPct val="150000"/>
                        </a:lnSpc>
                      </a:pPr>
                      <a:r>
                        <a:rPr lang="en-US" sz="2600" b="1" dirty="0" smtClean="0">
                          <a:latin typeface="+mn-lt"/>
                          <a:cs typeface="Arial" pitchFamily="34" charset="0"/>
                        </a:rPr>
                        <a:t>HYP title</a:t>
                      </a:r>
                      <a:endParaRPr lang="en-US" sz="2600" b="1" dirty="0">
                        <a:latin typeface="+mn-lt"/>
                        <a:cs typeface="Arial" pitchFamily="34" charset="0"/>
                      </a:endParaRPr>
                    </a:p>
                  </a:txBody>
                  <a:tcPr anchor="ctr">
                    <a:lnL w="12700" cap="flat" cmpd="sng" algn="ctr">
                      <a:noFill/>
                      <a:prstDash val="solid"/>
                      <a:round/>
                      <a:headEnd type="none" w="med" len="med"/>
                      <a:tailEnd type="none" w="med" len="med"/>
                    </a:lnL>
                  </a:tcPr>
                </a:tc>
                <a:tc>
                  <a:txBody>
                    <a:bodyPr/>
                    <a:lstStyle/>
                    <a:p>
                      <a:pPr algn="ctr">
                        <a:lnSpc>
                          <a:spcPct val="150000"/>
                        </a:lnSpc>
                      </a:pPr>
                      <a:r>
                        <a:rPr lang="en-US" sz="2600" b="1" dirty="0" smtClean="0">
                          <a:latin typeface="+mn-lt"/>
                          <a:cs typeface="Arial" pitchFamily="34" charset="0"/>
                        </a:rPr>
                        <a:t>HYP authors &amp; details </a:t>
                      </a:r>
                      <a:endParaRPr lang="en-US" sz="2600" b="1" dirty="0">
                        <a:latin typeface="+mn-lt"/>
                        <a:cs typeface="Arial" pitchFamily="34" charset="0"/>
                      </a:endParaRPr>
                    </a:p>
                  </a:txBody>
                  <a:tcPr anchor="ctr"/>
                </a:tc>
                <a:tc>
                  <a:txBody>
                    <a:bodyPr/>
                    <a:lstStyle/>
                    <a:p>
                      <a:pPr algn="ctr">
                        <a:lnSpc>
                          <a:spcPct val="150000"/>
                        </a:lnSpc>
                      </a:pPr>
                      <a:r>
                        <a:rPr lang="en-US" sz="2600" b="1" dirty="0" smtClean="0">
                          <a:latin typeface="+mn-lt"/>
                          <a:cs typeface="Arial" pitchFamily="34" charset="0"/>
                        </a:rPr>
                        <a:t>CPU</a:t>
                      </a:r>
                      <a:endParaRPr lang="en-US" sz="2600" b="1" dirty="0">
                        <a:latin typeface="+mn-lt"/>
                        <a:cs typeface="Arial" pitchFamily="34" charset="0"/>
                      </a:endParaRPr>
                    </a:p>
                  </a:txBody>
                  <a:tcPr anchor="ctr"/>
                </a:tc>
              </a:tr>
              <a:tr h="487908">
                <a:tc rowSpan="2">
                  <a:txBody>
                    <a:bodyPr/>
                    <a:lstStyle/>
                    <a:p>
                      <a:pPr algn="ctr">
                        <a:lnSpc>
                          <a:spcPct val="150000"/>
                        </a:lnSpc>
                      </a:pPr>
                      <a:r>
                        <a:rPr lang="en-US" sz="2600" dirty="0" smtClean="0">
                          <a:latin typeface="+mn-lt"/>
                          <a:cs typeface="Arial" pitchFamily="34" charset="0"/>
                        </a:rPr>
                        <a:t>Driver</a:t>
                      </a:r>
                    </a:p>
                  </a:txBody>
                  <a:tcPr anchor="ctr"/>
                </a:tc>
                <a:tc>
                  <a:txBody>
                    <a:bodyPr/>
                    <a:lstStyle/>
                    <a:p>
                      <a:pPr algn="ctr">
                        <a:lnSpc>
                          <a:spcPct val="150000"/>
                        </a:lnSpc>
                      </a:pPr>
                      <a:r>
                        <a:rPr lang="en-US" sz="2600" dirty="0" smtClean="0">
                          <a:latin typeface="+mn-lt"/>
                          <a:cs typeface="Arial" pitchFamily="34" charset="0"/>
                        </a:rPr>
                        <a:t>Only 1 tiny HYP</a:t>
                      </a:r>
                      <a:endParaRPr lang="en-US" sz="2600" dirty="0">
                        <a:latin typeface="+mn-lt"/>
                        <a:cs typeface="Arial" pitchFamily="34" charset="0"/>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2600" baseline="0" dirty="0" smtClean="0">
                          <a:latin typeface="+mn-lt"/>
                          <a:cs typeface="Arial" pitchFamily="34" charset="0"/>
                        </a:rPr>
                        <a:t>tested on 5 PCs</a:t>
                      </a:r>
                      <a:endParaRPr lang="en-US" sz="2600" dirty="0" smtClean="0">
                        <a:latin typeface="+mn-lt"/>
                        <a:cs typeface="Arial" pitchFamily="34" charset="0"/>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endParaRPr lang="en-US" sz="2600" dirty="0" smtClean="0">
                        <a:latin typeface="+mn-lt"/>
                        <a:cs typeface="Arial" pitchFamily="34" charset="0"/>
                      </a:endParaRPr>
                    </a:p>
                  </a:txBody>
                  <a:tcPr anchor="ctr"/>
                </a:tc>
              </a:tr>
              <a:tr h="961448">
                <a:tc vMerge="1">
                  <a:txBody>
                    <a:bodyPr/>
                    <a:lstStyle/>
                    <a:p>
                      <a:pPr algn="ctr">
                        <a:lnSpc>
                          <a:spcPct val="120000"/>
                        </a:lnSpc>
                      </a:pPr>
                      <a:endParaRPr lang="en-US" sz="2600" dirty="0">
                        <a:latin typeface="+mn-lt"/>
                        <a:cs typeface="Arial" pitchFamily="34" charset="0"/>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2600" dirty="0" smtClean="0">
                          <a:latin typeface="+mn-lt"/>
                          <a:cs typeface="Arial" pitchFamily="34" charset="0"/>
                        </a:rPr>
                        <a:t>2</a:t>
                      </a:r>
                      <a:r>
                        <a:rPr lang="en-US" sz="2600" baseline="0" dirty="0" smtClean="0">
                          <a:latin typeface="+mn-lt"/>
                          <a:cs typeface="Arial" pitchFamily="34" charset="0"/>
                        </a:rPr>
                        <a:t> </a:t>
                      </a:r>
                      <a:r>
                        <a:rPr lang="en-US" sz="2600" dirty="0" smtClean="0">
                          <a:latin typeface="+mn-lt"/>
                          <a:cs typeface="Arial" pitchFamily="34" charset="0"/>
                        </a:rPr>
                        <a:t>nested HYPs= ADD* + tiny HYP</a:t>
                      </a:r>
                    </a:p>
                  </a:txBody>
                  <a:tcPr anchor="ctr"/>
                </a:tc>
                <a:tc>
                  <a:txBody>
                    <a:bodyPr/>
                    <a:lstStyle/>
                    <a:p>
                      <a:pPr algn="ctr">
                        <a:lnSpc>
                          <a:spcPct val="150000"/>
                        </a:lnSpc>
                      </a:pPr>
                      <a:r>
                        <a:rPr lang="en-US" sz="2600" dirty="0" smtClean="0">
                          <a:latin typeface="+mn-lt"/>
                          <a:cs typeface="Arial" pitchFamily="34" charset="0"/>
                        </a:rPr>
                        <a:t>ADD </a:t>
                      </a:r>
                      <a:r>
                        <a:rPr lang="en-US" sz="2600" baseline="0" dirty="0" smtClean="0">
                          <a:latin typeface="+mn-lt"/>
                          <a:cs typeface="Arial" pitchFamily="34" charset="0"/>
                        </a:rPr>
                        <a:t>is loaded first, </a:t>
                      </a:r>
                    </a:p>
                    <a:p>
                      <a:pPr algn="ctr">
                        <a:lnSpc>
                          <a:spcPct val="150000"/>
                        </a:lnSpc>
                      </a:pPr>
                      <a:r>
                        <a:rPr lang="en-US" sz="2600" baseline="0" dirty="0" smtClean="0">
                          <a:latin typeface="+mn-lt"/>
                          <a:cs typeface="Arial" pitchFamily="34" charset="0"/>
                        </a:rPr>
                        <a:t>the tiny HYP is above it</a:t>
                      </a:r>
                    </a:p>
                  </a:txBody>
                  <a:tcPr anchor="ctr"/>
                </a:tc>
                <a:tc>
                  <a:txBody>
                    <a:bodyPr/>
                    <a:lstStyle/>
                    <a:p>
                      <a:pPr algn="ctr">
                        <a:lnSpc>
                          <a:spcPct val="150000"/>
                        </a:lnSpc>
                      </a:pPr>
                      <a:endParaRPr lang="en-US" sz="2600" baseline="0" dirty="0" smtClean="0">
                        <a:latin typeface="+mn-lt"/>
                        <a:cs typeface="Arial" pitchFamily="34" charset="0"/>
                      </a:endParaRPr>
                    </a:p>
                  </a:txBody>
                  <a:tcPr anchor="ctr"/>
                </a:tc>
              </a:tr>
              <a:tr h="961448">
                <a:tc rowSpan="2">
                  <a:txBody>
                    <a:bodyPr/>
                    <a:lstStyle/>
                    <a:p>
                      <a:pPr algn="ctr">
                        <a:lnSpc>
                          <a:spcPct val="150000"/>
                        </a:lnSpc>
                      </a:pPr>
                      <a:r>
                        <a:rPr lang="en-US" sz="2600" dirty="0" smtClean="0">
                          <a:latin typeface="+mn-lt"/>
                          <a:cs typeface="Arial" pitchFamily="34" charset="0"/>
                        </a:rPr>
                        <a:t>BIOS</a:t>
                      </a:r>
                    </a:p>
                  </a:txBody>
                  <a:tcPr anchor="ctr"/>
                </a:tc>
                <a:tc>
                  <a:txBody>
                    <a:bodyPr/>
                    <a:lstStyle/>
                    <a:p>
                      <a:pPr algn="ctr">
                        <a:lnSpc>
                          <a:spcPct val="150000"/>
                        </a:lnSpc>
                      </a:pPr>
                      <a:r>
                        <a:rPr lang="en-US" sz="2600" i="0" kern="1200" dirty="0" err="1" smtClean="0">
                          <a:solidFill>
                            <a:schemeClr val="tx1"/>
                          </a:solidFill>
                          <a:effectLst/>
                          <a:latin typeface="+mn-lt"/>
                          <a:ea typeface="+mn-ea"/>
                          <a:cs typeface="Arial" pitchFamily="34" charset="0"/>
                        </a:rPr>
                        <a:t>TRace</a:t>
                      </a:r>
                      <a:r>
                        <a:rPr lang="en-US" sz="2600" i="0" kern="1200" dirty="0" smtClean="0">
                          <a:solidFill>
                            <a:schemeClr val="tx1"/>
                          </a:solidFill>
                          <a:effectLst/>
                          <a:latin typeface="+mn-lt"/>
                          <a:ea typeface="+mn-ea"/>
                          <a:cs typeface="Arial" pitchFamily="34" charset="0"/>
                        </a:rPr>
                        <a:t> </a:t>
                      </a:r>
                      <a:r>
                        <a:rPr lang="en-US" sz="2600" i="0" kern="1200" dirty="0" err="1" smtClean="0">
                          <a:solidFill>
                            <a:schemeClr val="tx1"/>
                          </a:solidFill>
                          <a:effectLst/>
                          <a:latin typeface="+mn-lt"/>
                          <a:ea typeface="+mn-ea"/>
                          <a:cs typeface="Arial" pitchFamily="34" charset="0"/>
                        </a:rPr>
                        <a:t>EXplorer</a:t>
                      </a:r>
                      <a:r>
                        <a:rPr lang="en-US" sz="2600" i="0" kern="1200" dirty="0" smtClean="0">
                          <a:solidFill>
                            <a:schemeClr val="tx1"/>
                          </a:solidFill>
                          <a:effectLst/>
                          <a:latin typeface="+mn-lt"/>
                          <a:ea typeface="+mn-ea"/>
                          <a:cs typeface="Arial" pitchFamily="34" charset="0"/>
                        </a:rPr>
                        <a:t> (TREX)</a:t>
                      </a:r>
                      <a:endParaRPr lang="en-US" sz="2600" dirty="0">
                        <a:latin typeface="+mn-lt"/>
                        <a:cs typeface="Arial" pitchFamily="34" charset="0"/>
                      </a:endParaRPr>
                    </a:p>
                  </a:txBody>
                  <a:tcPr anchor="ctr"/>
                </a:tc>
                <a:tc>
                  <a:txBody>
                    <a:bodyPr/>
                    <a:lstStyle/>
                    <a:p>
                      <a:pPr algn="ctr">
                        <a:lnSpc>
                          <a:spcPct val="150000"/>
                        </a:lnSpc>
                      </a:pPr>
                      <a:r>
                        <a:rPr lang="en-US" sz="2600" i="0" kern="1200" dirty="0" err="1" smtClean="0">
                          <a:solidFill>
                            <a:schemeClr val="tx1"/>
                          </a:solidFill>
                          <a:effectLst/>
                          <a:latin typeface="+mn-lt"/>
                          <a:ea typeface="+mn-ea"/>
                          <a:cs typeface="Arial" pitchFamily="34" charset="0"/>
                        </a:rPr>
                        <a:t>A.Tichonov</a:t>
                      </a:r>
                      <a:r>
                        <a:rPr lang="en-US" sz="2600" i="0" kern="1200" baseline="0" dirty="0" smtClean="0">
                          <a:solidFill>
                            <a:schemeClr val="tx1"/>
                          </a:solidFill>
                          <a:effectLst/>
                          <a:latin typeface="+mn-lt"/>
                          <a:ea typeface="+mn-ea"/>
                          <a:cs typeface="Arial" pitchFamily="34" charset="0"/>
                        </a:rPr>
                        <a:t> </a:t>
                      </a:r>
                      <a:r>
                        <a:rPr lang="en-US" sz="2600" i="0" kern="1200" dirty="0" smtClean="0">
                          <a:solidFill>
                            <a:schemeClr val="tx1"/>
                          </a:solidFill>
                          <a:effectLst/>
                          <a:latin typeface="+mn-lt"/>
                          <a:ea typeface="+mn-ea"/>
                          <a:cs typeface="Arial" pitchFamily="34" charset="0"/>
                        </a:rPr>
                        <a:t>&amp; </a:t>
                      </a:r>
                    </a:p>
                    <a:p>
                      <a:pPr algn="ctr">
                        <a:lnSpc>
                          <a:spcPct val="150000"/>
                        </a:lnSpc>
                      </a:pPr>
                      <a:r>
                        <a:rPr lang="en-US" sz="2600" i="0" kern="1200" dirty="0" err="1" smtClean="0">
                          <a:solidFill>
                            <a:schemeClr val="tx1"/>
                          </a:solidFill>
                          <a:effectLst/>
                          <a:latin typeface="+mn-lt"/>
                          <a:ea typeface="+mn-ea"/>
                          <a:cs typeface="Arial" pitchFamily="34" charset="0"/>
                        </a:rPr>
                        <a:t>A.Avetisyan</a:t>
                      </a:r>
                      <a:r>
                        <a:rPr lang="en-US" sz="2600" i="0" kern="1200" dirty="0" smtClean="0">
                          <a:solidFill>
                            <a:schemeClr val="tx1"/>
                          </a:solidFill>
                          <a:effectLst/>
                          <a:latin typeface="+mn-lt"/>
                          <a:ea typeface="+mn-ea"/>
                          <a:cs typeface="Arial" pitchFamily="34" charset="0"/>
                        </a:rPr>
                        <a:t> (ISP RAS)</a:t>
                      </a:r>
                      <a:endParaRPr lang="en-US" sz="2600" dirty="0">
                        <a:latin typeface="+mn-lt"/>
                        <a:cs typeface="Arial" pitchFamily="34" charset="0"/>
                      </a:endParaRPr>
                    </a:p>
                  </a:txBody>
                  <a:tcPr anchor="ctr"/>
                </a:tc>
                <a:tc>
                  <a:txBody>
                    <a:bodyPr/>
                    <a:lstStyle/>
                    <a:p>
                      <a:pPr algn="ctr">
                        <a:lnSpc>
                          <a:spcPct val="150000"/>
                        </a:lnSpc>
                      </a:pPr>
                      <a:endParaRPr lang="en-US" sz="2600" dirty="0">
                        <a:latin typeface="+mn-lt"/>
                        <a:cs typeface="Arial" pitchFamily="34" charset="0"/>
                      </a:endParaRPr>
                    </a:p>
                  </a:txBody>
                  <a:tcPr anchor="ctr"/>
                </a:tc>
              </a:tr>
              <a:tr h="961448">
                <a:tc vMerge="1">
                  <a:txBody>
                    <a:bodyPr/>
                    <a:lstStyle/>
                    <a:p>
                      <a:endParaRPr lang="en-US" dirty="0"/>
                    </a:p>
                  </a:txBody>
                  <a:tcPr/>
                </a:tc>
                <a:tc>
                  <a:txBody>
                    <a:bodyPr/>
                    <a:lstStyle/>
                    <a:p>
                      <a:pPr algn="ctr">
                        <a:lnSpc>
                          <a:spcPct val="150000"/>
                        </a:lnSpc>
                      </a:pPr>
                      <a:r>
                        <a:rPr lang="en-US" sz="2600" dirty="0" smtClean="0">
                          <a:latin typeface="+mn-lt"/>
                          <a:cs typeface="Arial" pitchFamily="34" charset="0"/>
                        </a:rPr>
                        <a:t>Russian Ghost</a:t>
                      </a:r>
                      <a:endParaRPr lang="en-US" sz="2600" dirty="0">
                        <a:latin typeface="+mn-lt"/>
                        <a:cs typeface="Arial" pitchFamily="34" charset="0"/>
                      </a:endParaRPr>
                    </a:p>
                  </a:txBody>
                  <a:tcPr anchor="ctr"/>
                </a:tc>
                <a:tc>
                  <a:txBody>
                    <a:bodyPr/>
                    <a:lstStyle/>
                    <a:p>
                      <a:pPr algn="ctr">
                        <a:lnSpc>
                          <a:spcPct val="150000"/>
                        </a:lnSpc>
                      </a:pPr>
                      <a:r>
                        <a:rPr lang="en-US" sz="2600" dirty="0" err="1" smtClean="0">
                          <a:latin typeface="+mn-lt"/>
                          <a:cs typeface="Arial" pitchFamily="34" charset="0"/>
                        </a:rPr>
                        <a:t>A.Lutsenko</a:t>
                      </a:r>
                      <a:r>
                        <a:rPr lang="en-US" sz="2600" dirty="0" smtClean="0">
                          <a:latin typeface="+mn-lt"/>
                          <a:cs typeface="Arial" pitchFamily="34" charset="0"/>
                        </a:rPr>
                        <a:t> aka R_T_T</a:t>
                      </a:r>
                      <a:endParaRPr lang="en-US" sz="2600" dirty="0">
                        <a:latin typeface="+mn-lt"/>
                        <a:cs typeface="Arial" pitchFamily="34" charset="0"/>
                      </a:endParaRPr>
                    </a:p>
                  </a:txBody>
                  <a:tcPr anchor="ctr"/>
                </a:tc>
                <a:tc>
                  <a:txBody>
                    <a:bodyPr/>
                    <a:lstStyle/>
                    <a:p>
                      <a:pPr algn="ctr">
                        <a:lnSpc>
                          <a:spcPct val="150000"/>
                        </a:lnSpc>
                      </a:pPr>
                      <a:endParaRPr lang="en-US" sz="2600" dirty="0">
                        <a:latin typeface="+mn-lt"/>
                        <a:cs typeface="Arial" pitchFamily="34" charset="0"/>
                      </a:endParaRPr>
                    </a:p>
                  </a:txBody>
                  <a:tcPr anchor="ctr"/>
                </a:tc>
              </a:tr>
            </a:tbl>
          </a:graphicData>
        </a:graphic>
      </p:graphicFrame>
      <p:sp>
        <p:nvSpPr>
          <p:cNvPr id="23" name="Rectangle 22"/>
          <p:cNvSpPr/>
          <p:nvPr/>
        </p:nvSpPr>
        <p:spPr>
          <a:xfrm>
            <a:off x="179513" y="6201308"/>
            <a:ext cx="6984775" cy="535531"/>
          </a:xfrm>
          <a:prstGeom prst="rect">
            <a:avLst/>
          </a:prstGeom>
        </p:spPr>
        <p:txBody>
          <a:bodyPr wrap="square">
            <a:spAutoFit/>
          </a:bodyPr>
          <a:lstStyle/>
          <a:p>
            <a:pPr>
              <a:lnSpc>
                <a:spcPct val="120000"/>
              </a:lnSpc>
            </a:pPr>
            <a:r>
              <a:rPr lang="en-US" sz="2400" dirty="0" smtClean="0">
                <a:solidFill>
                  <a:srgbClr val="000000"/>
                </a:solidFill>
                <a:latin typeface="Arial"/>
              </a:rPr>
              <a:t>ADD ― </a:t>
            </a:r>
            <a:r>
              <a:rPr lang="en-US" sz="2400" dirty="0" err="1" smtClean="0">
                <a:solidFill>
                  <a:srgbClr val="000000"/>
                </a:solidFill>
                <a:latin typeface="Arial"/>
              </a:rPr>
              <a:t>Acronis</a:t>
            </a:r>
            <a:r>
              <a:rPr lang="en-US" sz="2400" dirty="0" smtClean="0">
                <a:solidFill>
                  <a:srgbClr val="000000"/>
                </a:solidFill>
                <a:latin typeface="Arial"/>
              </a:rPr>
              <a:t> Disk Director for Windows x86</a:t>
            </a:r>
          </a:p>
        </p:txBody>
      </p:sp>
      <p:sp>
        <p:nvSpPr>
          <p:cNvPr id="7" name="Rectangle 6"/>
          <p:cNvSpPr/>
          <p:nvPr/>
        </p:nvSpPr>
        <p:spPr>
          <a:xfrm>
            <a:off x="179512" y="1268760"/>
            <a:ext cx="1576072" cy="618374"/>
          </a:xfrm>
          <a:prstGeom prst="rect">
            <a:avLst/>
          </a:prstGeom>
        </p:spPr>
        <p:txBody>
          <a:bodyPr wrap="none">
            <a:spAutoFit/>
          </a:bodyPr>
          <a:lstStyle/>
          <a:p>
            <a:pPr lvl="0" algn="ctr" fontAlgn="auto">
              <a:lnSpc>
                <a:spcPct val="150000"/>
              </a:lnSpc>
              <a:spcBef>
                <a:spcPts val="0"/>
              </a:spcBef>
              <a:spcAft>
                <a:spcPts val="0"/>
              </a:spcAft>
              <a:defRPr/>
            </a:pPr>
            <a:r>
              <a:rPr lang="en-US" sz="2600" b="1" dirty="0">
                <a:solidFill>
                  <a:srgbClr val="000000"/>
                </a:solidFill>
                <a:latin typeface="Arial"/>
                <a:cs typeface="Arial" pitchFamily="34" charset="0"/>
              </a:rPr>
              <a:t>Is run by</a:t>
            </a:r>
          </a:p>
        </p:txBody>
      </p:sp>
      <p:cxnSp>
        <p:nvCxnSpPr>
          <p:cNvPr id="12" name="Straight Connector 11"/>
          <p:cNvCxnSpPr/>
          <p:nvPr/>
        </p:nvCxnSpPr>
        <p:spPr bwMode="auto">
          <a:xfrm flipV="1">
            <a:off x="1583668" y="1268760"/>
            <a:ext cx="576064" cy="684076"/>
          </a:xfrm>
          <a:prstGeom prst="line">
            <a:avLst/>
          </a:prstGeom>
          <a:ln w="12700"/>
          <a:extLst/>
        </p:spPr>
        <p:style>
          <a:lnRef idx="1">
            <a:schemeClr val="dk1"/>
          </a:lnRef>
          <a:fillRef idx="0">
            <a:schemeClr val="dk1"/>
          </a:fillRef>
          <a:effectRef idx="0">
            <a:schemeClr val="dk1"/>
          </a:effectRef>
          <a:fontRef idx="minor">
            <a:schemeClr val="tx1"/>
          </a:fontRef>
        </p:style>
      </p:cxnSp>
      <p:pic>
        <p:nvPicPr>
          <p:cNvPr id="15" name="Picture 4"/>
          <p:cNvPicPr>
            <a:picLocks noChangeAspect="1" noChangeArrowheads="1"/>
          </p:cNvPicPr>
          <p:nvPr/>
        </p:nvPicPr>
        <p:blipFill>
          <a:blip r:embed="rId4" cstate="print"/>
          <a:srcRect/>
          <a:stretch>
            <a:fillRect/>
          </a:stretch>
        </p:blipFill>
        <p:spPr bwMode="auto">
          <a:xfrm>
            <a:off x="8172400" y="5481228"/>
            <a:ext cx="576064" cy="388843"/>
          </a:xfrm>
          <a:prstGeom prst="rect">
            <a:avLst/>
          </a:prstGeom>
          <a:noFill/>
          <a:ln w="9525">
            <a:noFill/>
            <a:miter lim="800000"/>
            <a:headEnd/>
            <a:tailEnd/>
          </a:ln>
        </p:spPr>
      </p:pic>
      <p:pic>
        <p:nvPicPr>
          <p:cNvPr id="16" name="Picture 2"/>
          <p:cNvPicPr>
            <a:picLocks noChangeAspect="1" noChangeArrowheads="1"/>
          </p:cNvPicPr>
          <p:nvPr/>
        </p:nvPicPr>
        <p:blipFill rotWithShape="1">
          <a:blip r:embed="rId5" cstate="print"/>
          <a:srcRect l="2786" r="2878"/>
          <a:stretch/>
        </p:blipFill>
        <p:spPr bwMode="auto">
          <a:xfrm>
            <a:off x="7992380" y="4352081"/>
            <a:ext cx="916517" cy="373063"/>
          </a:xfrm>
          <a:prstGeom prst="rect">
            <a:avLst/>
          </a:prstGeom>
          <a:noFill/>
          <a:ln w="9525">
            <a:noFill/>
            <a:miter lim="800000"/>
            <a:headEnd/>
            <a:tailEnd/>
          </a:ln>
        </p:spPr>
      </p:pic>
      <p:pic>
        <p:nvPicPr>
          <p:cNvPr id="17" name="Picture 4"/>
          <p:cNvPicPr>
            <a:picLocks noChangeAspect="1" noChangeArrowheads="1"/>
          </p:cNvPicPr>
          <p:nvPr/>
        </p:nvPicPr>
        <p:blipFill>
          <a:blip r:embed="rId4" cstate="print"/>
          <a:srcRect/>
          <a:stretch>
            <a:fillRect/>
          </a:stretch>
        </p:blipFill>
        <p:spPr bwMode="auto">
          <a:xfrm>
            <a:off x="8162606" y="2096852"/>
            <a:ext cx="576064" cy="388843"/>
          </a:xfrm>
          <a:prstGeom prst="rect">
            <a:avLst/>
          </a:prstGeom>
          <a:noFill/>
          <a:ln w="9525">
            <a:noFill/>
            <a:miter lim="800000"/>
            <a:headEnd/>
            <a:tailEnd/>
          </a:ln>
        </p:spPr>
      </p:pic>
      <p:pic>
        <p:nvPicPr>
          <p:cNvPr id="18" name="Picture 4"/>
          <p:cNvPicPr>
            <a:picLocks noChangeAspect="1" noChangeArrowheads="1"/>
          </p:cNvPicPr>
          <p:nvPr/>
        </p:nvPicPr>
        <p:blipFill>
          <a:blip r:embed="rId4" cstate="print"/>
          <a:srcRect/>
          <a:stretch>
            <a:fillRect/>
          </a:stretch>
        </p:blipFill>
        <p:spPr bwMode="auto">
          <a:xfrm>
            <a:off x="8172400" y="3068960"/>
            <a:ext cx="576064" cy="388843"/>
          </a:xfrm>
          <a:prstGeom prst="rect">
            <a:avLst/>
          </a:prstGeom>
          <a:noFill/>
          <a:ln w="9525">
            <a:noFill/>
            <a:miter lim="800000"/>
            <a:headEnd/>
            <a:tailEnd/>
          </a:ln>
        </p:spPr>
      </p:pic>
    </p:spTree>
    <p:extLst>
      <p:ext uri="{BB962C8B-B14F-4D97-AF65-F5344CB8AC3E}">
        <p14:creationId xmlns:p14="http://schemas.microsoft.com/office/powerpoint/2010/main" val="18481332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36512" y="80628"/>
            <a:ext cx="9144000" cy="612068"/>
          </a:xfrm>
        </p:spPr>
        <p:txBody>
          <a:bodyPr/>
          <a:lstStyle/>
          <a:p>
            <a:r>
              <a:rPr lang="en-US" sz="3600" b="1" dirty="0" smtClean="0"/>
              <a:t>List of challenges</a:t>
            </a:r>
            <a:endParaRPr lang="ru-RU" sz="3200" b="1" dirty="0"/>
          </a:p>
        </p:txBody>
      </p:sp>
      <p:graphicFrame>
        <p:nvGraphicFramePr>
          <p:cNvPr id="3" name="Table 2"/>
          <p:cNvGraphicFramePr>
            <a:graphicFrameLocks noGrp="1"/>
          </p:cNvGraphicFramePr>
          <p:nvPr>
            <p:extLst>
              <p:ext uri="{D42A27DB-BD31-4B8C-83A1-F6EECF244321}">
                <p14:modId xmlns:p14="http://schemas.microsoft.com/office/powerpoint/2010/main" val="3852161877"/>
              </p:ext>
            </p:extLst>
          </p:nvPr>
        </p:nvGraphicFramePr>
        <p:xfrm>
          <a:off x="395536" y="746416"/>
          <a:ext cx="8388932" cy="5958948"/>
        </p:xfrm>
        <a:graphic>
          <a:graphicData uri="http://schemas.openxmlformats.org/drawingml/2006/table">
            <a:tbl>
              <a:tblPr firstRow="1" bandRow="1">
                <a:tableStyleId>{B301B821-A1FF-4177-AEE7-76D212191A09}</a:tableStyleId>
              </a:tblPr>
              <a:tblGrid>
                <a:gridCol w="3924436"/>
                <a:gridCol w="4464496"/>
              </a:tblGrid>
              <a:tr h="667157">
                <a:tc>
                  <a:txBody>
                    <a:bodyPr/>
                    <a:lstStyle/>
                    <a:p>
                      <a:pPr marL="284163" indent="0" algn="l">
                        <a:lnSpc>
                          <a:spcPct val="120000"/>
                        </a:lnSpc>
                        <a:tabLst>
                          <a:tab pos="284163" algn="l"/>
                        </a:tabLst>
                      </a:pPr>
                      <a:r>
                        <a:rPr lang="en-US" sz="2800" dirty="0" smtClean="0"/>
                        <a:t>Challenges</a:t>
                      </a:r>
                      <a:endParaRPr lang="en-US" sz="2800" b="1" dirty="0">
                        <a:latin typeface="+mn-lt"/>
                      </a:endParaRPr>
                    </a:p>
                  </a:txBody>
                  <a:tcPr anchor="ctr"/>
                </a:tc>
                <a:tc>
                  <a:txBody>
                    <a:bodyPr/>
                    <a:lstStyle/>
                    <a:p>
                      <a:pPr marL="457200" indent="0" algn="l">
                        <a:lnSpc>
                          <a:spcPct val="120000"/>
                        </a:lnSpc>
                      </a:pPr>
                      <a:r>
                        <a:rPr lang="en-US" sz="2800" dirty="0" smtClean="0"/>
                        <a:t>How to achieve</a:t>
                      </a:r>
                      <a:endParaRPr lang="en-US" sz="2800" b="1" dirty="0">
                        <a:latin typeface="+mn-lt"/>
                      </a:endParaRPr>
                    </a:p>
                  </a:txBody>
                  <a:tcPr anchor="ctr"/>
                </a:tc>
              </a:tr>
              <a:tr h="1116876">
                <a:tc>
                  <a:txBody>
                    <a:bodyPr/>
                    <a:lstStyle/>
                    <a:p>
                      <a:pPr algn="l">
                        <a:lnSpc>
                          <a:spcPct val="120000"/>
                        </a:lnSpc>
                        <a:tabLst>
                          <a:tab pos="288925" algn="l"/>
                        </a:tabLst>
                      </a:pPr>
                      <a:r>
                        <a:rPr lang="en-US" sz="2800" dirty="0" smtClean="0"/>
                        <a:t>	Stealthy HYP 	</a:t>
                      </a:r>
                      <a:r>
                        <a:rPr lang="en-US" sz="2800" baseline="0" dirty="0" smtClean="0"/>
                        <a:t>cheats time</a:t>
                      </a:r>
                      <a:endParaRPr lang="en-US" sz="2800" dirty="0">
                        <a:latin typeface="+mn-lt"/>
                      </a:endParaRPr>
                    </a:p>
                  </a:txBody>
                  <a:tcPr anchor="ctr"/>
                </a:tc>
                <a:tc>
                  <a:txBody>
                    <a:bodyPr/>
                    <a:lstStyle/>
                    <a:p>
                      <a:pPr marL="449263" indent="0" algn="l">
                        <a:lnSpc>
                          <a:spcPct val="120000"/>
                        </a:lnSpc>
                        <a:tabLst>
                          <a:tab pos="463550" algn="l"/>
                        </a:tabLst>
                      </a:pPr>
                      <a:r>
                        <a:rPr lang="en-US" sz="2800" dirty="0" smtClean="0"/>
                        <a:t>	Use variability indexes of 	IET</a:t>
                      </a:r>
                      <a:endParaRPr lang="en-US" sz="2800" dirty="0">
                        <a:latin typeface="+mn-lt"/>
                      </a:endParaRPr>
                    </a:p>
                  </a:txBody>
                  <a:tcPr/>
                </a:tc>
              </a:tr>
              <a:tr h="1725287">
                <a:tc>
                  <a:txBody>
                    <a:bodyPr/>
                    <a:lstStyle/>
                    <a:p>
                      <a:pPr algn="l">
                        <a:lnSpc>
                          <a:spcPct val="120000"/>
                        </a:lnSpc>
                        <a:tabLst>
                          <a:tab pos="288925" algn="l"/>
                        </a:tabLst>
                      </a:pPr>
                      <a:r>
                        <a:rPr lang="en-US" sz="2800" dirty="0" smtClean="0"/>
                        <a:t>	Data fluctuation:</a:t>
                      </a:r>
                      <a:r>
                        <a:rPr lang="en-US" sz="2800" baseline="0" dirty="0" smtClean="0"/>
                        <a:t> </a:t>
                      </a:r>
                      <a:br>
                        <a:rPr lang="en-US" sz="2800" baseline="0" dirty="0" smtClean="0"/>
                      </a:br>
                      <a:r>
                        <a:rPr lang="en-US" sz="2800" baseline="0" dirty="0" smtClean="0"/>
                        <a:t>	jumps &amp; outliers</a:t>
                      </a:r>
                    </a:p>
                    <a:p>
                      <a:pPr algn="l">
                        <a:lnSpc>
                          <a:spcPct val="120000"/>
                        </a:lnSpc>
                      </a:pPr>
                      <a:endParaRPr lang="en-US" sz="2400" dirty="0" smtClean="0"/>
                    </a:p>
                    <a:p>
                      <a:pPr marL="0" marR="0" indent="0" algn="l" defTabSz="914400" rtl="0" eaLnBrk="1" fontAlgn="auto" latinLnBrk="0" hangingPunct="1">
                        <a:lnSpc>
                          <a:spcPct val="120000"/>
                        </a:lnSpc>
                        <a:spcBef>
                          <a:spcPts val="0"/>
                        </a:spcBef>
                        <a:spcAft>
                          <a:spcPts val="0"/>
                        </a:spcAft>
                        <a:buClrTx/>
                        <a:buSzTx/>
                        <a:buFontTx/>
                        <a:buNone/>
                        <a:tabLst>
                          <a:tab pos="288925" algn="l"/>
                        </a:tabLst>
                        <a:defRPr/>
                      </a:pPr>
                      <a:r>
                        <a:rPr lang="en-US" sz="2800" dirty="0" smtClean="0"/>
                        <a:t>	Lack of </a:t>
                      </a:r>
                      <a:br>
                        <a:rPr lang="en-US" sz="2800" dirty="0" smtClean="0"/>
                      </a:br>
                      <a:r>
                        <a:rPr lang="en-US" sz="2800" dirty="0" smtClean="0"/>
                        <a:t>	repeatability</a:t>
                      </a:r>
                      <a:endParaRPr lang="en-US" sz="2800" dirty="0" smtClean="0">
                        <a:latin typeface="+mn-lt"/>
                      </a:endParaRPr>
                    </a:p>
                  </a:txBody>
                  <a:tcPr anchor="ctr"/>
                </a:tc>
                <a:tc>
                  <a:txBody>
                    <a:bodyPr/>
                    <a:lstStyle/>
                    <a:p>
                      <a:pPr algn="l">
                        <a:lnSpc>
                          <a:spcPct val="120000"/>
                        </a:lnSpc>
                        <a:tabLst>
                          <a:tab pos="463550" algn="l"/>
                          <a:tab pos="625475" algn="l"/>
                          <a:tab pos="857250" algn="l"/>
                        </a:tabLst>
                      </a:pPr>
                      <a:r>
                        <a:rPr lang="en-US" sz="2800" dirty="0" smtClean="0"/>
                        <a:t>	Apply</a:t>
                      </a:r>
                      <a:r>
                        <a:rPr lang="en-US" sz="2800" baseline="0" dirty="0" smtClean="0"/>
                        <a:t> </a:t>
                      </a:r>
                      <a:r>
                        <a:rPr lang="en-US" sz="2800" dirty="0" smtClean="0"/>
                        <a:t>filtration &amp; </a:t>
                      </a:r>
                      <a:br>
                        <a:rPr lang="en-US" sz="2800" dirty="0" smtClean="0"/>
                      </a:br>
                      <a:r>
                        <a:rPr lang="en-US" sz="2800" dirty="0" smtClean="0"/>
                        <a:t>	two-step way statistics </a:t>
                      </a:r>
                    </a:p>
                    <a:p>
                      <a:pPr algn="l">
                        <a:lnSpc>
                          <a:spcPct val="120000"/>
                        </a:lnSpc>
                      </a:pPr>
                      <a:endParaRPr lang="en-US" sz="2400" dirty="0" smtClean="0"/>
                    </a:p>
                    <a:p>
                      <a:pPr marL="0" marR="0" indent="0" algn="l" defTabSz="914400" rtl="0" eaLnBrk="1" fontAlgn="auto" latinLnBrk="0" hangingPunct="1">
                        <a:lnSpc>
                          <a:spcPct val="120000"/>
                        </a:lnSpc>
                        <a:spcBef>
                          <a:spcPts val="0"/>
                        </a:spcBef>
                        <a:spcAft>
                          <a:spcPts val="0"/>
                        </a:spcAft>
                        <a:buClrTx/>
                        <a:buSzTx/>
                        <a:buFontTx/>
                        <a:buNone/>
                        <a:tabLst>
                          <a:tab pos="463550" algn="l"/>
                        </a:tabLst>
                        <a:defRPr/>
                      </a:pPr>
                      <a:r>
                        <a:rPr lang="en-US" sz="2800" dirty="0" smtClean="0"/>
                        <a:t>	Repeat</a:t>
                      </a:r>
                      <a:r>
                        <a:rPr lang="en-US" sz="2800" baseline="0" dirty="0" smtClean="0"/>
                        <a:t> measurements</a:t>
                      </a:r>
                      <a:br>
                        <a:rPr lang="en-US" sz="2800" baseline="0" dirty="0" smtClean="0"/>
                      </a:br>
                      <a:r>
                        <a:rPr lang="en-US" sz="2800" baseline="0" dirty="0" smtClean="0"/>
                        <a:t>	within 10 days</a:t>
                      </a:r>
                      <a:endParaRPr lang="en-US" sz="2800" dirty="0" smtClean="0">
                        <a:latin typeface="+mn-lt"/>
                      </a:endParaRPr>
                    </a:p>
                  </a:txBody>
                  <a:tcPr anchor="ctr"/>
                </a:tc>
              </a:tr>
              <a:tr h="480739">
                <a:tc gridSpan="2">
                  <a:txBody>
                    <a:bodyPr/>
                    <a:lstStyle/>
                    <a:p>
                      <a:pPr algn="ctr">
                        <a:lnSpc>
                          <a:spcPct val="120000"/>
                        </a:lnSpc>
                      </a:pPr>
                      <a:endParaRPr lang="en-US" sz="1600" dirty="0">
                        <a:latin typeface="+mn-lt"/>
                      </a:endParaRPr>
                    </a:p>
                  </a:txBody>
                  <a:tcPr anchor="ctr"/>
                </a:tc>
                <a:tc hMerge="1">
                  <a:txBody>
                    <a:bodyPr/>
                    <a:lstStyle/>
                    <a:p>
                      <a:endParaRPr lang="en-US"/>
                    </a:p>
                  </a:txBody>
                  <a:tcPr/>
                </a:tc>
              </a:tr>
              <a:tr h="860915">
                <a:tc>
                  <a:txBody>
                    <a:bodyPr/>
                    <a:lstStyle/>
                    <a:p>
                      <a:pPr algn="l">
                        <a:lnSpc>
                          <a:spcPct val="120000"/>
                        </a:lnSpc>
                        <a:tabLst>
                          <a:tab pos="288925" algn="l"/>
                        </a:tabLst>
                      </a:pPr>
                      <a:r>
                        <a:rPr lang="en-US" sz="2800" dirty="0" smtClean="0"/>
                        <a:t>	IET is not normally 	distributed &amp; no HOV</a:t>
                      </a:r>
                      <a:endParaRPr lang="en-US" sz="2800" dirty="0">
                        <a:latin typeface="+mn-lt"/>
                      </a:endParaRPr>
                    </a:p>
                  </a:txBody>
                  <a:tcPr anchor="ctr"/>
                </a:tc>
                <a:tc>
                  <a:txBody>
                    <a:bodyPr/>
                    <a:lstStyle/>
                    <a:p>
                      <a:pPr algn="l">
                        <a:lnSpc>
                          <a:spcPct val="120000"/>
                        </a:lnSpc>
                        <a:tabLst>
                          <a:tab pos="463550" algn="l"/>
                        </a:tabLst>
                      </a:pPr>
                      <a:r>
                        <a:rPr lang="en-US" sz="2800" dirty="0" smtClean="0"/>
                        <a:t>	Use Kornfeld method</a:t>
                      </a:r>
                      <a:endParaRPr lang="en-US" sz="2800" dirty="0">
                        <a:latin typeface="+mn-lt"/>
                      </a:endParaRPr>
                    </a:p>
                  </a:txBody>
                  <a:tcPr anchor="ctr"/>
                </a:tc>
              </a:tr>
            </a:tbl>
          </a:graphicData>
        </a:graphic>
      </p:graphicFrame>
      <p:sp>
        <p:nvSpPr>
          <p:cNvPr id="13" name="Rectangle 12"/>
          <p:cNvSpPr/>
          <p:nvPr/>
        </p:nvSpPr>
        <p:spPr>
          <a:xfrm>
            <a:off x="3311861" y="5103573"/>
            <a:ext cx="1822935" cy="523220"/>
          </a:xfrm>
          <a:prstGeom prst="rect">
            <a:avLst/>
          </a:prstGeom>
        </p:spPr>
        <p:txBody>
          <a:bodyPr wrap="none">
            <a:spAutoFit/>
          </a:bodyPr>
          <a:lstStyle/>
          <a:p>
            <a:r>
              <a:rPr lang="en-US" sz="2800" b="1" dirty="0" smtClean="0">
                <a:latin typeface="+mn-lt"/>
              </a:rPr>
              <a:t>And also:</a:t>
            </a:r>
            <a:endParaRPr lang="en-US" sz="2800" dirty="0">
              <a:latin typeface="+mn-lt"/>
            </a:endParaRPr>
          </a:p>
        </p:txBody>
      </p:sp>
      <p:sp>
        <p:nvSpPr>
          <p:cNvPr id="6" name="Isosceles Triangle 5"/>
          <p:cNvSpPr/>
          <p:nvPr/>
        </p:nvSpPr>
        <p:spPr bwMode="auto">
          <a:xfrm rot="5400000">
            <a:off x="4133817" y="1778951"/>
            <a:ext cx="792088" cy="347769"/>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4" name="Isosceles Triangle 13"/>
          <p:cNvSpPr/>
          <p:nvPr/>
        </p:nvSpPr>
        <p:spPr bwMode="auto">
          <a:xfrm rot="5400000">
            <a:off x="4133817" y="2895075"/>
            <a:ext cx="792088" cy="347769"/>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5" name="Isosceles Triangle 14"/>
          <p:cNvSpPr/>
          <p:nvPr/>
        </p:nvSpPr>
        <p:spPr bwMode="auto">
          <a:xfrm rot="5400000">
            <a:off x="4133817" y="4335235"/>
            <a:ext cx="792088" cy="347769"/>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16" name="Isosceles Triangle 15"/>
          <p:cNvSpPr/>
          <p:nvPr/>
        </p:nvSpPr>
        <p:spPr bwMode="auto">
          <a:xfrm rot="5400000">
            <a:off x="4133817" y="5955415"/>
            <a:ext cx="792088" cy="347769"/>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Tree>
    <p:extLst>
      <p:ext uri="{BB962C8B-B14F-4D97-AF65-F5344CB8AC3E}">
        <p14:creationId xmlns:p14="http://schemas.microsoft.com/office/powerpoint/2010/main" val="996138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http://logout.hu/dl/upc/2013-01/217989_h1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3.bp.blogspot.com/_-mQqQAcrZaA/TTOZTT0ItiI/AAAAAAAACUk/G_MHj64Pcis/s1600/St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0164" y="2396788"/>
            <a:ext cx="1081861" cy="108186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smtClean="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671900" y="1688904"/>
            <a:ext cx="2178167" cy="1872208"/>
          </a:xfrm>
          <a:prstGeom prst="roundRect">
            <a:avLst>
              <a:gd name="adj" fmla="val 632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smtClean="0">
              <a:ln w="22225">
                <a:solidFill>
                  <a:schemeClr val="accent2"/>
                </a:solidFill>
                <a:prstDash val="solid"/>
              </a:ln>
              <a:solidFill>
                <a:srgbClr val="FF0000"/>
              </a:solidFill>
              <a:latin typeface="Arial Black" pitchFamily="34" charset="0"/>
            </a:endParaRPr>
          </a:p>
        </p:txBody>
      </p:sp>
      <p:sp>
        <p:nvSpPr>
          <p:cNvPr id="3" name="TextBox 2"/>
          <p:cNvSpPr txBox="1"/>
          <p:nvPr/>
        </p:nvSpPr>
        <p:spPr>
          <a:xfrm>
            <a:off x="3721252" y="2179603"/>
            <a:ext cx="2070155" cy="830997"/>
          </a:xfrm>
          <a:prstGeom prst="rect">
            <a:avLst/>
          </a:prstGeom>
          <a:noFill/>
        </p:spPr>
        <p:txBody>
          <a:bodyPr wrap="square" rtlCol="0">
            <a:spAutoFit/>
          </a:bodyPr>
          <a:lstStyle/>
          <a:p>
            <a:pPr algn="ctr"/>
            <a:r>
              <a:rPr lang="en-US" sz="2400" b="1" dirty="0" smtClean="0">
                <a:latin typeface="Arial" pitchFamily="34" charset="0"/>
                <a:cs typeface="Arial" pitchFamily="34" charset="0"/>
              </a:rPr>
              <a:t>OPERATING </a:t>
            </a:r>
            <a:r>
              <a:rPr lang="en-US" sz="2400" b="1" dirty="0">
                <a:latin typeface="Arial" pitchFamily="34" charset="0"/>
                <a:cs typeface="Arial" pitchFamily="34" charset="0"/>
              </a:rPr>
              <a:t/>
            </a:r>
            <a:br>
              <a:rPr lang="en-US" sz="2400" b="1" dirty="0">
                <a:latin typeface="Arial" pitchFamily="34" charset="0"/>
                <a:cs typeface="Arial" pitchFamily="34" charset="0"/>
              </a:rPr>
            </a:br>
            <a:r>
              <a:rPr lang="en-US" sz="2400" b="1" dirty="0" smtClean="0">
                <a:latin typeface="Arial" pitchFamily="34" charset="0"/>
                <a:cs typeface="Arial" pitchFamily="34" charset="0"/>
              </a:rPr>
              <a:t>SYSTEM</a:t>
            </a:r>
            <a:endParaRPr lang="en-US" sz="2400" b="1" dirty="0">
              <a:latin typeface="Arial" pitchFamily="34" charset="0"/>
              <a:cs typeface="Arial" pitchFamily="34" charset="0"/>
            </a:endParaRPr>
          </a:p>
        </p:txBody>
      </p:sp>
      <p:sp>
        <p:nvSpPr>
          <p:cNvPr id="18" name="Rounded Rectangle 17"/>
          <p:cNvSpPr/>
          <p:nvPr/>
        </p:nvSpPr>
        <p:spPr bwMode="auto">
          <a:xfrm>
            <a:off x="3690122" y="3755961"/>
            <a:ext cx="2142163" cy="1089099"/>
          </a:xfrm>
          <a:prstGeom prst="roundRect">
            <a:avLst>
              <a:gd name="adj" fmla="val 14273"/>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lvl="0" algn="ctr"/>
            <a:r>
              <a:rPr lang="en-US" sz="2400" b="1" dirty="0">
                <a:solidFill>
                  <a:srgbClr val="000000"/>
                </a:solidFill>
                <a:latin typeface="Arial" pitchFamily="34" charset="0"/>
                <a:cs typeface="Arial" pitchFamily="34" charset="0"/>
              </a:rPr>
              <a:t>COMPUTER </a:t>
            </a:r>
            <a:r>
              <a:rPr lang="en-US" sz="2400" b="1" dirty="0" smtClean="0">
                <a:solidFill>
                  <a:srgbClr val="000000"/>
                </a:solidFill>
                <a:latin typeface="Arial" pitchFamily="34" charset="0"/>
                <a:cs typeface="Arial" pitchFamily="34" charset="0"/>
              </a:rPr>
              <a:t>HARDWARE</a:t>
            </a:r>
            <a:endParaRPr lang="en-US" sz="2400" b="1" dirty="0">
              <a:solidFill>
                <a:srgbClr val="000000"/>
              </a:solidFill>
              <a:latin typeface="Arial" pitchFamily="34" charset="0"/>
              <a:cs typeface="Arial" pitchFamily="34" charset="0"/>
            </a:endParaRPr>
          </a:p>
        </p:txBody>
      </p:sp>
      <p:cxnSp>
        <p:nvCxnSpPr>
          <p:cNvPr id="19" name="Straight Arrow Connector 18"/>
          <p:cNvCxnSpPr/>
          <p:nvPr/>
        </p:nvCxnSpPr>
        <p:spPr bwMode="auto">
          <a:xfrm>
            <a:off x="4333320" y="3392996"/>
            <a:ext cx="0" cy="567519"/>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bwMode="auto">
          <a:xfrm flipV="1">
            <a:off x="5197416" y="3356992"/>
            <a:ext cx="0" cy="522083"/>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1582586" y="1856728"/>
            <a:ext cx="826196" cy="646331"/>
          </a:xfrm>
          <a:prstGeom prst="rect">
            <a:avLst/>
          </a:prstGeom>
          <a:noFill/>
        </p:spPr>
        <p:txBody>
          <a:bodyPr wrap="square" rtlCol="0">
            <a:spAutoFit/>
          </a:bodyPr>
          <a:lstStyle/>
          <a:p>
            <a:r>
              <a:rPr lang="en-US" sz="3600" b="1" dirty="0" smtClean="0">
                <a:solidFill>
                  <a:srgbClr val="C00000"/>
                </a:solidFill>
                <a:latin typeface="+mn-lt"/>
              </a:rPr>
              <a:t>AV</a:t>
            </a:r>
            <a:endParaRPr lang="en-US" sz="3600" b="1" dirty="0">
              <a:solidFill>
                <a:srgbClr val="C00000"/>
              </a:solidFill>
              <a:latin typeface="+mn-lt"/>
            </a:endParaRPr>
          </a:p>
        </p:txBody>
      </p:sp>
      <p:pic>
        <p:nvPicPr>
          <p:cNvPr id="2050" name="Picture 2" descr="http://pngimg.com/upload/laptop_PNG593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smtClean="0">
                <a:latin typeface="Arial" pitchFamily="34" charset="0"/>
                <a:cs typeface="Arial" pitchFamily="34" charset="0"/>
              </a:rPr>
              <a:t>Image source: http</a:t>
            </a:r>
            <a:r>
              <a:rPr lang="en-US" sz="1600" dirty="0">
                <a:latin typeface="Arial" pitchFamily="34" charset="0"/>
                <a:cs typeface="Arial" pitchFamily="34" charset="0"/>
              </a:rPr>
              <a:t>://pngimg.com/download/5932</a:t>
            </a:r>
          </a:p>
        </p:txBody>
      </p:sp>
      <p:pic>
        <p:nvPicPr>
          <p:cNvPr id="16" name="Picture 4" descr="http://res.freestockphotos.biz/pictures/2/2892-illustration-of-multiple-red-arrows-p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2901446" y="2381333"/>
            <a:ext cx="1307905" cy="73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9931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972424"/>
            <a:ext cx="5018792" cy="513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508" cy="972108"/>
          </a:xfrm>
        </p:spPr>
        <p:txBody>
          <a:bodyPr/>
          <a:lstStyle/>
          <a:p>
            <a:r>
              <a:rPr lang="en-US" sz="3600" b="1" dirty="0" smtClean="0"/>
              <a:t>“Statistical ruler” detects stealthy HYPs</a:t>
            </a:r>
            <a:endParaRPr lang="ru-RU" sz="3200" b="1" dirty="0"/>
          </a:p>
        </p:txBody>
      </p:sp>
      <p:sp>
        <p:nvSpPr>
          <p:cNvPr id="4" name="Isosceles Triangle 3"/>
          <p:cNvSpPr/>
          <p:nvPr/>
        </p:nvSpPr>
        <p:spPr bwMode="auto">
          <a:xfrm>
            <a:off x="3527884" y="2020695"/>
            <a:ext cx="396043" cy="256177"/>
          </a:xfrm>
          <a:prstGeom prst="triangle">
            <a:avLst>
              <a:gd name="adj" fmla="val 49848"/>
            </a:avLst>
          </a:prstGeom>
          <a:solidFill>
            <a:srgbClr val="FFFF00"/>
          </a:solidFill>
          <a:ln w="38100"/>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endParaRPr>
          </a:p>
        </p:txBody>
      </p:sp>
      <p:sp>
        <p:nvSpPr>
          <p:cNvPr id="9" name="Isosceles Triangle 8"/>
          <p:cNvSpPr/>
          <p:nvPr/>
        </p:nvSpPr>
        <p:spPr bwMode="auto">
          <a:xfrm>
            <a:off x="201276" y="6381328"/>
            <a:ext cx="396043" cy="256177"/>
          </a:xfrm>
          <a:prstGeom prst="triangle">
            <a:avLst>
              <a:gd name="adj" fmla="val 49848"/>
            </a:avLst>
          </a:prstGeom>
          <a:solidFill>
            <a:srgbClr val="FFFF00"/>
          </a:solidFill>
          <a:ln w="38100"/>
          <a:extLst/>
        </p:spPr>
        <p:style>
          <a:lnRef idx="2">
            <a:schemeClr val="accent4"/>
          </a:lnRef>
          <a:fillRef idx="1">
            <a:schemeClr val="lt1"/>
          </a:fillRef>
          <a:effectRef idx="0">
            <a:schemeClr val="accent4"/>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Black" pitchFamily="34" charset="0"/>
            </a:endParaRPr>
          </a:p>
        </p:txBody>
      </p:sp>
      <p:sp>
        <p:nvSpPr>
          <p:cNvPr id="8" name="Rectangle 7"/>
          <p:cNvSpPr/>
          <p:nvPr/>
        </p:nvSpPr>
        <p:spPr>
          <a:xfrm>
            <a:off x="652183" y="6235589"/>
            <a:ext cx="6758581" cy="535531"/>
          </a:xfrm>
          <a:prstGeom prst="rect">
            <a:avLst/>
          </a:prstGeom>
        </p:spPr>
        <p:txBody>
          <a:bodyPr wrap="none">
            <a:spAutoFit/>
          </a:bodyPr>
          <a:lstStyle/>
          <a:p>
            <a:pPr lvl="0">
              <a:lnSpc>
                <a:spcPct val="120000"/>
              </a:lnSpc>
            </a:pPr>
            <a:r>
              <a:rPr lang="en-US" sz="2400" dirty="0" smtClean="0">
                <a:solidFill>
                  <a:srgbClr val="000000"/>
                </a:solidFill>
                <a:latin typeface="Arial" pitchFamily="34" charset="0"/>
                <a:cs typeface="Arial" pitchFamily="34" charset="0"/>
              </a:rPr>
              <a:t>- the </a:t>
            </a:r>
            <a:r>
              <a:rPr lang="en-US" sz="2400" dirty="0">
                <a:solidFill>
                  <a:srgbClr val="000000"/>
                </a:solidFill>
                <a:latin typeface="Arial" pitchFamily="34" charset="0"/>
                <a:cs typeface="Arial" pitchFamily="34" charset="0"/>
              </a:rPr>
              <a:t>detection tool </a:t>
            </a:r>
            <a:r>
              <a:rPr lang="en-US" sz="2400" dirty="0" smtClean="0">
                <a:solidFill>
                  <a:srgbClr val="000000"/>
                </a:solidFill>
                <a:latin typeface="Arial" pitchFamily="34" charset="0"/>
                <a:cs typeface="Arial" pitchFamily="34" charset="0"/>
              </a:rPr>
              <a:t>is </a:t>
            </a:r>
            <a:r>
              <a:rPr lang="en-US" sz="2400" dirty="0" smtClean="0">
                <a:latin typeface="Arial" pitchFamily="34" charset="0"/>
                <a:cs typeface="Arial" pitchFamily="34" charset="0"/>
              </a:rPr>
              <a:t>running </a:t>
            </a:r>
            <a:r>
              <a:rPr lang="en-US" sz="2400" dirty="0">
                <a:latin typeface="Arial" pitchFamily="34" charset="0"/>
                <a:cs typeface="Arial" pitchFamily="34" charset="0"/>
              </a:rPr>
              <a:t>in the background </a:t>
            </a:r>
            <a:endParaRPr lang="en-US" sz="24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4181017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52636"/>
            <a:ext cx="8496300" cy="684076"/>
          </a:xfrm>
        </p:spPr>
        <p:txBody>
          <a:bodyPr/>
          <a:lstStyle/>
          <a:p>
            <a:r>
              <a:rPr lang="en-US" sz="3600" b="1" dirty="0" smtClean="0"/>
              <a:t>Next steps</a:t>
            </a:r>
            <a:endParaRPr lang="en-US" sz="3600" b="1" dirty="0"/>
          </a:p>
        </p:txBody>
      </p:sp>
      <p:sp>
        <p:nvSpPr>
          <p:cNvPr id="3" name="Content Placeholder 2"/>
          <p:cNvSpPr>
            <a:spLocks noGrp="1"/>
          </p:cNvSpPr>
          <p:nvPr>
            <p:ph idx="1"/>
          </p:nvPr>
        </p:nvSpPr>
        <p:spPr>
          <a:xfrm>
            <a:off x="323850" y="944724"/>
            <a:ext cx="8712646" cy="5652628"/>
          </a:xfrm>
        </p:spPr>
        <p:txBody>
          <a:bodyPr/>
          <a:lstStyle/>
          <a:p>
            <a:pPr marL="449263" indent="-449263">
              <a:lnSpc>
                <a:spcPct val="200000"/>
              </a:lnSpc>
            </a:pPr>
            <a:r>
              <a:rPr lang="en-US" dirty="0" smtClean="0"/>
              <a:t>Collaborate with security</a:t>
            </a:r>
            <a:r>
              <a:rPr lang="ru-RU" dirty="0" smtClean="0"/>
              <a:t> </a:t>
            </a:r>
            <a:r>
              <a:rPr lang="en-US" dirty="0" smtClean="0"/>
              <a:t>research companies</a:t>
            </a:r>
          </a:p>
          <a:p>
            <a:pPr marL="449263" indent="-449263">
              <a:lnSpc>
                <a:spcPct val="200000"/>
              </a:lnSpc>
            </a:pPr>
            <a:r>
              <a:rPr lang="en-US" dirty="0" smtClean="0"/>
              <a:t>Publish 2 papers in the next 2 years</a:t>
            </a:r>
          </a:p>
          <a:p>
            <a:pPr marL="449263" indent="-449263">
              <a:lnSpc>
                <a:spcPct val="200000"/>
              </a:lnSpc>
            </a:pPr>
            <a:r>
              <a:rPr lang="en-US" dirty="0" smtClean="0"/>
              <a:t>Apply for an academic research position</a:t>
            </a:r>
          </a:p>
        </p:txBody>
      </p:sp>
    </p:spTree>
    <p:extLst>
      <p:ext uri="{BB962C8B-B14F-4D97-AF65-F5344CB8AC3E}">
        <p14:creationId xmlns:p14="http://schemas.microsoft.com/office/powerpoint/2010/main" val="2174795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7524" y="2240868"/>
            <a:ext cx="8496300" cy="1548172"/>
          </a:xfrm>
        </p:spPr>
        <p:txBody>
          <a:bodyPr/>
          <a:lstStyle/>
          <a:p>
            <a:pPr>
              <a:lnSpc>
                <a:spcPct val="150000"/>
              </a:lnSpc>
            </a:pPr>
            <a:r>
              <a:rPr lang="en-US" sz="3600" cap="all" dirty="0"/>
              <a:t>Additional </a:t>
            </a:r>
            <a:r>
              <a:rPr lang="en-US" sz="3600" cap="all" dirty="0" smtClean="0"/>
              <a:t>slides</a:t>
            </a:r>
            <a:endParaRPr lang="en-US" sz="3600" dirty="0"/>
          </a:p>
        </p:txBody>
      </p:sp>
    </p:spTree>
    <p:extLst>
      <p:ext uri="{BB962C8B-B14F-4D97-AF65-F5344CB8AC3E}">
        <p14:creationId xmlns:p14="http://schemas.microsoft.com/office/powerpoint/2010/main" val="17403483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3850" y="44624"/>
            <a:ext cx="8496300" cy="612068"/>
          </a:xfrm>
        </p:spPr>
        <p:txBody>
          <a:bodyPr/>
          <a:lstStyle/>
          <a:p>
            <a:r>
              <a:rPr lang="en-US" sz="3600" b="1" dirty="0" smtClean="0"/>
              <a:t>Details of type I and II errors</a:t>
            </a:r>
            <a:endParaRPr lang="en-US" sz="3600" b="1" dirty="0"/>
          </a:p>
        </p:txBody>
      </p:sp>
      <p:sp>
        <p:nvSpPr>
          <p:cNvPr id="3" name="Content Placeholder 2"/>
          <p:cNvSpPr>
            <a:spLocks noGrp="1"/>
          </p:cNvSpPr>
          <p:nvPr>
            <p:ph idx="1"/>
          </p:nvPr>
        </p:nvSpPr>
        <p:spPr>
          <a:xfrm>
            <a:off x="323850" y="692696"/>
            <a:ext cx="8424863" cy="4683125"/>
          </a:xfrm>
        </p:spPr>
        <p:txBody>
          <a:bodyPr/>
          <a:lstStyle/>
          <a:p>
            <a:pPr marL="514350" indent="-514350">
              <a:buFont typeface="+mj-lt"/>
              <a:buAutoNum type="arabicPeriod"/>
            </a:pPr>
            <a:r>
              <a:rPr lang="en-US" sz="2800" dirty="0" smtClean="0"/>
              <a:t>Definition of type </a:t>
            </a:r>
            <a:r>
              <a:rPr lang="en-US" sz="2800" dirty="0"/>
              <a:t>I and II </a:t>
            </a:r>
            <a:r>
              <a:rPr lang="en-US" sz="2800" dirty="0" smtClean="0"/>
              <a:t>errors:</a:t>
            </a:r>
          </a:p>
          <a:p>
            <a:pPr marL="514350" indent="-514350">
              <a:buFont typeface="+mj-lt"/>
              <a:buAutoNum type="arabicPeriod"/>
            </a:pPr>
            <a:endParaRPr lang="en-US" dirty="0" smtClean="0"/>
          </a:p>
          <a:p>
            <a:pPr marL="514350" indent="-514350">
              <a:buFont typeface="+mj-lt"/>
              <a:buAutoNum type="arabicPeriod"/>
            </a:pPr>
            <a:endParaRPr lang="en-US" sz="4000" dirty="0"/>
          </a:p>
          <a:p>
            <a:pPr marL="514350" indent="-514350">
              <a:buFont typeface="+mj-lt"/>
              <a:buAutoNum type="arabicPeriod"/>
            </a:pPr>
            <a:endParaRPr lang="en-US" sz="4000" dirty="0" smtClean="0"/>
          </a:p>
          <a:p>
            <a:pPr marL="514350" indent="-514350">
              <a:buFont typeface="+mj-lt"/>
              <a:buAutoNum type="arabicPeriod"/>
            </a:pPr>
            <a:r>
              <a:rPr lang="en-US" sz="2800" dirty="0" smtClean="0"/>
              <a:t>How to calculate them?</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998578121"/>
              </p:ext>
            </p:extLst>
          </p:nvPr>
        </p:nvGraphicFramePr>
        <p:xfrm>
          <a:off x="1439654" y="1304764"/>
          <a:ext cx="7056782" cy="1828800"/>
        </p:xfrm>
        <a:graphic>
          <a:graphicData uri="http://schemas.openxmlformats.org/drawingml/2006/table">
            <a:tbl>
              <a:tblPr firstRow="1" bandRow="1">
                <a:tableStyleId>{5940675A-B579-460E-94D1-54222C63F5DA}</a:tableStyleId>
              </a:tblPr>
              <a:tblGrid>
                <a:gridCol w="1440160"/>
                <a:gridCol w="2124234"/>
                <a:gridCol w="1584178"/>
                <a:gridCol w="1908210"/>
              </a:tblGrid>
              <a:tr h="228600">
                <a:tc rowSpan="2" gridSpan="2">
                  <a:txBody>
                    <a:bodyPr/>
                    <a:lstStyle/>
                    <a:p>
                      <a:pPr algn="ctr"/>
                      <a:endParaRPr lang="en-US" sz="2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hMerge="1">
                  <a:txBody>
                    <a:bodyPr/>
                    <a:lstStyle/>
                    <a:p>
                      <a:pPr algn="ct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2">
                  <a:txBody>
                    <a:bodyPr/>
                    <a:lstStyle/>
                    <a:p>
                      <a:pPr algn="ctr"/>
                      <a:r>
                        <a:rPr kumimoji="0" lang="en-US" sz="2400" b="0" i="0" u="none" strike="noStrike" kern="1200" cap="none" spc="0" normalizeH="0" baseline="0" noProof="0" dirty="0" smtClean="0">
                          <a:ln>
                            <a:noFill/>
                          </a:ln>
                          <a:solidFill>
                            <a:srgbClr val="000000"/>
                          </a:solidFill>
                          <a:effectLst/>
                          <a:uLnTx/>
                          <a:uFillTx/>
                          <a:latin typeface="+mn-lt"/>
                          <a:ea typeface="+mn-ea"/>
                          <a:cs typeface="+mn-cs"/>
                        </a:rPr>
                        <a:t>Reality situation</a:t>
                      </a:r>
                      <a:endParaRPr lang="en-US" sz="2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en-US"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228600">
                <a:tc gridSpan="2" vMerge="1">
                  <a:txBody>
                    <a:bodyPr/>
                    <a:lstStyle/>
                    <a:p>
                      <a:pPr algn="ctr"/>
                      <a:endParaRPr lang="en-US"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vMerge="1">
                  <a:txBody>
                    <a:bodyPr/>
                    <a:lstStyle/>
                    <a:p>
                      <a:pPr algn="ct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t>No HYP</a:t>
                      </a:r>
                      <a:endParaRPr lang="en-US" sz="24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HYP present</a:t>
                      </a:r>
                      <a:endParaRPr lang="en-US" sz="2400" dirty="0"/>
                    </a:p>
                  </a:txBody>
                  <a:tcPr anchor="ctr">
                    <a:lnL w="28575"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rowSpan="2">
                  <a:txBody>
                    <a:bodyPr/>
                    <a:lstStyle/>
                    <a:p>
                      <a:pPr algn="ctr"/>
                      <a:r>
                        <a:rPr kumimoji="0" lang="en-US" sz="2400" b="0" i="0" u="none" strike="noStrike" kern="1200" cap="none" spc="0" normalizeH="0" baseline="0" noProof="0" dirty="0" smtClean="0">
                          <a:ln>
                            <a:noFill/>
                          </a:ln>
                          <a:solidFill>
                            <a:srgbClr val="000000"/>
                          </a:solidFill>
                          <a:effectLst/>
                          <a:uLnTx/>
                          <a:uFillTx/>
                          <a:latin typeface="+mn-lt"/>
                          <a:ea typeface="+mn-ea"/>
                          <a:cs typeface="+mn-cs"/>
                        </a:rPr>
                        <a:t>Our decision</a:t>
                      </a:r>
                      <a:endParaRPr lang="en-US"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No HYP</a:t>
                      </a:r>
                      <a:endParaRPr lang="en-US" sz="24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2400" dirty="0" smtClean="0"/>
                        <a:t>“true”</a:t>
                      </a:r>
                      <a:endParaRPr lang="en-US"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2400" i="1" dirty="0" smtClean="0"/>
                        <a:t>type II</a:t>
                      </a:r>
                      <a:endParaRPr lang="en-US" sz="2400" i="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70840">
                <a:tc vMerge="1">
                  <a:txBody>
                    <a:bodyPr/>
                    <a:lstStyle/>
                    <a:p>
                      <a:endParaRPr lang="en-US"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HYP present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i="1" u="none" smtClean="0"/>
                        <a:t>type </a:t>
                      </a:r>
                      <a:r>
                        <a:rPr lang="en-US" sz="2400" i="1" u="none" dirty="0" smtClean="0"/>
                        <a:t>I</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“true”</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cxnSp>
        <p:nvCxnSpPr>
          <p:cNvPr id="5" name="Straight Arrow Connector 4"/>
          <p:cNvCxnSpPr/>
          <p:nvPr/>
        </p:nvCxnSpPr>
        <p:spPr bwMode="auto">
          <a:xfrm flipV="1">
            <a:off x="930323" y="4549987"/>
            <a:ext cx="4824536" cy="4427"/>
          </a:xfrm>
          <a:prstGeom prst="straightConnector1">
            <a:avLst/>
          </a:prstGeom>
          <a:ln w="12700">
            <a:tailEnd type="triangle" w="lg" len="lg"/>
          </a:ln>
          <a:extLst/>
        </p:spPr>
        <p:style>
          <a:lnRef idx="1">
            <a:schemeClr val="dk1"/>
          </a:lnRef>
          <a:fillRef idx="0">
            <a:schemeClr val="dk1"/>
          </a:fillRef>
          <a:effectRef idx="0">
            <a:schemeClr val="dk1"/>
          </a:effectRef>
          <a:fontRef idx="minor">
            <a:schemeClr val="tx1"/>
          </a:fontRef>
        </p:style>
      </p:cxnSp>
      <p:sp>
        <p:nvSpPr>
          <p:cNvPr id="6" name="Rectangular Callout 5"/>
          <p:cNvSpPr/>
          <p:nvPr/>
        </p:nvSpPr>
        <p:spPr bwMode="auto">
          <a:xfrm rot="10800000">
            <a:off x="2228457" y="3861048"/>
            <a:ext cx="1258145" cy="688936"/>
          </a:xfrm>
          <a:prstGeom prst="wedgeRectCallout">
            <a:avLst>
              <a:gd name="adj1" fmla="val 90251"/>
              <a:gd name="adj2" fmla="val 8427"/>
            </a:avLst>
          </a:prstGeom>
          <a:solidFill>
            <a:schemeClr val="accent1">
              <a:lumMod val="60000"/>
              <a:lumOff val="40000"/>
            </a:scheme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7" name="Rectangular Callout 6"/>
          <p:cNvSpPr/>
          <p:nvPr/>
        </p:nvSpPr>
        <p:spPr bwMode="auto">
          <a:xfrm rot="10800000">
            <a:off x="3270575" y="4084865"/>
            <a:ext cx="1275683" cy="465117"/>
          </a:xfrm>
          <a:prstGeom prst="wedgeRectCallout">
            <a:avLst>
              <a:gd name="adj1" fmla="val -73205"/>
              <a:gd name="adj2" fmla="val 31607"/>
            </a:avLst>
          </a:prstGeom>
          <a:solidFill>
            <a:srgbClr val="FF0000">
              <a:alpha val="34902"/>
            </a:srgbClr>
          </a:solidFill>
          <a:ln w="12700">
            <a:solidFill>
              <a:schemeClr val="tx1"/>
            </a:solidFill>
          </a:ln>
          <a:extLst/>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8" name="Rectangle 7"/>
          <p:cNvSpPr/>
          <p:nvPr/>
        </p:nvSpPr>
        <p:spPr>
          <a:xfrm>
            <a:off x="287524" y="3933056"/>
            <a:ext cx="1830931" cy="461665"/>
          </a:xfrm>
          <a:prstGeom prst="rect">
            <a:avLst/>
          </a:prstGeom>
        </p:spPr>
        <p:txBody>
          <a:bodyPr wrap="square">
            <a:spAutoFit/>
          </a:bodyPr>
          <a:lstStyle/>
          <a:p>
            <a:r>
              <a:rPr lang="en-US" sz="2400" dirty="0" smtClean="0"/>
              <a:t>No HYP</a:t>
            </a:r>
            <a:endParaRPr lang="en-US" sz="2400" dirty="0"/>
          </a:p>
        </p:txBody>
      </p:sp>
      <p:sp>
        <p:nvSpPr>
          <p:cNvPr id="9" name="Rectangle 8"/>
          <p:cNvSpPr/>
          <p:nvPr/>
        </p:nvSpPr>
        <p:spPr>
          <a:xfrm>
            <a:off x="4890763" y="3951637"/>
            <a:ext cx="2859390" cy="461665"/>
          </a:xfrm>
          <a:prstGeom prst="rect">
            <a:avLst/>
          </a:prstGeom>
        </p:spPr>
        <p:txBody>
          <a:bodyPr wrap="square">
            <a:spAutoFit/>
          </a:bodyPr>
          <a:lstStyle/>
          <a:p>
            <a:r>
              <a:rPr lang="en-US" sz="2400" dirty="0" smtClean="0"/>
              <a:t>H</a:t>
            </a:r>
            <a:r>
              <a:rPr lang="en-US" sz="2400" dirty="0"/>
              <a:t>Y</a:t>
            </a:r>
            <a:r>
              <a:rPr lang="en-US" sz="2400" dirty="0" smtClean="0"/>
              <a:t>P present</a:t>
            </a:r>
            <a:endParaRPr lang="en-US" sz="2400" dirty="0"/>
          </a:p>
        </p:txBody>
      </p:sp>
      <p:sp>
        <p:nvSpPr>
          <p:cNvPr id="11" name="Right Brace 10"/>
          <p:cNvSpPr/>
          <p:nvPr/>
        </p:nvSpPr>
        <p:spPr bwMode="auto">
          <a:xfrm rot="5400000">
            <a:off x="2620226" y="4166340"/>
            <a:ext cx="262277" cy="1038427"/>
          </a:xfrm>
          <a:prstGeom prst="rightBrace">
            <a:avLst>
              <a:gd name="adj1" fmla="val 46957"/>
              <a:gd name="adj2" fmla="val 50286"/>
            </a:avLst>
          </a:prstGeom>
          <a:ln w="19050">
            <a:solidFill>
              <a:schemeClr val="accent1">
                <a:lumMod val="50000"/>
              </a:schemeClr>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2" name="Right Brace 11"/>
          <p:cNvSpPr/>
          <p:nvPr/>
        </p:nvSpPr>
        <p:spPr bwMode="auto">
          <a:xfrm rot="5400000">
            <a:off x="3869912" y="4166680"/>
            <a:ext cx="293041" cy="1059657"/>
          </a:xfrm>
          <a:prstGeom prst="rightBrace">
            <a:avLst>
              <a:gd name="adj1" fmla="val 42373"/>
              <a:gd name="adj2" fmla="val 49760"/>
            </a:avLst>
          </a:prstGeom>
          <a:ln w="19050">
            <a:solidFill>
              <a:srgbClr val="FF0000"/>
            </a:solidFill>
          </a:ln>
          <a:extLst/>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Black" pitchFamily="34" charset="0"/>
            </a:endParaRPr>
          </a:p>
        </p:txBody>
      </p:sp>
      <p:sp>
        <p:nvSpPr>
          <p:cNvPr id="13" name="Rectangle 12"/>
          <p:cNvSpPr/>
          <p:nvPr/>
        </p:nvSpPr>
        <p:spPr>
          <a:xfrm>
            <a:off x="5990962" y="4752920"/>
            <a:ext cx="2986715" cy="523220"/>
          </a:xfrm>
          <a:prstGeom prst="rect">
            <a:avLst/>
          </a:prstGeom>
        </p:spPr>
        <p:txBody>
          <a:bodyPr wrap="none">
            <a:spAutoFit/>
          </a:bodyPr>
          <a:lstStyle/>
          <a:p>
            <a:r>
              <a:rPr lang="en-US" sz="2800" dirty="0" smtClean="0">
                <a:solidFill>
                  <a:srgbClr val="000000"/>
                </a:solidFill>
                <a:latin typeface="Arial"/>
              </a:rPr>
              <a:t>- overlapping part</a:t>
            </a:r>
            <a:endParaRPr lang="en-US" dirty="0"/>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386280899"/>
                  </p:ext>
                </p:extLst>
              </p:nvPr>
            </p:nvGraphicFramePr>
            <p:xfrm>
              <a:off x="1600076" y="5265204"/>
              <a:ext cx="7256400" cy="1517142"/>
            </p:xfrm>
            <a:graphic>
              <a:graphicData uri="http://schemas.openxmlformats.org/drawingml/2006/table">
                <a:tbl>
                  <a:tblPr firstRow="1" bandRow="1">
                    <a:tableStyleId>{5940675A-B579-460E-94D1-54222C63F5DA}</a:tableStyleId>
                  </a:tblPr>
                  <a:tblGrid>
                    <a:gridCol w="3392770"/>
                    <a:gridCol w="3863630"/>
                  </a:tblGrid>
                  <a:tr h="370840">
                    <a:tc>
                      <a:txBody>
                        <a:bodyPr/>
                        <a:lstStyle/>
                        <a:p>
                          <a:pPr algn="ctr">
                            <a:lnSpc>
                              <a:spcPct val="120000"/>
                            </a:lnSpc>
                          </a:pPr>
                          <a:r>
                            <a:rPr lang="en-US" sz="2400" dirty="0" smtClean="0"/>
                            <a:t>Type I error</a:t>
                          </a:r>
                          <a:endParaRPr lang="en-US" sz="2400" dirty="0"/>
                        </a:p>
                      </a:txBody>
                      <a:tcPr anchor="ctr"/>
                    </a:tc>
                    <a:tc>
                      <a:txBody>
                        <a:bodyPr/>
                        <a:lstStyle/>
                        <a:p>
                          <a:pPr algn="l">
                            <a:lnSpc>
                              <a:spcPct val="120000"/>
                            </a:lnSpc>
                          </a:pPr>
                          <a:r>
                            <a:rPr lang="en-US" sz="3200" dirty="0" smtClean="0">
                              <a:ea typeface="Cambria Math"/>
                            </a:rPr>
                            <a:t>	</a:t>
                          </a:r>
                          <a14:m>
                            <m:oMath xmlns:m="http://schemas.openxmlformats.org/officeDocument/2006/math">
                              <m:r>
                                <a:rPr lang="en-US" sz="3200" i="1" smtClean="0">
                                  <a:latin typeface="Cambria Math"/>
                                  <a:ea typeface="Cambria Math"/>
                                </a:rPr>
                                <m:t>𝛼</m:t>
                              </m:r>
                              <m:r>
                                <a:rPr lang="en-US" sz="3200" b="0" i="1" smtClean="0">
                                  <a:latin typeface="Cambria Math"/>
                                  <a:ea typeface="Cambria Math"/>
                                </a:rPr>
                                <m:t>=</m:t>
                              </m:r>
                            </m:oMath>
                          </a14:m>
                          <a:r>
                            <a:rPr lang="en-US" sz="2400" dirty="0" smtClean="0"/>
                            <a:t> </a:t>
                          </a:r>
                          <a14:m>
                            <m:oMath xmlns:m="http://schemas.openxmlformats.org/officeDocument/2006/math">
                              <m:f>
                                <m:fPr>
                                  <m:type m:val="skw"/>
                                  <m:ctrlPr>
                                    <a:rPr kumimoji="0" lang="en-US" sz="3600" b="0" i="1" u="none" strike="noStrike" kern="1200" cap="none" spc="0" normalizeH="0" baseline="0" noProof="0" smtClean="0">
                                      <a:ln>
                                        <a:noFill/>
                                      </a:ln>
                                      <a:solidFill>
                                        <a:srgbClr val="000000"/>
                                      </a:solidFill>
                                      <a:effectLst/>
                                      <a:uLnTx/>
                                      <a:uFillTx/>
                                      <a:latin typeface="Cambria Math"/>
                                      <a:ea typeface="Cambria Math"/>
                                      <a:cs typeface="+mn-cs"/>
                                    </a:rPr>
                                  </m:ctrlPr>
                                </m:fPr>
                                <m:num>
                                  <m:r>
                                    <a:rPr kumimoji="0" lang="en-US" sz="3600" b="0" i="1" u="none" strike="noStrike" kern="1200" cap="none" spc="0" normalizeH="0" baseline="0" noProof="0" smtClean="0">
                                      <a:ln>
                                        <a:noFill/>
                                      </a:ln>
                                      <a:solidFill>
                                        <a:srgbClr val="000000"/>
                                      </a:solidFill>
                                      <a:effectLst/>
                                      <a:uLnTx/>
                                      <a:uFillTx/>
                                      <a:latin typeface="Cambria Math"/>
                                      <a:ea typeface="Cambria Math"/>
                                      <a:cs typeface="+mn-cs"/>
                                    </a:rPr>
                                    <m:t>𝛿</m:t>
                                  </m:r>
                                </m:num>
                                <m:den>
                                  <m:r>
                                    <a:rPr kumimoji="0" lang="en-US" sz="3600" b="0" i="1" u="none" strike="noStrike" kern="1200" cap="none" spc="0" normalizeH="0" baseline="0" noProof="0" smtClean="0">
                                      <a:ln>
                                        <a:noFill/>
                                      </a:ln>
                                      <a:solidFill>
                                        <a:srgbClr val="000000"/>
                                      </a:solidFill>
                                      <a:effectLst/>
                                      <a:uLnTx/>
                                      <a:uFillTx/>
                                      <a:latin typeface="Cambria Math"/>
                                      <a:ea typeface="Cambria Math"/>
                                      <a:cs typeface="+mn-cs"/>
                                    </a:rPr>
                                    <m:t>𝑛𝑜𝐻𝑌𝑃</m:t>
                                  </m:r>
                                </m:den>
                              </m:f>
                            </m:oMath>
                          </a14:m>
                          <a:endParaRPr lang="en-US" sz="3600" dirty="0"/>
                        </a:p>
                      </a:txBody>
                      <a:tcPr/>
                    </a:tc>
                  </a:tr>
                  <a:tr h="365016">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smtClean="0"/>
                            <a:t>Type II error</a:t>
                          </a:r>
                        </a:p>
                      </a:txBody>
                      <a:tcPr anchor="ctr"/>
                    </a:tc>
                    <a:tc>
                      <a:txBody>
                        <a:bodyPr/>
                        <a:lstStyle/>
                        <a:p>
                          <a:pPr algn="l">
                            <a:lnSpc>
                              <a:spcPct val="120000"/>
                            </a:lnSpc>
                          </a:pPr>
                          <a:r>
                            <a:rPr kumimoji="0" lang="en-US" sz="3200" b="0" u="none" strike="noStrike" kern="1200" cap="none" spc="0" normalizeH="0" baseline="0" noProof="0" dirty="0" smtClean="0">
                              <a:ln>
                                <a:noFill/>
                              </a:ln>
                              <a:solidFill>
                                <a:srgbClr val="000000"/>
                              </a:solidFill>
                              <a:effectLst/>
                              <a:uLnTx/>
                              <a:uFillTx/>
                              <a:ea typeface="Cambria Math"/>
                              <a:cs typeface="+mn-cs"/>
                            </a:rPr>
                            <a:t>	</a:t>
                          </a:r>
                          <a14:m>
                            <m:oMath xmlns:m="http://schemas.openxmlformats.org/officeDocument/2006/math">
                              <m:r>
                                <a:rPr kumimoji="0" lang="en-US" sz="3200" b="0" i="1" u="none" strike="noStrike" kern="1200" cap="none" spc="0" normalizeH="0" baseline="0" noProof="0" smtClean="0">
                                  <a:ln>
                                    <a:noFill/>
                                  </a:ln>
                                  <a:solidFill>
                                    <a:srgbClr val="000000"/>
                                  </a:solidFill>
                                  <a:effectLst/>
                                  <a:uLnTx/>
                                  <a:uFillTx/>
                                  <a:latin typeface="Cambria Math"/>
                                  <a:ea typeface="Cambria Math"/>
                                  <a:cs typeface="+mn-cs"/>
                                </a:rPr>
                                <m:t>𝛽</m:t>
                              </m:r>
                              <m:r>
                                <a:rPr kumimoji="0" lang="en-US" sz="3200" b="0" i="1" u="none" strike="noStrike" kern="1200" cap="none" spc="0" normalizeH="0" baseline="0" noProof="0">
                                  <a:ln>
                                    <a:noFill/>
                                  </a:ln>
                                  <a:solidFill>
                                    <a:srgbClr val="000000"/>
                                  </a:solidFill>
                                  <a:effectLst/>
                                  <a:uLnTx/>
                                  <a:uFillTx/>
                                  <a:latin typeface="Cambria Math"/>
                                  <a:ea typeface="Cambria Math"/>
                                  <a:cs typeface="+mn-cs"/>
                                </a:rPr>
                                <m:t>=</m:t>
                              </m:r>
                            </m:oMath>
                          </a14:m>
                          <a:r>
                            <a:rPr kumimoji="0" lang="en-US" sz="2800" b="0" i="0" u="none" strike="noStrike" kern="1200" cap="none" spc="0" normalizeH="0" baseline="0" noProof="0" dirty="0" smtClean="0">
                              <a:ln>
                                <a:noFill/>
                              </a:ln>
                              <a:solidFill>
                                <a:srgbClr val="000000"/>
                              </a:solidFill>
                              <a:effectLst/>
                              <a:uLnTx/>
                              <a:uFillTx/>
                              <a:latin typeface="+mn-lt"/>
                              <a:ea typeface="+mn-ea"/>
                              <a:cs typeface="+mn-cs"/>
                            </a:rPr>
                            <a:t> </a:t>
                          </a:r>
                          <a14:m>
                            <m:oMath xmlns:m="http://schemas.openxmlformats.org/officeDocument/2006/math">
                              <m:f>
                                <m:fPr>
                                  <m:type m:val="skw"/>
                                  <m:ctrlPr>
                                    <a:rPr kumimoji="0" lang="en-US" sz="3600" b="0" i="1" u="none" strike="noStrike" kern="1200" cap="none" spc="0" normalizeH="0" baseline="0" noProof="0">
                                      <a:ln>
                                        <a:noFill/>
                                      </a:ln>
                                      <a:solidFill>
                                        <a:srgbClr val="000000"/>
                                      </a:solidFill>
                                      <a:effectLst/>
                                      <a:uLnTx/>
                                      <a:uFillTx/>
                                      <a:latin typeface="Cambria Math"/>
                                      <a:ea typeface="Cambria Math"/>
                                      <a:cs typeface="+mn-cs"/>
                                    </a:rPr>
                                  </m:ctrlPr>
                                </m:fPr>
                                <m:num>
                                  <m:r>
                                    <a:rPr kumimoji="0" lang="en-US" sz="3600" b="0" i="1" u="none" strike="noStrike" kern="1200" cap="none" spc="0" normalizeH="0" baseline="0" noProof="0">
                                      <a:ln>
                                        <a:noFill/>
                                      </a:ln>
                                      <a:solidFill>
                                        <a:srgbClr val="000000"/>
                                      </a:solidFill>
                                      <a:effectLst/>
                                      <a:uLnTx/>
                                      <a:uFillTx/>
                                      <a:latin typeface="Cambria Math"/>
                                      <a:ea typeface="Cambria Math"/>
                                      <a:cs typeface="+mn-cs"/>
                                    </a:rPr>
                                    <m:t>𝛿</m:t>
                                  </m:r>
                                </m:num>
                                <m:den>
                                  <m:r>
                                    <a:rPr kumimoji="0" lang="en-US" sz="3600" b="0" i="1" u="none" strike="noStrike" kern="1200" cap="none" spc="0" normalizeH="0" baseline="0" noProof="0">
                                      <a:ln>
                                        <a:noFill/>
                                      </a:ln>
                                      <a:solidFill>
                                        <a:srgbClr val="000000"/>
                                      </a:solidFill>
                                      <a:effectLst/>
                                      <a:uLnTx/>
                                      <a:uFillTx/>
                                      <a:latin typeface="Cambria Math"/>
                                      <a:ea typeface="Cambria Math"/>
                                      <a:cs typeface="+mn-cs"/>
                                    </a:rPr>
                                    <m:t>𝐻𝑌𝑃</m:t>
                                  </m:r>
                                </m:den>
                              </m:f>
                            </m:oMath>
                          </a14:m>
                          <a:endParaRPr lang="en-US" sz="2400" dirty="0"/>
                        </a:p>
                      </a:txBody>
                      <a:tcPr/>
                    </a:tc>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386280899"/>
                  </p:ext>
                </p:extLst>
              </p:nvPr>
            </p:nvGraphicFramePr>
            <p:xfrm>
              <a:off x="1600076" y="5265204"/>
              <a:ext cx="7256400" cy="1390904"/>
            </p:xfrm>
            <a:graphic>
              <a:graphicData uri="http://schemas.openxmlformats.org/drawingml/2006/table">
                <a:tbl>
                  <a:tblPr firstRow="1" bandRow="1">
                    <a:tableStyleId>{5940675A-B579-460E-94D1-54222C63F5DA}</a:tableStyleId>
                  </a:tblPr>
                  <a:tblGrid>
                    <a:gridCol w="3392770"/>
                    <a:gridCol w="3863630"/>
                  </a:tblGrid>
                  <a:tr h="695452">
                    <a:tc>
                      <a:txBody>
                        <a:bodyPr/>
                        <a:lstStyle/>
                        <a:p>
                          <a:pPr algn="ctr">
                            <a:lnSpc>
                              <a:spcPct val="120000"/>
                            </a:lnSpc>
                          </a:pPr>
                          <a:r>
                            <a:rPr lang="en-US" sz="2400" dirty="0" smtClean="0"/>
                            <a:t>Type I error</a:t>
                          </a:r>
                          <a:endParaRPr lang="en-US" sz="2400" dirty="0"/>
                        </a:p>
                      </a:txBody>
                      <a:tcPr anchor="ctr"/>
                    </a:tc>
                    <a:tc>
                      <a:txBody>
                        <a:bodyPr/>
                        <a:lstStyle/>
                        <a:p>
                          <a:endParaRPr lang="en-US"/>
                        </a:p>
                      </a:txBody>
                      <a:tcPr>
                        <a:blipFill rotWithShape="1">
                          <a:blip r:embed="rId4"/>
                          <a:stretch>
                            <a:fillRect l="-87855" t="-877" b="-106140"/>
                          </a:stretch>
                        </a:blipFill>
                      </a:tcPr>
                    </a:tc>
                  </a:tr>
                  <a:tr h="695452">
                    <a:tc>
                      <a:txBody>
                        <a:bodyPr/>
                        <a:lstStyle/>
                        <a:p>
                          <a:pPr marL="0" marR="0" indent="0" algn="ctr" defTabSz="914400" rtl="0" eaLnBrk="1" fontAlgn="auto" latinLnBrk="0" hangingPunct="1">
                            <a:lnSpc>
                              <a:spcPct val="120000"/>
                            </a:lnSpc>
                            <a:spcBef>
                              <a:spcPts val="0"/>
                            </a:spcBef>
                            <a:spcAft>
                              <a:spcPts val="0"/>
                            </a:spcAft>
                            <a:buClrTx/>
                            <a:buSzTx/>
                            <a:buFontTx/>
                            <a:buNone/>
                            <a:tabLst/>
                            <a:defRPr/>
                          </a:pPr>
                          <a:r>
                            <a:rPr lang="en-US" sz="2400" dirty="0" smtClean="0"/>
                            <a:t>Type II error</a:t>
                          </a:r>
                        </a:p>
                      </a:txBody>
                      <a:tcPr anchor="ctr"/>
                    </a:tc>
                    <a:tc>
                      <a:txBody>
                        <a:bodyPr/>
                        <a:lstStyle/>
                        <a:p>
                          <a:endParaRPr lang="en-US"/>
                        </a:p>
                      </a:txBody>
                      <a:tcPr>
                        <a:blipFill rotWithShape="1">
                          <a:blip r:embed="rId4"/>
                          <a:stretch>
                            <a:fillRect l="-87855" t="-100877" b="-6140"/>
                          </a:stretch>
                        </a:blipFill>
                      </a:tcPr>
                    </a:tc>
                  </a:tr>
                </a:tbl>
              </a:graphicData>
            </a:graphic>
          </p:graphicFrame>
        </mc:Fallback>
      </mc:AlternateContent>
      <mc:AlternateContent xmlns:mc="http://schemas.openxmlformats.org/markup-compatibility/2006" xmlns:a14="http://schemas.microsoft.com/office/drawing/2010/main">
        <mc:Choice Requires="a14">
          <p:sp>
            <p:nvSpPr>
              <p:cNvPr id="15" name="Rectangle 14"/>
              <p:cNvSpPr/>
              <p:nvPr/>
            </p:nvSpPr>
            <p:spPr>
              <a:xfrm>
                <a:off x="5616116" y="4716433"/>
                <a:ext cx="55816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a:ea typeface="Cambria Math"/>
                        </a:rPr>
                        <m:t>𝛿</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5616116" y="4716433"/>
                <a:ext cx="558166" cy="58477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961853" y="4707721"/>
                <a:ext cx="15844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a:ea typeface="Cambria Math"/>
                        </a:rPr>
                        <m:t>𝑛𝑜𝐻𝑌𝑃</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1961853" y="4707721"/>
                <a:ext cx="1584473" cy="58477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471909" y="4752437"/>
                <a:ext cx="113082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solidFill>
                            <a:srgbClr val="000000"/>
                          </a:solidFill>
                          <a:latin typeface="Cambria Math"/>
                          <a:ea typeface="Cambria Math"/>
                        </a:rPr>
                        <m:t>𝐻𝑌𝑃</m:t>
                      </m:r>
                    </m:oMath>
                  </m:oMathPara>
                </a14:m>
                <a:endParaRPr lang="en-US" sz="1600" dirty="0"/>
              </a:p>
            </p:txBody>
          </p:sp>
        </mc:Choice>
        <mc:Fallback xmlns="">
          <p:sp>
            <p:nvSpPr>
              <p:cNvPr id="17" name="Rectangle 16"/>
              <p:cNvSpPr>
                <a:spLocks noRot="1" noChangeAspect="1" noMove="1" noResize="1" noEditPoints="1" noAdjustHandles="1" noChangeArrowheads="1" noChangeShapeType="1" noTextEdit="1"/>
              </p:cNvSpPr>
              <p:nvPr/>
            </p:nvSpPr>
            <p:spPr>
              <a:xfrm>
                <a:off x="3471909" y="4752437"/>
                <a:ext cx="1130822" cy="584775"/>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632876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116632"/>
            <a:ext cx="9144000" cy="620688"/>
          </a:xfrm>
        </p:spPr>
        <p:txBody>
          <a:bodyPr/>
          <a:lstStyle/>
          <a:p>
            <a:r>
              <a:rPr lang="en-US" sz="3500" b="1" dirty="0" smtClean="0"/>
              <a:t>Analysis </a:t>
            </a:r>
            <a:r>
              <a:rPr lang="en-US" sz="3500" b="1" dirty="0"/>
              <a:t>of methods </a:t>
            </a:r>
            <a:r>
              <a:rPr lang="en-US" sz="3500" b="1" dirty="0" smtClean="0"/>
              <a:t>to compare samples</a:t>
            </a:r>
            <a:endParaRPr lang="en-US" sz="3500" b="1"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081286895"/>
                  </p:ext>
                </p:extLst>
              </p:nvPr>
            </p:nvGraphicFramePr>
            <p:xfrm>
              <a:off x="143508" y="872717"/>
              <a:ext cx="8820980" cy="5719151"/>
            </p:xfrm>
            <a:graphic>
              <a:graphicData uri="http://schemas.openxmlformats.org/drawingml/2006/table">
                <a:tbl>
                  <a:tblPr firstRow="1" bandRow="1">
                    <a:tableStyleId>{5940675A-B579-460E-94D1-54222C63F5DA}</a:tableStyleId>
                  </a:tblPr>
                  <a:tblGrid>
                    <a:gridCol w="4536504"/>
                    <a:gridCol w="4284476"/>
                  </a:tblGrid>
                  <a:tr h="922030">
                    <a:tc>
                      <a:txBody>
                        <a:bodyPr/>
                        <a:lstStyle/>
                        <a:p>
                          <a:pPr algn="ctr"/>
                          <a:r>
                            <a:rPr lang="en-US" sz="2600" b="1" dirty="0" smtClean="0"/>
                            <a:t>Student t-test</a:t>
                          </a:r>
                        </a:p>
                        <a:p>
                          <a:pPr algn="ctr"/>
                          <a:r>
                            <a:rPr lang="en-US" sz="2600" b="1" dirty="0" smtClean="0"/>
                            <a:t>(</a:t>
                          </a:r>
                          <a:r>
                            <a:rPr lang="en-US" sz="2600" b="1" baseline="0" dirty="0" smtClean="0"/>
                            <a:t>parametric stats</a:t>
                          </a:r>
                          <a:r>
                            <a:rPr lang="en-US" sz="2600" b="1" dirty="0" smtClean="0"/>
                            <a:t>)</a:t>
                          </a:r>
                          <a:endParaRPr lang="en-US" sz="2600" b="1" dirty="0"/>
                        </a:p>
                      </a:txBody>
                      <a:tcPr anchor="ctr"/>
                    </a:tc>
                    <a:tc>
                      <a:txBody>
                        <a:bodyPr/>
                        <a:lstStyle/>
                        <a:p>
                          <a:pPr algn="ctr"/>
                          <a:r>
                            <a:rPr lang="en-US" sz="2600" b="1" dirty="0" smtClean="0"/>
                            <a:t>Kornfeld</a:t>
                          </a:r>
                          <a:r>
                            <a:rPr lang="en-US" sz="2600" b="1" baseline="0" dirty="0" smtClean="0"/>
                            <a:t> method</a:t>
                          </a:r>
                        </a:p>
                        <a:p>
                          <a:pPr algn="ctr"/>
                          <a:r>
                            <a:rPr lang="en-US" sz="2600" b="1" baseline="0" dirty="0" smtClean="0"/>
                            <a:t>(non parametric stats)</a:t>
                          </a:r>
                          <a:endParaRPr lang="en-US" sz="2600" b="1" dirty="0"/>
                        </a:p>
                      </a:txBody>
                      <a:tcPr anchor="ctr"/>
                    </a:tc>
                  </a:tr>
                  <a:tr h="626141">
                    <a:tc gridSpan="2">
                      <a:txBody>
                        <a:bodyPr/>
                        <a:lstStyle/>
                        <a:p>
                          <a:pPr algn="ctr"/>
                          <a:r>
                            <a:rPr lang="en-US" sz="2600" dirty="0" smtClean="0"/>
                            <a:t>1. Requirements to input samples</a:t>
                          </a:r>
                          <a:endParaRPr lang="en-US" sz="2600" dirty="0"/>
                        </a:p>
                      </a:txBody>
                      <a:tcPr anchor="ctr"/>
                    </a:tc>
                    <a:tc hMerge="1">
                      <a:txBody>
                        <a:bodyPr/>
                        <a:lstStyle/>
                        <a:p>
                          <a:endParaRPr lang="en-US"/>
                        </a:p>
                      </a:txBody>
                      <a:tcPr/>
                    </a:tc>
                  </a:tr>
                  <a:tr h="922030">
                    <a:tc>
                      <a:txBody>
                        <a:bodyPr/>
                        <a:lstStyle/>
                        <a:p>
                          <a:pPr marL="180975" indent="0" algn="l"/>
                          <a:r>
                            <a:rPr lang="en-US" sz="2600" dirty="0" smtClean="0"/>
                            <a:t>Normal distribution</a:t>
                          </a:r>
                        </a:p>
                        <a:p>
                          <a:pPr marL="180975" indent="0" algn="l"/>
                          <a:r>
                            <a:rPr lang="en-US" sz="2600" dirty="0" smtClean="0"/>
                            <a:t>Homogeneity</a:t>
                          </a:r>
                          <a:r>
                            <a:rPr lang="en-US" sz="2600" baseline="0" dirty="0" smtClean="0"/>
                            <a:t> </a:t>
                          </a:r>
                          <a:r>
                            <a:rPr lang="en-US" sz="2600" dirty="0" smtClean="0"/>
                            <a:t>of variances</a:t>
                          </a:r>
                          <a:endParaRPr lang="en-US" sz="2600" dirty="0"/>
                        </a:p>
                      </a:txBody>
                      <a:tcPr anchor="ctr"/>
                    </a:tc>
                    <a:tc>
                      <a:txBody>
                        <a:bodyPr/>
                        <a:lstStyle/>
                        <a:p>
                          <a:pPr algn="ctr"/>
                          <a:r>
                            <a:rPr lang="en-US" sz="2600" dirty="0" smtClean="0"/>
                            <a:t>No requirements </a:t>
                          </a:r>
                          <a:endParaRPr lang="en-US" sz="2600" dirty="0"/>
                        </a:p>
                      </a:txBody>
                      <a:tcPr anchor="ctr"/>
                    </a:tc>
                  </a:tr>
                  <a:tr h="7756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rgbClr val="000000"/>
                              </a:solidFill>
                              <a:effectLst/>
                              <a:uLnTx/>
                              <a:uFillTx/>
                              <a:latin typeface="+mn-lt"/>
                              <a:ea typeface="+mn-ea"/>
                              <a:cs typeface="+mn-cs"/>
                            </a:rPr>
                            <a:t>2. Choosing the corresponding confidence level</a:t>
                          </a:r>
                        </a:p>
                      </a:txBody>
                      <a:tcPr anchor="ctr"/>
                    </a:tc>
                    <a:tc hMerge="1">
                      <a:txBody>
                        <a:bodyPr/>
                        <a:lstStyle/>
                        <a:p>
                          <a:endParaRPr lang="en-US" sz="2600" dirty="0"/>
                        </a:p>
                      </a:txBody>
                      <a:tcPr anchor="ctr"/>
                    </a:tc>
                  </a:tr>
                  <a:tr h="775640">
                    <a:tc>
                      <a:txBody>
                        <a:bodyPr/>
                        <a:lstStyle/>
                        <a:p>
                          <a:pPr algn="ctr"/>
                          <a:r>
                            <a:rPr lang="en-US" sz="2600" dirty="0" smtClean="0"/>
                            <a:t>95% or 99% see t-table</a:t>
                          </a:r>
                          <a:endParaRPr lang="en-US" sz="26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1−</m:t>
                                </m:r>
                                <m:sSup>
                                  <m:sSupPr>
                                    <m:ctrlPr>
                                      <a:rPr lang="en-US" sz="2800" b="0" i="1" smtClean="0">
                                        <a:latin typeface="Cambria Math"/>
                                      </a:rPr>
                                    </m:ctrlPr>
                                  </m:sSupPr>
                                  <m:e>
                                    <m:r>
                                      <a:rPr lang="en-US" sz="2800" b="0" i="1" smtClean="0">
                                        <a:latin typeface="Cambria Math"/>
                                      </a:rPr>
                                      <m:t>0,5</m:t>
                                    </m:r>
                                  </m:e>
                                  <m:sup>
                                    <m:r>
                                      <a:rPr lang="en-US" sz="2800" b="0" i="1" smtClean="0">
                                        <a:latin typeface="Cambria Math"/>
                                      </a:rPr>
                                      <m:t>𝑛</m:t>
                                    </m:r>
                                    <m:r>
                                      <a:rPr lang="en-US" sz="2800" b="0" i="1" smtClean="0">
                                        <a:latin typeface="Cambria Math"/>
                                      </a:rPr>
                                      <m:t>−1</m:t>
                                    </m:r>
                                  </m:sup>
                                </m:sSup>
                              </m:oMath>
                            </m:oMathPara>
                          </a14:m>
                          <a:endParaRPr lang="en-US" sz="2800" dirty="0"/>
                        </a:p>
                      </a:txBody>
                      <a:tcPr anchor="ctr"/>
                    </a:tc>
                  </a:tr>
                  <a:tr h="775640">
                    <a:tc gridSpan="2">
                      <a:txBody>
                        <a:bodyPr/>
                        <a:lstStyle/>
                        <a:p>
                          <a:pPr algn="ctr"/>
                          <a:r>
                            <a:rPr lang="en-US" sz="2600" dirty="0" smtClean="0"/>
                            <a:t>3. Calculating</a:t>
                          </a:r>
                          <a:r>
                            <a:rPr lang="en-US" sz="2600" baseline="0" dirty="0" smtClean="0"/>
                            <a:t> the confidence interval for random variable</a:t>
                          </a:r>
                          <a:endParaRPr lang="en-US" sz="2600" dirty="0"/>
                        </a:p>
                      </a:txBody>
                      <a:tcPr anchor="ctr"/>
                    </a:tc>
                    <a:tc hMerge="1">
                      <a:txBody>
                        <a:bodyPr/>
                        <a:lstStyle/>
                        <a:p>
                          <a:endParaRPr lang="en-US" sz="3200" dirty="0"/>
                        </a:p>
                      </a:txBody>
                      <a:tcPr anchor="ctr"/>
                    </a:tc>
                  </a:tr>
                  <a:tr h="922030">
                    <a:tc>
                      <a:txBody>
                        <a:bodyPr/>
                        <a:lstStyle/>
                        <a:p>
                          <a:pPr algn="ctr"/>
                          <a14:m>
                            <m:oMath xmlns:m="http://schemas.openxmlformats.org/officeDocument/2006/math">
                              <m:d>
                                <m:dPr>
                                  <m:ctrlPr>
                                    <a:rPr lang="en-US" sz="2600" i="1" smtClean="0">
                                      <a:latin typeface="Cambria Math"/>
                                    </a:rPr>
                                  </m:ctrlPr>
                                </m:dPr>
                                <m:e>
                                  <m:acc>
                                    <m:accPr>
                                      <m:chr m:val="̅"/>
                                      <m:ctrlPr>
                                        <a:rPr lang="en-US" sz="2600" i="1" smtClean="0">
                                          <a:latin typeface="Cambria Math"/>
                                        </a:rPr>
                                      </m:ctrlPr>
                                    </m:accPr>
                                    <m:e>
                                      <m:r>
                                        <a:rPr lang="en-US" sz="2600" b="0" i="1" smtClean="0">
                                          <a:latin typeface="Cambria Math"/>
                                        </a:rPr>
                                        <m:t>𝑥</m:t>
                                      </m:r>
                                    </m:e>
                                  </m:acc>
                                  <m:r>
                                    <a:rPr lang="en-US" sz="2600" b="0" i="1" smtClean="0">
                                      <a:latin typeface="Cambria Math"/>
                                    </a:rPr>
                                    <m:t>−</m:t>
                                  </m:r>
                                  <m:r>
                                    <a:rPr lang="en-US" sz="2600" b="0" i="1" smtClean="0">
                                      <a:latin typeface="Cambria Math"/>
                                    </a:rPr>
                                    <m:t>𝑡</m:t>
                                  </m:r>
                                  <m:r>
                                    <a:rPr lang="en-US" sz="2600" b="0" i="1" smtClean="0">
                                      <a:latin typeface="Cambria Math"/>
                                    </a:rPr>
                                    <m:t>∗</m:t>
                                  </m:r>
                                  <m:r>
                                    <a:rPr lang="en-US" sz="2600" b="0" i="1" smtClean="0">
                                      <a:latin typeface="Cambria Math"/>
                                    </a:rPr>
                                    <m:t>𝑠</m:t>
                                  </m:r>
                                  <m:r>
                                    <a:rPr lang="en-US" sz="2600" b="0" i="1" smtClean="0">
                                      <a:latin typeface="Cambria Math"/>
                                    </a:rPr>
                                    <m:t>,  </m:t>
                                  </m:r>
                                  <m:acc>
                                    <m:accPr>
                                      <m:chr m:val="̅"/>
                                      <m:ctrlPr>
                                        <a:rPr lang="en-US" sz="2600" i="1" smtClean="0">
                                          <a:latin typeface="Cambria Math"/>
                                        </a:rPr>
                                      </m:ctrlPr>
                                    </m:accPr>
                                    <m:e>
                                      <m:r>
                                        <a:rPr lang="en-US" sz="2600" b="0" i="1" smtClean="0">
                                          <a:latin typeface="Cambria Math"/>
                                        </a:rPr>
                                        <m:t>𝑥</m:t>
                                      </m:r>
                                    </m:e>
                                  </m:acc>
                                  <m:r>
                                    <a:rPr lang="en-US" sz="2600" b="0" i="1" smtClean="0">
                                      <a:latin typeface="Cambria Math"/>
                                    </a:rPr>
                                    <m:t>+</m:t>
                                  </m:r>
                                  <m:r>
                                    <a:rPr lang="en-US" sz="2600" b="0" i="1" smtClean="0">
                                      <a:latin typeface="Cambria Math"/>
                                    </a:rPr>
                                    <m:t>𝑡</m:t>
                                  </m:r>
                                  <m:r>
                                    <a:rPr lang="en-US" sz="2600" b="0" i="1" smtClean="0">
                                      <a:latin typeface="Cambria Math"/>
                                    </a:rPr>
                                    <m:t>∗</m:t>
                                  </m:r>
                                  <m:r>
                                    <a:rPr lang="en-US" sz="2600" b="0" i="1" smtClean="0">
                                      <a:latin typeface="Cambria Math"/>
                                    </a:rPr>
                                    <m:t>𝑠</m:t>
                                  </m:r>
                                </m:e>
                              </m:d>
                            </m:oMath>
                          </a14:m>
                          <a:r>
                            <a:rPr lang="en-US" sz="2600" dirty="0" smtClean="0"/>
                            <a:t>, </a:t>
                          </a:r>
                        </a:p>
                        <a:p>
                          <a:pPr algn="ctr"/>
                          <a14:m>
                            <m:oMath xmlns:m="http://schemas.openxmlformats.org/officeDocument/2006/math">
                              <m:sSup>
                                <m:sSupPr>
                                  <m:ctrlPr>
                                    <a:rPr lang="en-US" sz="2600" b="0" i="1" smtClean="0">
                                      <a:latin typeface="Cambria Math"/>
                                    </a:rPr>
                                  </m:ctrlPr>
                                </m:sSupPr>
                                <m:e>
                                  <m:r>
                                    <a:rPr lang="en-US" sz="2600" b="0" i="1" smtClean="0">
                                      <a:latin typeface="Cambria Math"/>
                                    </a:rPr>
                                    <m:t>𝑠</m:t>
                                  </m:r>
                                </m:e>
                                <m:sup>
                                  <m:r>
                                    <a:rPr lang="en-US" sz="2600" b="0" i="1" smtClean="0">
                                      <a:latin typeface="Cambria Math"/>
                                    </a:rPr>
                                    <m:t>2</m:t>
                                  </m:r>
                                </m:sup>
                              </m:sSup>
                            </m:oMath>
                          </a14:m>
                          <a:r>
                            <a:rPr lang="en-US" sz="2600" dirty="0" smtClean="0"/>
                            <a:t>-</a:t>
                          </a:r>
                          <a:r>
                            <a:rPr lang="en-US" sz="2400" dirty="0" smtClean="0"/>
                            <a:t>sample variance</a:t>
                          </a:r>
                          <a:endParaRPr lang="en-US" sz="2400" dirty="0"/>
                        </a:p>
                      </a:txBody>
                      <a:tcPr anchor="ctr"/>
                    </a:tc>
                    <a:tc>
                      <a:txBody>
                        <a:bodyPr/>
                        <a:lstStyle/>
                        <a:p>
                          <a:pPr/>
                          <a14:m>
                            <m:oMathPara xmlns:m="http://schemas.openxmlformats.org/officeDocument/2006/math">
                              <m:oMathParaPr>
                                <m:jc m:val="centerGroup"/>
                              </m:oMathParaPr>
                              <m:oMath xmlns:m="http://schemas.openxmlformats.org/officeDocument/2006/math">
                                <m:d>
                                  <m:dPr>
                                    <m:ctrlPr>
                                      <a:rPr lang="en-US" sz="2800" i="1" smtClean="0">
                                        <a:latin typeface="Cambria Math"/>
                                      </a:rPr>
                                    </m:ctrlPr>
                                  </m:dPr>
                                  <m:e>
                                    <m:sSub>
                                      <m:sSubPr>
                                        <m:ctrlPr>
                                          <a:rPr lang="en-US" sz="2800" i="1" smtClean="0">
                                            <a:latin typeface="Cambria Math"/>
                                          </a:rPr>
                                        </m:ctrlPr>
                                      </m:sSubPr>
                                      <m:e>
                                        <m:r>
                                          <a:rPr lang="en-US" sz="2800" i="1">
                                            <a:latin typeface="Cambria Math"/>
                                            <a:ea typeface="Cambria Math"/>
                                          </a:rPr>
                                          <m:t>𝓍</m:t>
                                        </m:r>
                                      </m:e>
                                      <m:sub>
                                        <m:r>
                                          <a:rPr lang="en-US" sz="2800" b="0" i="1" smtClean="0">
                                            <a:latin typeface="Cambria Math"/>
                                          </a:rPr>
                                          <m:t>𝑚𝑖𝑛</m:t>
                                        </m:r>
                                      </m:sub>
                                    </m:sSub>
                                    <m:r>
                                      <a:rPr lang="en-US" sz="2800" b="0" i="1" smtClean="0">
                                        <a:latin typeface="Cambria Math"/>
                                      </a:rPr>
                                      <m:t>,</m:t>
                                    </m:r>
                                    <m:sSub>
                                      <m:sSubPr>
                                        <m:ctrlPr>
                                          <a:rPr lang="en-US" sz="2800" i="1">
                                            <a:latin typeface="Cambria Math"/>
                                          </a:rPr>
                                        </m:ctrlPr>
                                      </m:sSubPr>
                                      <m:e>
                                        <m:r>
                                          <a:rPr lang="en-US" sz="2800" i="1">
                                            <a:latin typeface="Cambria Math"/>
                                            <a:ea typeface="Cambria Math"/>
                                          </a:rPr>
                                          <m:t>𝓍</m:t>
                                        </m:r>
                                      </m:e>
                                      <m:sub>
                                        <m:r>
                                          <a:rPr lang="en-US" sz="2800" i="1">
                                            <a:latin typeface="Cambria Math"/>
                                          </a:rPr>
                                          <m:t>𝑚</m:t>
                                        </m:r>
                                        <m:r>
                                          <a:rPr lang="en-US" sz="2800" b="0" i="1" smtClean="0">
                                            <a:latin typeface="Cambria Math"/>
                                          </a:rPr>
                                          <m:t>𝑎𝑥</m:t>
                                        </m:r>
                                      </m:sub>
                                    </m:sSub>
                                  </m:e>
                                </m:d>
                              </m:oMath>
                            </m:oMathPara>
                          </a14:m>
                          <a:endParaRPr lang="en-US" sz="32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081286895"/>
                  </p:ext>
                </p:extLst>
              </p:nvPr>
            </p:nvGraphicFramePr>
            <p:xfrm>
              <a:off x="143508" y="872717"/>
              <a:ext cx="8820980" cy="5719151"/>
            </p:xfrm>
            <a:graphic>
              <a:graphicData uri="http://schemas.openxmlformats.org/drawingml/2006/table">
                <a:tbl>
                  <a:tblPr firstRow="1" bandRow="1">
                    <a:tableStyleId>{5940675A-B579-460E-94D1-54222C63F5DA}</a:tableStyleId>
                  </a:tblPr>
                  <a:tblGrid>
                    <a:gridCol w="4536504"/>
                    <a:gridCol w="4284476"/>
                  </a:tblGrid>
                  <a:tr h="922030">
                    <a:tc>
                      <a:txBody>
                        <a:bodyPr/>
                        <a:lstStyle/>
                        <a:p>
                          <a:pPr algn="ctr"/>
                          <a:r>
                            <a:rPr lang="en-US" sz="2600" b="1" dirty="0" smtClean="0"/>
                            <a:t>Student t-test</a:t>
                          </a:r>
                        </a:p>
                        <a:p>
                          <a:pPr algn="ctr"/>
                          <a:r>
                            <a:rPr lang="en-US" sz="2600" b="1" dirty="0" smtClean="0"/>
                            <a:t>(</a:t>
                          </a:r>
                          <a:r>
                            <a:rPr lang="en-US" sz="2600" b="1" baseline="0" dirty="0" smtClean="0"/>
                            <a:t>parametric stats</a:t>
                          </a:r>
                          <a:r>
                            <a:rPr lang="en-US" sz="2600" b="1" dirty="0" smtClean="0"/>
                            <a:t>)</a:t>
                          </a:r>
                          <a:endParaRPr lang="en-US" sz="2600" b="1" dirty="0"/>
                        </a:p>
                      </a:txBody>
                      <a:tcPr anchor="ctr"/>
                    </a:tc>
                    <a:tc>
                      <a:txBody>
                        <a:bodyPr/>
                        <a:lstStyle/>
                        <a:p>
                          <a:pPr algn="ctr"/>
                          <a:r>
                            <a:rPr lang="en-US" sz="2600" b="1" dirty="0" smtClean="0"/>
                            <a:t>Kornfeld</a:t>
                          </a:r>
                          <a:r>
                            <a:rPr lang="en-US" sz="2600" b="1" baseline="0" dirty="0" smtClean="0"/>
                            <a:t> method</a:t>
                          </a:r>
                        </a:p>
                        <a:p>
                          <a:pPr algn="ctr"/>
                          <a:r>
                            <a:rPr lang="en-US" sz="2600" b="1" baseline="0" dirty="0" smtClean="0"/>
                            <a:t>(non parametric stats)</a:t>
                          </a:r>
                          <a:endParaRPr lang="en-US" sz="2600" b="1" dirty="0"/>
                        </a:p>
                      </a:txBody>
                      <a:tcPr anchor="ctr"/>
                    </a:tc>
                  </a:tr>
                  <a:tr h="626141">
                    <a:tc gridSpan="2">
                      <a:txBody>
                        <a:bodyPr/>
                        <a:lstStyle/>
                        <a:p>
                          <a:pPr algn="ctr"/>
                          <a:r>
                            <a:rPr lang="en-US" sz="2600" dirty="0" smtClean="0"/>
                            <a:t>1. Requirements to input samples</a:t>
                          </a:r>
                          <a:endParaRPr lang="en-US" sz="2600" dirty="0"/>
                        </a:p>
                      </a:txBody>
                      <a:tcPr anchor="ctr"/>
                    </a:tc>
                    <a:tc hMerge="1">
                      <a:txBody>
                        <a:bodyPr/>
                        <a:lstStyle/>
                        <a:p>
                          <a:endParaRPr lang="en-US"/>
                        </a:p>
                      </a:txBody>
                      <a:tcPr/>
                    </a:tc>
                  </a:tr>
                  <a:tr h="922030">
                    <a:tc>
                      <a:txBody>
                        <a:bodyPr/>
                        <a:lstStyle/>
                        <a:p>
                          <a:pPr marL="180975" indent="0" algn="l"/>
                          <a:r>
                            <a:rPr lang="en-US" sz="2600" dirty="0" smtClean="0"/>
                            <a:t>Normal distribution</a:t>
                          </a:r>
                        </a:p>
                        <a:p>
                          <a:pPr marL="180975" indent="0" algn="l"/>
                          <a:r>
                            <a:rPr lang="en-US" sz="2600" dirty="0" smtClean="0"/>
                            <a:t>Homogeneity</a:t>
                          </a:r>
                          <a:r>
                            <a:rPr lang="en-US" sz="2600" baseline="0" dirty="0" smtClean="0"/>
                            <a:t> </a:t>
                          </a:r>
                          <a:r>
                            <a:rPr lang="en-US" sz="2600" dirty="0" smtClean="0"/>
                            <a:t>of variances</a:t>
                          </a:r>
                          <a:endParaRPr lang="en-US" sz="2600" dirty="0"/>
                        </a:p>
                      </a:txBody>
                      <a:tcPr anchor="ctr"/>
                    </a:tc>
                    <a:tc>
                      <a:txBody>
                        <a:bodyPr/>
                        <a:lstStyle/>
                        <a:p>
                          <a:pPr algn="ctr"/>
                          <a:r>
                            <a:rPr lang="en-US" sz="2600" dirty="0" smtClean="0"/>
                            <a:t>No requirements </a:t>
                          </a:r>
                          <a:endParaRPr lang="en-US" sz="2600" dirty="0"/>
                        </a:p>
                      </a:txBody>
                      <a:tcPr anchor="ctr"/>
                    </a:tc>
                  </a:tr>
                  <a:tr h="7756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rgbClr val="000000"/>
                              </a:solidFill>
                              <a:effectLst/>
                              <a:uLnTx/>
                              <a:uFillTx/>
                              <a:latin typeface="+mn-lt"/>
                              <a:ea typeface="+mn-ea"/>
                              <a:cs typeface="+mn-cs"/>
                            </a:rPr>
                            <a:t>2. Choosing the corresponding confidence level</a:t>
                          </a:r>
                        </a:p>
                      </a:txBody>
                      <a:tcPr anchor="ctr"/>
                    </a:tc>
                    <a:tc hMerge="1">
                      <a:txBody>
                        <a:bodyPr/>
                        <a:lstStyle/>
                        <a:p>
                          <a:endParaRPr lang="en-US" sz="2600" dirty="0"/>
                        </a:p>
                      </a:txBody>
                      <a:tcPr anchor="ctr"/>
                    </a:tc>
                  </a:tr>
                  <a:tr h="775640">
                    <a:tc>
                      <a:txBody>
                        <a:bodyPr/>
                        <a:lstStyle/>
                        <a:p>
                          <a:pPr algn="ctr"/>
                          <a:r>
                            <a:rPr lang="en-US" sz="2600" dirty="0" smtClean="0"/>
                            <a:t>95% or 99% see t-table</a:t>
                          </a:r>
                          <a:endParaRPr lang="en-US" sz="2600" dirty="0"/>
                        </a:p>
                      </a:txBody>
                      <a:tcPr anchor="ctr"/>
                    </a:tc>
                    <a:tc>
                      <a:txBody>
                        <a:bodyPr/>
                        <a:lstStyle/>
                        <a:p>
                          <a:endParaRPr lang="en-US"/>
                        </a:p>
                      </a:txBody>
                      <a:tcPr anchor="ctr">
                        <a:blipFill rotWithShape="0">
                          <a:blip r:embed="rId4"/>
                          <a:stretch>
                            <a:fillRect l="-106117" t="-424409" r="-284" b="-237008"/>
                          </a:stretch>
                        </a:blipFill>
                      </a:tcPr>
                    </a:tc>
                  </a:tr>
                  <a:tr h="775640">
                    <a:tc gridSpan="2">
                      <a:txBody>
                        <a:bodyPr/>
                        <a:lstStyle/>
                        <a:p>
                          <a:pPr algn="ctr"/>
                          <a:r>
                            <a:rPr lang="en-US" sz="2600" dirty="0" smtClean="0"/>
                            <a:t>3. Calculating</a:t>
                          </a:r>
                          <a:r>
                            <a:rPr lang="en-US" sz="2600" baseline="0" dirty="0" smtClean="0"/>
                            <a:t> the confidence interval for random variable</a:t>
                          </a:r>
                          <a:endParaRPr lang="en-US" sz="2600" dirty="0"/>
                        </a:p>
                      </a:txBody>
                      <a:tcPr anchor="ctr"/>
                    </a:tc>
                    <a:tc hMerge="1">
                      <a:txBody>
                        <a:bodyPr/>
                        <a:lstStyle/>
                        <a:p>
                          <a:endParaRPr lang="en-US" sz="3200" dirty="0"/>
                        </a:p>
                      </a:txBody>
                      <a:tcPr anchor="ctr"/>
                    </a:tc>
                  </a:tr>
                  <a:tr h="922030">
                    <a:tc>
                      <a:txBody>
                        <a:bodyPr/>
                        <a:lstStyle/>
                        <a:p>
                          <a:endParaRPr lang="en-US"/>
                        </a:p>
                      </a:txBody>
                      <a:tcPr anchor="ctr">
                        <a:blipFill rotWithShape="0">
                          <a:blip r:embed="rId4"/>
                          <a:stretch>
                            <a:fillRect l="-134" t="-525828" r="-94631" b="-14570"/>
                          </a:stretch>
                        </a:blipFill>
                      </a:tcPr>
                    </a:tc>
                    <a:tc>
                      <a:txBody>
                        <a:bodyPr/>
                        <a:lstStyle/>
                        <a:p>
                          <a:endParaRPr lang="en-US"/>
                        </a:p>
                      </a:txBody>
                      <a:tcPr anchor="ctr">
                        <a:blipFill rotWithShape="0">
                          <a:blip r:embed="rId4"/>
                          <a:stretch>
                            <a:fillRect l="-106117" t="-525828" r="-284" b="-14570"/>
                          </a:stretch>
                        </a:blipFill>
                      </a:tcPr>
                    </a:tc>
                  </a:tr>
                </a:tbl>
              </a:graphicData>
            </a:graphic>
          </p:graphicFrame>
        </mc:Fallback>
      </mc:AlternateContent>
      <p:sp>
        <p:nvSpPr>
          <p:cNvPr id="3" name="Cross 2"/>
          <p:cNvSpPr/>
          <p:nvPr/>
        </p:nvSpPr>
        <p:spPr bwMode="auto">
          <a:xfrm rot="2759562">
            <a:off x="3174638" y="2547250"/>
            <a:ext cx="419040" cy="395348"/>
          </a:xfrm>
          <a:prstGeom prst="plus">
            <a:avLst>
              <a:gd name="adj" fmla="val 45105"/>
            </a:avLst>
          </a:prstGeom>
          <a:solidFill>
            <a:srgbClr val="FF0000"/>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5" name="Cross 4"/>
          <p:cNvSpPr/>
          <p:nvPr/>
        </p:nvSpPr>
        <p:spPr bwMode="auto">
          <a:xfrm rot="2759562">
            <a:off x="4218174" y="2943294"/>
            <a:ext cx="419040" cy="395348"/>
          </a:xfrm>
          <a:prstGeom prst="plus">
            <a:avLst>
              <a:gd name="adj" fmla="val 45105"/>
            </a:avLst>
          </a:prstGeom>
          <a:solidFill>
            <a:srgbClr val="FF0000"/>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pic>
        <p:nvPicPr>
          <p:cNvPr id="21506" name="Picture 2" descr="http://vignette4.wikia.nocookie.net/okami/images/f/f0/Check_mark.png/revision/latest?cb=201305201418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84253">
            <a:off x="8064388" y="2603900"/>
            <a:ext cx="504056"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431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80628"/>
            <a:ext cx="9144000" cy="1044116"/>
          </a:xfrm>
        </p:spPr>
        <p:txBody>
          <a:bodyPr/>
          <a:lstStyle/>
          <a:p>
            <a:r>
              <a:rPr lang="en-US" sz="3600" b="1" dirty="0" smtClean="0"/>
              <a:t>Min-max confidence interval method by</a:t>
            </a:r>
            <a:br>
              <a:rPr lang="en-US" sz="3600" b="1" dirty="0" smtClean="0"/>
            </a:br>
            <a:r>
              <a:rPr lang="en-US" sz="3600" b="1" dirty="0" smtClean="0"/>
              <a:t>Strelen’04 or Kornfeld’65 </a:t>
            </a:r>
            <a:endParaRPr lang="en-US" sz="36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500" y="1412875"/>
                <a:ext cx="9072500" cy="5445125"/>
              </a:xfrm>
            </p:spPr>
            <p:txBody>
              <a:bodyPr/>
              <a:lstStyle/>
              <a:p>
                <a:pPr marL="0" indent="0">
                  <a:lnSpc>
                    <a:spcPct val="150000"/>
                  </a:lnSpc>
                  <a:buNone/>
                </a:pPr>
                <a14:m>
                  <m:oMath xmlns:m="http://schemas.openxmlformats.org/officeDocument/2006/math">
                    <m:sSub>
                      <m:sSubPr>
                        <m:ctrlPr>
                          <a:rPr lang="en-US" sz="2800" i="1" smtClean="0">
                            <a:latin typeface="Cambria Math"/>
                          </a:rPr>
                        </m:ctrlPr>
                      </m:sSubPr>
                      <m:e>
                        <m:r>
                          <a:rPr lang="en-US" sz="2800" i="1" smtClean="0">
                            <a:latin typeface="Cambria Math"/>
                            <a:ea typeface="Cambria Math"/>
                          </a:rPr>
                          <m:t>𝓍</m:t>
                        </m:r>
                      </m:e>
                      <m:sub>
                        <m:r>
                          <a:rPr lang="en-US" sz="2800" b="0" i="1" smtClean="0">
                            <a:latin typeface="Cambria Math"/>
                          </a:rPr>
                          <m:t>1</m:t>
                        </m:r>
                      </m:sub>
                    </m:sSub>
                    <m:r>
                      <a:rPr lang="en-US" sz="2800" b="0" i="1" smtClean="0">
                        <a:latin typeface="Cambria Math"/>
                      </a:rPr>
                      <m:t>,</m:t>
                    </m:r>
                    <m:sSub>
                      <m:sSubPr>
                        <m:ctrlPr>
                          <a:rPr lang="en-US" sz="2800" i="1">
                            <a:latin typeface="Cambria Math"/>
                          </a:rPr>
                        </m:ctrlPr>
                      </m:sSubPr>
                      <m:e>
                        <m:r>
                          <a:rPr lang="en-US" sz="2800" i="1" smtClean="0">
                            <a:latin typeface="Cambria Math"/>
                            <a:ea typeface="Cambria Math"/>
                          </a:rPr>
                          <m:t>𝓍</m:t>
                        </m:r>
                      </m:e>
                      <m:sub>
                        <m:r>
                          <a:rPr lang="en-US" sz="2800" b="0" i="1" smtClean="0">
                            <a:latin typeface="Cambria Math"/>
                          </a:rPr>
                          <m:t>2</m:t>
                        </m:r>
                      </m:sub>
                    </m:sSub>
                    <m:r>
                      <a:rPr lang="en-US" sz="2800" i="1">
                        <a:latin typeface="Cambria Math"/>
                      </a:rPr>
                      <m:t>,..,</m:t>
                    </m:r>
                    <m:sSub>
                      <m:sSubPr>
                        <m:ctrlPr>
                          <a:rPr lang="en-US" sz="2800" i="1">
                            <a:latin typeface="Cambria Math"/>
                          </a:rPr>
                        </m:ctrlPr>
                      </m:sSubPr>
                      <m:e>
                        <m:r>
                          <a:rPr lang="en-US" sz="2800" i="1">
                            <a:latin typeface="Cambria Math"/>
                            <a:ea typeface="Cambria Math"/>
                          </a:rPr>
                          <m:t>𝓍</m:t>
                        </m:r>
                      </m:e>
                      <m:sub>
                        <m:r>
                          <a:rPr lang="en-US" sz="2800" b="0" i="1" smtClean="0">
                            <a:latin typeface="Cambria Math"/>
                          </a:rPr>
                          <m:t>𝑛</m:t>
                        </m:r>
                      </m:sub>
                    </m:sSub>
                  </m:oMath>
                </a14:m>
                <a:r>
                  <a:rPr lang="en-US" sz="2800" dirty="0" smtClean="0"/>
                  <a:t> - are result of measuring random variable </a:t>
                </a:r>
                <a14:m>
                  <m:oMath xmlns:m="http://schemas.openxmlformats.org/officeDocument/2006/math">
                    <m:r>
                      <a:rPr lang="en-US" sz="2800" i="1">
                        <a:latin typeface="Cambria Math"/>
                        <a:ea typeface="Cambria Math"/>
                      </a:rPr>
                      <m:t>𝓍</m:t>
                    </m:r>
                  </m:oMath>
                </a14:m>
                <a:endParaRPr lang="en-US" sz="2800" dirty="0" smtClean="0"/>
              </a:p>
              <a:p>
                <a:pPr marL="0" indent="0">
                  <a:lnSpc>
                    <a:spcPct val="150000"/>
                  </a:lnSpc>
                  <a:buNone/>
                </a:pPr>
                <a:r>
                  <a:rPr lang="en-US" sz="2800" dirty="0" smtClean="0"/>
                  <a:t>The confidence interval for   </a:t>
                </a:r>
                <a14:m>
                  <m:oMath xmlns:m="http://schemas.openxmlformats.org/officeDocument/2006/math">
                    <m:acc>
                      <m:accPr>
                        <m:chr m:val="̅"/>
                        <m:ctrlPr>
                          <a:rPr lang="en-US" sz="2800" i="1" smtClean="0">
                            <a:latin typeface="Cambria Math"/>
                          </a:rPr>
                        </m:ctrlPr>
                      </m:accPr>
                      <m:e>
                        <m:r>
                          <a:rPr lang="en-US" sz="2800" i="1">
                            <a:latin typeface="Cambria Math"/>
                            <a:ea typeface="Cambria Math"/>
                          </a:rPr>
                          <m:t>𝓍</m:t>
                        </m:r>
                      </m:e>
                    </m:acc>
                  </m:oMath>
                </a14:m>
                <a:r>
                  <a:rPr lang="en-US" sz="2800" dirty="0" smtClean="0"/>
                  <a:t>   is   </a:t>
                </a:r>
                <a14:m>
                  <m:oMath xmlns:m="http://schemas.openxmlformats.org/officeDocument/2006/math">
                    <m:d>
                      <m:dPr>
                        <m:ctrlPr>
                          <a:rPr lang="en-US" sz="2800" i="1" smtClean="0">
                            <a:latin typeface="Cambria Math"/>
                          </a:rPr>
                        </m:ctrlPr>
                      </m:dPr>
                      <m:e>
                        <m:sSub>
                          <m:sSubPr>
                            <m:ctrlPr>
                              <a:rPr lang="en-US" sz="2800" i="1" smtClean="0">
                                <a:latin typeface="Cambria Math"/>
                              </a:rPr>
                            </m:ctrlPr>
                          </m:sSubPr>
                          <m:e>
                            <m:r>
                              <a:rPr lang="en-US" sz="2800" i="1">
                                <a:latin typeface="Cambria Math"/>
                                <a:ea typeface="Cambria Math"/>
                              </a:rPr>
                              <m:t>𝓍</m:t>
                            </m:r>
                          </m:e>
                          <m:sub>
                            <m:r>
                              <a:rPr lang="en-US" sz="2800" b="0" i="1" smtClean="0">
                                <a:latin typeface="Cambria Math"/>
                              </a:rPr>
                              <m:t>𝑚𝑖𝑛</m:t>
                            </m:r>
                          </m:sub>
                        </m:sSub>
                        <m:r>
                          <a:rPr lang="en-US" sz="2800" b="0" i="1" smtClean="0">
                            <a:latin typeface="Cambria Math"/>
                          </a:rPr>
                          <m:t>,</m:t>
                        </m:r>
                        <m:sSub>
                          <m:sSubPr>
                            <m:ctrlPr>
                              <a:rPr lang="en-US" sz="2800" i="1">
                                <a:latin typeface="Cambria Math"/>
                              </a:rPr>
                            </m:ctrlPr>
                          </m:sSubPr>
                          <m:e>
                            <m:r>
                              <a:rPr lang="en-US" sz="2800" i="1">
                                <a:latin typeface="Cambria Math"/>
                                <a:ea typeface="Cambria Math"/>
                              </a:rPr>
                              <m:t>𝓍</m:t>
                            </m:r>
                          </m:e>
                          <m:sub>
                            <m:r>
                              <a:rPr lang="en-US" sz="2800" i="1">
                                <a:latin typeface="Cambria Math"/>
                              </a:rPr>
                              <m:t>𝑚</m:t>
                            </m:r>
                            <m:r>
                              <a:rPr lang="en-US" sz="2800" b="0" i="1" smtClean="0">
                                <a:latin typeface="Cambria Math"/>
                              </a:rPr>
                              <m:t>𝑎𝑥</m:t>
                            </m:r>
                          </m:sub>
                        </m:sSub>
                      </m:e>
                    </m:d>
                    <m:r>
                      <a:rPr lang="en-US" sz="2800" b="0" i="1" smtClean="0">
                        <a:latin typeface="Cambria Math"/>
                      </a:rPr>
                      <m:t>,</m:t>
                    </m:r>
                  </m:oMath>
                </a14:m>
                <a:r>
                  <a:rPr lang="en-US" sz="2800" dirty="0" smtClean="0"/>
                  <a:t> </a:t>
                </a:r>
              </a:p>
              <a:p>
                <a:pPr marL="0" indent="0">
                  <a:lnSpc>
                    <a:spcPct val="150000"/>
                  </a:lnSpc>
                  <a:buNone/>
                </a:pPr>
                <a:r>
                  <a:rPr lang="en-US" sz="2800" dirty="0" smtClean="0"/>
                  <a:t>where   </a:t>
                </a:r>
                <a14:m>
                  <m:oMath xmlns:m="http://schemas.openxmlformats.org/officeDocument/2006/math">
                    <m:sSub>
                      <m:sSubPr>
                        <m:ctrlPr>
                          <a:rPr lang="en-US" sz="2800" i="1">
                            <a:latin typeface="Cambria Math"/>
                          </a:rPr>
                        </m:ctrlPr>
                      </m:sSubPr>
                      <m:e>
                        <m:r>
                          <a:rPr lang="en-US" sz="2800" i="1">
                            <a:latin typeface="Cambria Math"/>
                            <a:ea typeface="Cambria Math"/>
                          </a:rPr>
                          <m:t>𝓍</m:t>
                        </m:r>
                      </m:e>
                      <m:sub>
                        <m:r>
                          <a:rPr lang="en-US" sz="2800" i="1">
                            <a:latin typeface="Cambria Math"/>
                          </a:rPr>
                          <m:t>𝑚𝑖𝑛</m:t>
                        </m:r>
                      </m:sub>
                    </m:sSub>
                    <m:r>
                      <a:rPr lang="en-US" sz="2800" b="0" i="1" smtClean="0">
                        <a:latin typeface="Cambria Math"/>
                      </a:rPr>
                      <m:t>=</m:t>
                    </m:r>
                    <m:func>
                      <m:funcPr>
                        <m:ctrlPr>
                          <a:rPr lang="en-US" sz="2800" b="0" i="1" smtClean="0">
                            <a:latin typeface="Cambria Math"/>
                          </a:rPr>
                        </m:ctrlPr>
                      </m:funcPr>
                      <m:fName>
                        <m:limLow>
                          <m:limLowPr>
                            <m:ctrlPr>
                              <a:rPr lang="en-US" sz="2800" b="0" i="1" smtClean="0">
                                <a:latin typeface="Cambria Math"/>
                              </a:rPr>
                            </m:ctrlPr>
                          </m:limLowPr>
                          <m:e>
                            <m:r>
                              <m:rPr>
                                <m:sty m:val="p"/>
                              </m:rPr>
                              <a:rPr lang="en-US" sz="2800" b="0" i="0" smtClean="0">
                                <a:latin typeface="Cambria Math"/>
                              </a:rPr>
                              <m:t>min</m:t>
                            </m:r>
                          </m:e>
                          <m:lim>
                            <m:r>
                              <a:rPr lang="en-US" sz="2800" b="0" i="1" smtClean="0">
                                <a:latin typeface="Cambria Math"/>
                              </a:rPr>
                              <m:t>1&lt;</m:t>
                            </m:r>
                            <m:r>
                              <a:rPr lang="en-US" sz="2800" b="0" i="1" smtClean="0">
                                <a:latin typeface="Cambria Math"/>
                              </a:rPr>
                              <m:t>𝑖</m:t>
                            </m:r>
                            <m:r>
                              <a:rPr lang="en-US" sz="2800" b="0" i="1" smtClean="0">
                                <a:latin typeface="Cambria Math"/>
                              </a:rPr>
                              <m:t>&lt;</m:t>
                            </m:r>
                            <m:r>
                              <a:rPr lang="en-US" sz="2800" b="0" i="1" smtClean="0">
                                <a:latin typeface="Cambria Math"/>
                              </a:rPr>
                              <m:t>𝑛</m:t>
                            </m:r>
                          </m:lim>
                        </m:limLow>
                      </m:fName>
                      <m:e>
                        <m:sSub>
                          <m:sSubPr>
                            <m:ctrlPr>
                              <a:rPr lang="en-US" sz="2800" i="1">
                                <a:latin typeface="Cambria Math"/>
                              </a:rPr>
                            </m:ctrlPr>
                          </m:sSubPr>
                          <m:e>
                            <m:r>
                              <a:rPr lang="en-US" sz="2800" b="0" i="1" smtClean="0">
                                <a:latin typeface="Cambria Math"/>
                              </a:rPr>
                              <m:t>𝑥</m:t>
                            </m:r>
                          </m:e>
                          <m:sub>
                            <m:r>
                              <a:rPr lang="en-US" sz="2800" i="1">
                                <a:latin typeface="Cambria Math"/>
                              </a:rPr>
                              <m:t>𝑖</m:t>
                            </m:r>
                          </m:sub>
                        </m:sSub>
                      </m:e>
                    </m:func>
                    <m:r>
                      <a:rPr lang="en-US" sz="2800" b="0" i="1" smtClean="0">
                        <a:latin typeface="Cambria Math"/>
                      </a:rPr>
                      <m:t>   </m:t>
                    </m:r>
                    <m:r>
                      <a:rPr lang="en-US" sz="2800" b="0" i="1" smtClean="0">
                        <a:latin typeface="Cambria Math"/>
                      </a:rPr>
                      <m:t>𝑎𝑛𝑑</m:t>
                    </m:r>
                    <m:r>
                      <a:rPr lang="en-US" sz="2800" b="0" i="1" smtClean="0">
                        <a:latin typeface="Cambria Math"/>
                      </a:rPr>
                      <m:t>   </m:t>
                    </m:r>
                    <m:sSub>
                      <m:sSubPr>
                        <m:ctrlPr>
                          <a:rPr lang="en-US" sz="2800" i="1">
                            <a:latin typeface="Cambria Math"/>
                          </a:rPr>
                        </m:ctrlPr>
                      </m:sSubPr>
                      <m:e>
                        <m:r>
                          <a:rPr lang="en-US" sz="2800" i="1">
                            <a:latin typeface="Cambria Math"/>
                            <a:ea typeface="Cambria Math"/>
                          </a:rPr>
                          <m:t>𝓍</m:t>
                        </m:r>
                      </m:e>
                      <m:sub>
                        <m:r>
                          <a:rPr lang="en-US" sz="2800" i="1">
                            <a:latin typeface="Cambria Math"/>
                          </a:rPr>
                          <m:t>𝑚</m:t>
                        </m:r>
                        <m:r>
                          <a:rPr lang="en-US" sz="2800" b="0" i="1" smtClean="0">
                            <a:latin typeface="Cambria Math"/>
                          </a:rPr>
                          <m:t>𝑎𝑥</m:t>
                        </m:r>
                      </m:sub>
                    </m:sSub>
                    <m:r>
                      <a:rPr lang="en-US" sz="2800" i="1">
                        <a:latin typeface="Cambria Math"/>
                      </a:rPr>
                      <m:t>=</m:t>
                    </m:r>
                    <m:func>
                      <m:funcPr>
                        <m:ctrlPr>
                          <a:rPr lang="en-US" sz="2800" i="1">
                            <a:latin typeface="Cambria Math"/>
                          </a:rPr>
                        </m:ctrlPr>
                      </m:funcPr>
                      <m:fName>
                        <m:limLow>
                          <m:limLowPr>
                            <m:ctrlPr>
                              <a:rPr lang="en-US" sz="2800" i="1">
                                <a:latin typeface="Cambria Math"/>
                              </a:rPr>
                            </m:ctrlPr>
                          </m:limLowPr>
                          <m:e>
                            <m:r>
                              <m:rPr>
                                <m:sty m:val="p"/>
                              </m:rPr>
                              <a:rPr lang="en-US" sz="2800">
                                <a:latin typeface="Cambria Math"/>
                              </a:rPr>
                              <m:t>m</m:t>
                            </m:r>
                            <m:r>
                              <a:rPr lang="en-US" sz="2800" b="0" i="1" smtClean="0">
                                <a:latin typeface="Cambria Math"/>
                              </a:rPr>
                              <m:t>𝑎𝑥</m:t>
                            </m:r>
                          </m:e>
                          <m:lim>
                            <m:r>
                              <a:rPr lang="en-US" sz="2800" i="1">
                                <a:latin typeface="Cambria Math"/>
                              </a:rPr>
                              <m:t>1&lt;</m:t>
                            </m:r>
                            <m:r>
                              <a:rPr lang="en-US" sz="2800" i="1">
                                <a:latin typeface="Cambria Math"/>
                              </a:rPr>
                              <m:t>𝑖</m:t>
                            </m:r>
                            <m:r>
                              <a:rPr lang="en-US" sz="2800" i="1">
                                <a:latin typeface="Cambria Math"/>
                              </a:rPr>
                              <m:t>&lt;</m:t>
                            </m:r>
                            <m:r>
                              <a:rPr lang="en-US" sz="2800" i="1">
                                <a:latin typeface="Cambria Math"/>
                              </a:rPr>
                              <m:t>𝑛</m:t>
                            </m:r>
                          </m:lim>
                        </m:limLow>
                      </m:fName>
                      <m:e>
                        <m:sSub>
                          <m:sSubPr>
                            <m:ctrlPr>
                              <a:rPr lang="en-US" sz="2800" i="1">
                                <a:latin typeface="Cambria Math"/>
                              </a:rPr>
                            </m:ctrlPr>
                          </m:sSubPr>
                          <m:e>
                            <m:r>
                              <a:rPr lang="en-US" sz="2800" i="1">
                                <a:latin typeface="Cambria Math"/>
                                <a:ea typeface="Cambria Math"/>
                              </a:rPr>
                              <m:t>𝓍</m:t>
                            </m:r>
                          </m:e>
                          <m:sub>
                            <m:r>
                              <a:rPr lang="en-US" sz="2800" i="1">
                                <a:latin typeface="Cambria Math"/>
                              </a:rPr>
                              <m:t>𝑖</m:t>
                            </m:r>
                          </m:sub>
                        </m:sSub>
                      </m:e>
                    </m:func>
                  </m:oMath>
                </a14:m>
                <a:endParaRPr lang="en-US" sz="2800" dirty="0"/>
              </a:p>
              <a:p>
                <a:pPr marL="0" indent="0">
                  <a:lnSpc>
                    <a:spcPct val="150000"/>
                  </a:lnSpc>
                  <a:buNone/>
                </a:pPr>
                <a:r>
                  <a:rPr lang="en-US" sz="2800" dirty="0" smtClean="0"/>
                  <a:t>with the confidence level </a:t>
                </a:r>
              </a:p>
              <a:p>
                <a:pPr marL="0" indent="0">
                  <a:lnSpc>
                    <a:spcPct val="150000"/>
                  </a:lnSpc>
                  <a:buNone/>
                </a:pPr>
                <a14:m>
                  <m:oMathPara xmlns:m="http://schemas.openxmlformats.org/officeDocument/2006/math">
                    <m:oMathParaPr>
                      <m:jc m:val="centerGroup"/>
                    </m:oMathParaPr>
                    <m:oMath xmlns:m="http://schemas.openxmlformats.org/officeDocument/2006/math">
                      <m:r>
                        <a:rPr lang="en-US" sz="2800" b="0" i="1" smtClean="0">
                          <a:latin typeface="Cambria Math"/>
                        </a:rPr>
                        <m:t>𝑃</m:t>
                      </m:r>
                      <m:d>
                        <m:dPr>
                          <m:begChr m:val="{"/>
                          <m:endChr m:val="}"/>
                          <m:ctrlPr>
                            <a:rPr lang="en-US" sz="2800" b="0" i="1" smtClean="0">
                              <a:latin typeface="Cambria Math"/>
                            </a:rPr>
                          </m:ctrlPr>
                        </m:dPr>
                        <m:e>
                          <m:sSub>
                            <m:sSubPr>
                              <m:ctrlPr>
                                <a:rPr lang="en-US" sz="2800" i="1">
                                  <a:latin typeface="Cambria Math"/>
                                </a:rPr>
                              </m:ctrlPr>
                            </m:sSubPr>
                            <m:e>
                              <m:r>
                                <a:rPr lang="en-US" sz="2800" i="1">
                                  <a:latin typeface="Cambria Math"/>
                                  <a:ea typeface="Cambria Math"/>
                                </a:rPr>
                                <m:t>𝓍</m:t>
                              </m:r>
                            </m:e>
                            <m:sub>
                              <m:r>
                                <a:rPr lang="en-US" sz="2800" i="1">
                                  <a:latin typeface="Cambria Math"/>
                                </a:rPr>
                                <m:t>𝑚𝑖𝑛</m:t>
                              </m:r>
                            </m:sub>
                          </m:sSub>
                          <m:r>
                            <a:rPr lang="en-US" sz="2800" b="0" i="1" smtClean="0">
                              <a:latin typeface="Cambria Math"/>
                              <a:ea typeface="Cambria Math"/>
                            </a:rPr>
                            <m:t>≤</m:t>
                          </m:r>
                          <m:acc>
                            <m:accPr>
                              <m:chr m:val="̅"/>
                              <m:ctrlPr>
                                <a:rPr lang="en-US" sz="2800" i="1">
                                  <a:latin typeface="Cambria Math"/>
                                </a:rPr>
                              </m:ctrlPr>
                            </m:accPr>
                            <m:e>
                              <m:r>
                                <a:rPr lang="en-US" sz="2800" i="1">
                                  <a:latin typeface="Cambria Math"/>
                                  <a:ea typeface="Cambria Math"/>
                                </a:rPr>
                                <m:t>𝓍</m:t>
                              </m:r>
                            </m:e>
                          </m:acc>
                          <m:r>
                            <a:rPr lang="en-US" sz="2800" i="1" smtClean="0">
                              <a:latin typeface="Cambria Math"/>
                              <a:ea typeface="Cambria Math"/>
                            </a:rPr>
                            <m:t>≤</m:t>
                          </m:r>
                          <m:sSub>
                            <m:sSubPr>
                              <m:ctrlPr>
                                <a:rPr lang="en-US" sz="2800" i="1">
                                  <a:latin typeface="Cambria Math"/>
                                </a:rPr>
                              </m:ctrlPr>
                            </m:sSubPr>
                            <m:e>
                              <m:r>
                                <a:rPr lang="en-US" sz="2800" i="1">
                                  <a:latin typeface="Cambria Math"/>
                                  <a:ea typeface="Cambria Math"/>
                                </a:rPr>
                                <m:t>𝓍</m:t>
                              </m:r>
                            </m:e>
                            <m:sub>
                              <m:r>
                                <a:rPr lang="en-US" sz="2800" i="1">
                                  <a:latin typeface="Cambria Math"/>
                                </a:rPr>
                                <m:t>𝑚𝑎𝑥</m:t>
                              </m:r>
                            </m:sub>
                          </m:sSub>
                        </m:e>
                      </m:d>
                      <m:r>
                        <a:rPr lang="en-US" sz="2800" b="0" i="1" smtClean="0">
                          <a:latin typeface="Cambria Math"/>
                        </a:rPr>
                        <m:t>=1−</m:t>
                      </m:r>
                      <m:sSup>
                        <m:sSupPr>
                          <m:ctrlPr>
                            <a:rPr lang="en-US" sz="2800" b="0" i="1" smtClean="0">
                              <a:latin typeface="Cambria Math"/>
                            </a:rPr>
                          </m:ctrlPr>
                        </m:sSupPr>
                        <m:e>
                          <m:r>
                            <a:rPr lang="en-US" sz="2800" b="0" i="1" smtClean="0">
                              <a:latin typeface="Cambria Math"/>
                            </a:rPr>
                            <m:t>0,5</m:t>
                          </m:r>
                        </m:e>
                        <m:sup>
                          <m:r>
                            <a:rPr lang="en-US" sz="2800" b="0" i="1" smtClean="0">
                              <a:latin typeface="Cambria Math"/>
                            </a:rPr>
                            <m:t>𝑛</m:t>
                          </m:r>
                          <m:r>
                            <a:rPr lang="en-US" sz="2800" b="0" i="1" smtClean="0">
                              <a:latin typeface="Cambria Math"/>
                            </a:rPr>
                            <m:t>−1</m:t>
                          </m:r>
                        </m:sup>
                      </m:sSup>
                      <m:r>
                        <a:rPr lang="en-US" sz="2800" b="0" i="1" smtClean="0">
                          <a:latin typeface="Cambria Math"/>
                        </a:rPr>
                        <m:t>.</m:t>
                      </m:r>
                    </m:oMath>
                  </m:oMathPara>
                </a14:m>
                <a:endParaRPr lang="en-US" sz="2800" dirty="0" smtClean="0"/>
              </a:p>
              <a:p>
                <a:pPr marL="0" indent="0">
                  <a:lnSpc>
                    <a:spcPct val="150000"/>
                  </a:lnSpc>
                  <a:buNone/>
                </a:pPr>
                <a:r>
                  <a:rPr lang="en-US" sz="2800" dirty="0" smtClean="0"/>
                  <a:t>In other words this is the probability of </a:t>
                </a:r>
                <a14:m>
                  <m:oMath xmlns:m="http://schemas.openxmlformats.org/officeDocument/2006/math">
                    <m:r>
                      <a:rPr lang="en-US" sz="2800" i="1">
                        <a:latin typeface="Cambria Math"/>
                      </a:rPr>
                      <m:t>𝑥</m:t>
                    </m:r>
                    <m:r>
                      <a:rPr lang="en-US" sz="2800" i="1">
                        <a:latin typeface="Cambria Math"/>
                        <a:ea typeface="Cambria Math"/>
                      </a:rPr>
                      <m:t>∈</m:t>
                    </m:r>
                    <m:d>
                      <m:dPr>
                        <m:ctrlPr>
                          <a:rPr lang="en-US" sz="2800" i="1">
                            <a:latin typeface="Cambria Math"/>
                            <a:ea typeface="Cambria Math"/>
                          </a:rPr>
                        </m:ctrlPr>
                      </m:dPr>
                      <m:e>
                        <m:sSub>
                          <m:sSubPr>
                            <m:ctrlPr>
                              <a:rPr lang="en-US" sz="2800" i="1">
                                <a:latin typeface="Cambria Math"/>
                                <a:ea typeface="Cambria Math"/>
                              </a:rPr>
                            </m:ctrlPr>
                          </m:sSubPr>
                          <m:e>
                            <m:r>
                              <a:rPr lang="en-US" sz="2800" i="1">
                                <a:latin typeface="Cambria Math"/>
                                <a:ea typeface="Cambria Math"/>
                              </a:rPr>
                              <m:t>𝑥</m:t>
                            </m:r>
                          </m:e>
                          <m:sub>
                            <m:r>
                              <a:rPr lang="en-US" sz="2800" i="1">
                                <a:latin typeface="Cambria Math"/>
                                <a:ea typeface="Cambria Math"/>
                              </a:rPr>
                              <m:t>𝑚𝑖𝑛</m:t>
                            </m:r>
                          </m:sub>
                        </m:sSub>
                        <m:r>
                          <a:rPr lang="en-US" sz="2800" i="1">
                            <a:latin typeface="Cambria Math"/>
                            <a:ea typeface="Cambria Math"/>
                          </a:rPr>
                          <m:t>,</m:t>
                        </m:r>
                        <m:sSub>
                          <m:sSubPr>
                            <m:ctrlPr>
                              <a:rPr lang="en-US" sz="2800" i="1">
                                <a:latin typeface="Cambria Math"/>
                                <a:ea typeface="Cambria Math"/>
                              </a:rPr>
                            </m:ctrlPr>
                          </m:sSubPr>
                          <m:e>
                            <m:r>
                              <a:rPr lang="en-US" sz="2800" i="1">
                                <a:latin typeface="Cambria Math"/>
                                <a:ea typeface="Cambria Math"/>
                              </a:rPr>
                              <m:t>𝑥</m:t>
                            </m:r>
                          </m:e>
                          <m:sub>
                            <m:r>
                              <a:rPr lang="en-US" sz="2800" i="1">
                                <a:latin typeface="Cambria Math"/>
                                <a:ea typeface="Cambria Math"/>
                              </a:rPr>
                              <m:t>𝑚𝑎𝑥</m:t>
                            </m:r>
                          </m:sub>
                        </m:sSub>
                      </m:e>
                    </m:d>
                  </m:oMath>
                </a14:m>
                <a:r>
                  <a:rPr lang="en-US" sz="2800" dirty="0" smtClean="0"/>
                  <a:t>.</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500" y="1412875"/>
                <a:ext cx="9072500" cy="5445125"/>
              </a:xfrm>
              <a:blipFill rotWithShape="0">
                <a:blip r:embed="rId4"/>
                <a:stretch>
                  <a:fillRect l="-1411"/>
                </a:stretch>
              </a:blipFill>
            </p:spPr>
            <p:txBody>
              <a:bodyPr/>
              <a:lstStyle/>
              <a:p>
                <a:r>
                  <a:rPr lang="en-US">
                    <a:noFill/>
                  </a:rPr>
                  <a:t> </a:t>
                </a:r>
              </a:p>
            </p:txBody>
          </p:sp>
        </mc:Fallback>
      </mc:AlternateContent>
    </p:spTree>
    <p:extLst>
      <p:ext uri="{BB962C8B-B14F-4D97-AF65-F5344CB8AC3E}">
        <p14:creationId xmlns:p14="http://schemas.microsoft.com/office/powerpoint/2010/main" val="291799668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15" y="4570519"/>
            <a:ext cx="9121782" cy="191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08" y="0"/>
            <a:ext cx="9145016" cy="512676"/>
          </a:xfrm>
        </p:spPr>
        <p:txBody>
          <a:bodyPr/>
          <a:lstStyle/>
          <a:p>
            <a:r>
              <a:rPr lang="en-US" sz="3600" b="1" dirty="0"/>
              <a:t>Analysis of sample comparison methods</a:t>
            </a:r>
            <a:endParaRPr lang="en-US" sz="3600" dirty="0"/>
          </a:p>
        </p:txBody>
      </p:sp>
      <p:sp>
        <p:nvSpPr>
          <p:cNvPr id="8" name="Rectangle 7"/>
          <p:cNvSpPr/>
          <p:nvPr/>
        </p:nvSpPr>
        <p:spPr>
          <a:xfrm>
            <a:off x="-508" y="6454497"/>
            <a:ext cx="9145016" cy="430887"/>
          </a:xfrm>
          <a:prstGeom prst="rect">
            <a:avLst/>
          </a:prstGeom>
        </p:spPr>
        <p:txBody>
          <a:bodyPr wrap="square">
            <a:spAutoFit/>
          </a:bodyPr>
          <a:lstStyle/>
          <a:p>
            <a:r>
              <a:rPr lang="en-US" sz="1100" dirty="0" smtClean="0">
                <a:latin typeface="Arial" pitchFamily="34" charset="0"/>
                <a:cs typeface="Arial" pitchFamily="34" charset="0"/>
              </a:rPr>
              <a:t>*</a:t>
            </a:r>
            <a:r>
              <a:rPr lang="en-US" sz="1100" dirty="0" err="1" smtClean="0">
                <a:latin typeface="Arial" pitchFamily="34" charset="0"/>
                <a:cs typeface="Arial" pitchFamily="34" charset="0"/>
              </a:rPr>
              <a:t>J.Ch</a:t>
            </a:r>
            <a:r>
              <a:rPr lang="en-US" sz="1100" dirty="0">
                <a:latin typeface="Arial" pitchFamily="34" charset="0"/>
                <a:cs typeface="Arial" pitchFamily="34" charset="0"/>
              </a:rPr>
              <a:t>. </a:t>
            </a:r>
            <a:r>
              <a:rPr lang="en-US" sz="1100" dirty="0" err="1">
                <a:latin typeface="Arial" pitchFamily="34" charset="0"/>
                <a:cs typeface="Arial" pitchFamily="34" charset="0"/>
              </a:rPr>
              <a:t>Strelen</a:t>
            </a:r>
            <a:r>
              <a:rPr lang="en-US" sz="1100" dirty="0">
                <a:latin typeface="Arial" pitchFamily="34" charset="0"/>
                <a:cs typeface="Arial" pitchFamily="34" charset="0"/>
              </a:rPr>
              <a:t>, Median confidence intervals. In E.J.H. </a:t>
            </a:r>
            <a:r>
              <a:rPr lang="en-US" sz="1100" dirty="0" err="1">
                <a:latin typeface="Arial" pitchFamily="34" charset="0"/>
                <a:cs typeface="Arial" pitchFamily="34" charset="0"/>
              </a:rPr>
              <a:t>Kerckhoffs</a:t>
            </a:r>
            <a:r>
              <a:rPr lang="en-US" sz="1100" dirty="0">
                <a:latin typeface="Arial" pitchFamily="34" charset="0"/>
                <a:cs typeface="Arial" pitchFamily="34" charset="0"/>
              </a:rPr>
              <a:t> and M. </a:t>
            </a:r>
            <a:r>
              <a:rPr lang="en-US" sz="1100" dirty="0" err="1">
                <a:latin typeface="Arial" pitchFamily="34" charset="0"/>
                <a:cs typeface="Arial" pitchFamily="34" charset="0"/>
              </a:rPr>
              <a:t>Snorek</a:t>
            </a:r>
            <a:r>
              <a:rPr lang="en-US" sz="1100" dirty="0">
                <a:latin typeface="Arial" pitchFamily="34" charset="0"/>
                <a:cs typeface="Arial" pitchFamily="34" charset="0"/>
              </a:rPr>
              <a:t>, editors, </a:t>
            </a:r>
            <a:r>
              <a:rPr lang="en-US" sz="1100" dirty="0" err="1">
                <a:latin typeface="Arial" pitchFamily="34" charset="0"/>
                <a:cs typeface="Arial" pitchFamily="34" charset="0"/>
              </a:rPr>
              <a:t>Modelling</a:t>
            </a:r>
            <a:r>
              <a:rPr lang="en-US" sz="1100" dirty="0">
                <a:latin typeface="Arial" pitchFamily="34" charset="0"/>
                <a:cs typeface="Arial" pitchFamily="34" charset="0"/>
              </a:rPr>
              <a:t> and Simulation 2001 - Proc. of the ESM2001, pages </a:t>
            </a:r>
            <a:r>
              <a:rPr lang="en-US" sz="1100" dirty="0" smtClean="0">
                <a:latin typeface="Arial" pitchFamily="34" charset="0"/>
                <a:cs typeface="Arial" pitchFamily="34" charset="0"/>
              </a:rPr>
              <a:t>771-775. The </a:t>
            </a:r>
            <a:r>
              <a:rPr lang="en-US" sz="1100" dirty="0">
                <a:latin typeface="Arial" pitchFamily="34" charset="0"/>
                <a:cs typeface="Arial" pitchFamily="34" charset="0"/>
              </a:rPr>
              <a:t>SCS Publishing House, Erlangen, </a:t>
            </a:r>
            <a:r>
              <a:rPr lang="en-US" sz="1100" dirty="0" smtClean="0">
                <a:latin typeface="Arial" pitchFamily="34" charset="0"/>
                <a:cs typeface="Arial" pitchFamily="34" charset="0"/>
              </a:rPr>
              <a:t>2001 http</a:t>
            </a:r>
            <a:r>
              <a:rPr lang="en-US" sz="1100" dirty="0">
                <a:latin typeface="Arial" pitchFamily="34" charset="0"/>
                <a:cs typeface="Arial" pitchFamily="34" charset="0"/>
              </a:rPr>
              <a:t>://</a:t>
            </a:r>
            <a:r>
              <a:rPr lang="en-US" sz="1100" dirty="0" smtClean="0">
                <a:latin typeface="Arial" pitchFamily="34" charset="0"/>
                <a:cs typeface="Arial" pitchFamily="34" charset="0"/>
              </a:rPr>
              <a:t>web.informatik.uni-bonn.de/IV/strelen/Forschung/Publikationen/ESM2001.pdf</a:t>
            </a:r>
            <a:endParaRPr lang="en-US" sz="1100" dirty="0">
              <a:latin typeface="Arial" pitchFamily="34" charset="0"/>
              <a:cs typeface="Arial" pitchFamily="34" charset="0"/>
            </a:endParaRPr>
          </a:p>
        </p:txBody>
      </p:sp>
      <p:sp>
        <p:nvSpPr>
          <p:cNvPr id="14" name="Rectangle 13"/>
          <p:cNvSpPr/>
          <p:nvPr/>
        </p:nvSpPr>
        <p:spPr bwMode="auto">
          <a:xfrm>
            <a:off x="3743908" y="5530509"/>
            <a:ext cx="1836204" cy="466587"/>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5" name="Rectangle 24"/>
          <p:cNvSpPr/>
          <p:nvPr/>
        </p:nvSpPr>
        <p:spPr bwMode="auto">
          <a:xfrm>
            <a:off x="3527884" y="6112377"/>
            <a:ext cx="4047901" cy="34212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sp>
        <p:nvSpPr>
          <p:cNvPr id="28" name="Rectangle 27"/>
          <p:cNvSpPr/>
          <p:nvPr/>
        </p:nvSpPr>
        <p:spPr>
          <a:xfrm>
            <a:off x="13804" y="3645024"/>
            <a:ext cx="9130704" cy="430887"/>
          </a:xfrm>
          <a:prstGeom prst="rect">
            <a:avLst/>
          </a:prstGeom>
        </p:spPr>
        <p:txBody>
          <a:bodyPr wrap="square">
            <a:spAutoFit/>
          </a:bodyPr>
          <a:lstStyle/>
          <a:p>
            <a:r>
              <a:rPr lang="en-US" sz="1100" dirty="0" smtClean="0">
                <a:latin typeface="Arial" pitchFamily="34" charset="0"/>
                <a:cs typeface="Arial" pitchFamily="34" charset="0"/>
              </a:rPr>
              <a:t>**Kornfeld</a:t>
            </a:r>
            <a:r>
              <a:rPr lang="en-US" sz="1100" dirty="0">
                <a:latin typeface="Arial" pitchFamily="34" charset="0"/>
                <a:cs typeface="Arial" pitchFamily="34" charset="0"/>
              </a:rPr>
              <a:t>, M. (1965, March). Accuracy and Reliability of a Simple Experiment. (in Russian) 85 (3), Number UFN 85 533–542, 533-542, Retrieved on October 12, 2014, from http://ufn.ru/ufn65/ufn65_3/Russian/r653e.pdf</a:t>
            </a:r>
          </a:p>
        </p:txBody>
      </p:sp>
      <p:sp>
        <p:nvSpPr>
          <p:cNvPr id="17" name="Rectangle 16"/>
          <p:cNvSpPr/>
          <p:nvPr/>
        </p:nvSpPr>
        <p:spPr>
          <a:xfrm>
            <a:off x="-508" y="512676"/>
            <a:ext cx="9145016" cy="523220"/>
          </a:xfrm>
          <a:prstGeom prst="rect">
            <a:avLst/>
          </a:prstGeom>
        </p:spPr>
        <p:txBody>
          <a:bodyPr wrap="square">
            <a:spAutoFit/>
          </a:bodyPr>
          <a:lstStyle/>
          <a:p>
            <a:pPr algn="ctr"/>
            <a:r>
              <a:rPr lang="en-US" sz="2800" u="sng" kern="0" dirty="0" smtClean="0">
                <a:solidFill>
                  <a:srgbClr val="000099"/>
                </a:solidFill>
                <a:latin typeface="Arial"/>
                <a:ea typeface="+mj-ea"/>
                <a:cs typeface="+mj-cs"/>
              </a:rPr>
              <a:t>1. Kornfeld method (USSR 1965)</a:t>
            </a:r>
            <a:endParaRPr lang="en-US" sz="1400" u="sng" dirty="0"/>
          </a:p>
        </p:txBody>
      </p:sp>
      <p:sp>
        <p:nvSpPr>
          <p:cNvPr id="19" name="Rectangle 18"/>
          <p:cNvSpPr/>
          <p:nvPr/>
        </p:nvSpPr>
        <p:spPr>
          <a:xfrm>
            <a:off x="-508" y="4057908"/>
            <a:ext cx="9145016" cy="523220"/>
          </a:xfrm>
          <a:prstGeom prst="rect">
            <a:avLst/>
          </a:prstGeom>
        </p:spPr>
        <p:txBody>
          <a:bodyPr wrap="square">
            <a:spAutoFit/>
          </a:bodyPr>
          <a:lstStyle/>
          <a:p>
            <a:pPr algn="ctr"/>
            <a:r>
              <a:rPr lang="en-US" sz="2800" u="sng" kern="0" dirty="0" smtClean="0">
                <a:solidFill>
                  <a:srgbClr val="000099"/>
                </a:solidFill>
                <a:latin typeface="Arial"/>
                <a:ea typeface="+mj-ea"/>
                <a:cs typeface="+mj-cs"/>
              </a:rPr>
              <a:t>2. </a:t>
            </a:r>
            <a:r>
              <a:rPr lang="en-US" sz="2800" u="sng" kern="0" dirty="0" err="1" smtClean="0">
                <a:solidFill>
                  <a:srgbClr val="000099"/>
                </a:solidFill>
                <a:latin typeface="Arial"/>
                <a:ea typeface="+mj-ea"/>
                <a:cs typeface="+mj-cs"/>
              </a:rPr>
              <a:t>Strelen</a:t>
            </a:r>
            <a:r>
              <a:rPr lang="en-US" sz="2800" u="sng" kern="0" dirty="0" smtClean="0">
                <a:solidFill>
                  <a:srgbClr val="000099"/>
                </a:solidFill>
                <a:latin typeface="Arial"/>
                <a:ea typeface="+mj-ea"/>
                <a:cs typeface="+mj-cs"/>
              </a:rPr>
              <a:t> method (Germany 2001)</a:t>
            </a:r>
            <a:endParaRPr lang="en-US" sz="1400" u="sng" dirty="0"/>
          </a:p>
        </p:txBody>
      </p:sp>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852" y="1016732"/>
            <a:ext cx="8554640" cy="258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3599892" y="2636912"/>
            <a:ext cx="1998222" cy="396044"/>
          </a:xfrm>
          <a:prstGeom prst="rect">
            <a:avLst/>
          </a:prstGeom>
          <a:noFill/>
          <a:ln w="127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cxnSp>
        <p:nvCxnSpPr>
          <p:cNvPr id="4" name="Straight Connector 3"/>
          <p:cNvCxnSpPr/>
          <p:nvPr/>
        </p:nvCxnSpPr>
        <p:spPr bwMode="auto">
          <a:xfrm>
            <a:off x="5976156" y="1268760"/>
            <a:ext cx="2880320" cy="0"/>
          </a:xfrm>
          <a:prstGeom prst="line">
            <a:avLst/>
          </a:prstGeom>
          <a:noFill/>
          <a:ln w="2857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a:off x="539552" y="1520788"/>
            <a:ext cx="8316924" cy="0"/>
          </a:xfrm>
          <a:prstGeom prst="line">
            <a:avLst/>
          </a:prstGeom>
          <a:noFill/>
          <a:ln w="2857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2904630" y="3320988"/>
            <a:ext cx="5951846" cy="0"/>
          </a:xfrm>
          <a:prstGeom prst="line">
            <a:avLst/>
          </a:prstGeom>
          <a:noFill/>
          <a:ln w="2857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539552" y="3573016"/>
            <a:ext cx="4356484" cy="0"/>
          </a:xfrm>
          <a:prstGeom prst="line">
            <a:avLst/>
          </a:prstGeom>
          <a:noFill/>
          <a:ln w="28575" cap="flat" cmpd="sng" algn="ctr">
            <a:solidFill>
              <a:srgbClr val="FF3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Rectangular Callout 2"/>
          <p:cNvSpPr/>
          <p:nvPr/>
        </p:nvSpPr>
        <p:spPr bwMode="auto">
          <a:xfrm>
            <a:off x="732420" y="1047322"/>
            <a:ext cx="5423756" cy="437462"/>
          </a:xfrm>
          <a:prstGeom prst="wedgeRectCallout">
            <a:avLst>
              <a:gd name="adj1" fmla="val 61825"/>
              <a:gd name="adj2" fmla="val 32384"/>
            </a:avLst>
          </a:prstGeom>
          <a:ln/>
          <a:extLst/>
        </p:spPr>
        <p:style>
          <a:lnRef idx="1">
            <a:schemeClr val="accent5"/>
          </a:lnRef>
          <a:fillRef idx="2">
            <a:schemeClr val="accent5"/>
          </a:fillRef>
          <a:effectRef idx="1">
            <a:schemeClr val="accent5"/>
          </a:effectRef>
          <a:fontRef idx="minor">
            <a:schemeClr val="dk1"/>
          </a:fontRef>
        </p:style>
        <p:txBody>
          <a:bodyPr vert="horz" wrap="square" lIns="90000" tIns="46800" rIns="90000" bIns="46800" numCol="1" rtlCol="0" anchor="ctr" anchorCtr="0" compatLnSpc="1">
            <a:prstTxWarp prst="textNoShape">
              <a:avLst/>
            </a:prstTxWarp>
          </a:bodyPr>
          <a:lstStyle/>
          <a:p>
            <a:r>
              <a:rPr lang="en-US" sz="1400" dirty="0" smtClean="0">
                <a:solidFill>
                  <a:schemeClr val="tx1"/>
                </a:solidFill>
                <a:latin typeface="Arial Black" pitchFamily="34" charset="0"/>
              </a:rPr>
              <a:t>1. Let’s arrange </a:t>
            </a:r>
            <a:r>
              <a:rPr lang="en-US" sz="1400" dirty="0">
                <a:solidFill>
                  <a:schemeClr val="tx1"/>
                </a:solidFill>
                <a:latin typeface="Arial Black" pitchFamily="34" charset="0"/>
              </a:rPr>
              <a:t>the set in order of increasing </a:t>
            </a:r>
            <a:r>
              <a:rPr lang="en-US" sz="1400" dirty="0" smtClean="0">
                <a:solidFill>
                  <a:schemeClr val="tx1"/>
                </a:solidFill>
                <a:latin typeface="Arial Black" pitchFamily="34" charset="0"/>
              </a:rPr>
              <a:t>values</a:t>
            </a:r>
            <a:endParaRPr kumimoji="0" lang="en-US" sz="1400" b="0" i="0" u="none" strike="noStrike" cap="none" normalizeH="0" baseline="0" dirty="0" smtClean="0">
              <a:ln>
                <a:noFill/>
              </a:ln>
              <a:solidFill>
                <a:schemeClr val="tx1"/>
              </a:solidFill>
              <a:effectLst/>
              <a:latin typeface="Arial Black" pitchFamily="34" charset="0"/>
            </a:endParaRPr>
          </a:p>
        </p:txBody>
      </p:sp>
      <mc:AlternateContent xmlns:mc="http://schemas.openxmlformats.org/markup-compatibility/2006" xmlns:a14="http://schemas.microsoft.com/office/drawing/2010/main">
        <mc:Choice Requires="a14">
          <p:sp>
            <p:nvSpPr>
              <p:cNvPr id="20" name="Rectangular Callout 19"/>
              <p:cNvSpPr/>
              <p:nvPr/>
            </p:nvSpPr>
            <p:spPr bwMode="auto">
              <a:xfrm>
                <a:off x="647564" y="1556792"/>
                <a:ext cx="6300700" cy="504056"/>
              </a:xfrm>
              <a:prstGeom prst="wedgeRectCallout">
                <a:avLst>
                  <a:gd name="adj1" fmla="val 58244"/>
                  <a:gd name="adj2" fmla="val 40587"/>
                </a:avLst>
              </a:prstGeom>
              <a:ln/>
              <a:extLst/>
            </p:spPr>
            <p:style>
              <a:lnRef idx="1">
                <a:schemeClr val="accent5"/>
              </a:lnRef>
              <a:fillRef idx="2">
                <a:schemeClr val="accent5"/>
              </a:fillRef>
              <a:effectRef idx="1">
                <a:schemeClr val="accent5"/>
              </a:effectRef>
              <a:fontRef idx="minor">
                <a:schemeClr val="dk1"/>
              </a:fontRef>
            </p:style>
            <p:txBody>
              <a:bodyPr vert="horz" wrap="square" lIns="90000" tIns="46800" rIns="90000" bIns="46800" numCol="1" rtlCol="0" anchor="ctr" anchorCtr="0" compatLnSpc="1">
                <a:prstTxWarp prst="textNoShape">
                  <a:avLst/>
                </a:prstTxWarp>
              </a:bodyPr>
              <a:lstStyle/>
              <a:p>
                <a:r>
                  <a:rPr lang="en-US" sz="1400" dirty="0" smtClean="0">
                    <a:solidFill>
                      <a:schemeClr val="tx1"/>
                    </a:solidFill>
                    <a:latin typeface="Arial Black" pitchFamily="34" charset="0"/>
                  </a:rPr>
                  <a:t>2. Therefore the probability </a:t>
                </a:r>
                <a14:m>
                  <m:oMath xmlns:m="http://schemas.openxmlformats.org/officeDocument/2006/math">
                    <m:r>
                      <m:rPr>
                        <m:sty m:val="p"/>
                      </m:rPr>
                      <a:rPr lang="en-US" b="0" i="0" smtClean="0">
                        <a:solidFill>
                          <a:schemeClr val="tx1"/>
                        </a:solidFill>
                        <a:latin typeface="Cambria Math"/>
                      </a:rPr>
                      <m:t>P</m:t>
                    </m:r>
                    <m:d>
                      <m:dPr>
                        <m:ctrlPr>
                          <a:rPr lang="en-US" b="0" i="1" smtClean="0">
                            <a:solidFill>
                              <a:schemeClr val="tx1"/>
                            </a:solidFill>
                            <a:latin typeface="Cambria Math"/>
                          </a:rPr>
                        </m:ctrlPr>
                      </m:dPr>
                      <m:e>
                        <m:r>
                          <a:rPr lang="en-US" b="0" i="1" smtClean="0">
                            <a:solidFill>
                              <a:schemeClr val="tx1"/>
                            </a:solidFill>
                            <a:latin typeface="Cambria Math"/>
                          </a:rPr>
                          <m:t>𝑥</m:t>
                        </m:r>
                        <m:r>
                          <a:rPr lang="en-US" b="0" i="1" smtClean="0">
                            <a:solidFill>
                              <a:schemeClr val="tx1"/>
                            </a:solidFill>
                            <a:latin typeface="Cambria Math"/>
                          </a:rPr>
                          <m:t>&lt;</m:t>
                        </m:r>
                        <m:sSub>
                          <m:sSubPr>
                            <m:ctrlPr>
                              <a:rPr lang="en-US" b="0" i="1" smtClean="0">
                                <a:solidFill>
                                  <a:schemeClr val="tx1"/>
                                </a:solidFill>
                                <a:latin typeface="Cambria Math"/>
                              </a:rPr>
                            </m:ctrlPr>
                          </m:sSubPr>
                          <m:e>
                            <m:r>
                              <a:rPr lang="en-US" b="0" i="1" smtClean="0">
                                <a:solidFill>
                                  <a:schemeClr val="tx1"/>
                                </a:solidFill>
                                <a:latin typeface="Cambria Math"/>
                              </a:rPr>
                              <m:t>𝑥</m:t>
                            </m:r>
                          </m:e>
                          <m:sub>
                            <m:r>
                              <a:rPr lang="en-US" b="0" i="1" smtClean="0">
                                <a:solidFill>
                                  <a:schemeClr val="tx1"/>
                                </a:solidFill>
                                <a:latin typeface="Cambria Math"/>
                              </a:rPr>
                              <m:t>1</m:t>
                            </m:r>
                          </m:sub>
                        </m:sSub>
                      </m:e>
                    </m:d>
                    <m:r>
                      <a:rPr lang="en-US" b="0" i="1" smtClean="0">
                        <a:solidFill>
                          <a:schemeClr val="tx1"/>
                        </a:solidFill>
                        <a:latin typeface="Cambria Math"/>
                      </a:rPr>
                      <m:t>=</m:t>
                    </m:r>
                    <m:r>
                      <m:rPr>
                        <m:sty m:val="p"/>
                      </m:rPr>
                      <a:rPr lang="en-US">
                        <a:solidFill>
                          <a:srgbClr val="000000"/>
                        </a:solidFill>
                        <a:latin typeface="Cambria Math"/>
                      </a:rPr>
                      <m:t>P</m:t>
                    </m:r>
                    <m:d>
                      <m:dPr>
                        <m:ctrlPr>
                          <a:rPr lang="en-US" i="1">
                            <a:solidFill>
                              <a:srgbClr val="000000"/>
                            </a:solidFill>
                            <a:latin typeface="Cambria Math"/>
                          </a:rPr>
                        </m:ctrlPr>
                      </m:dPr>
                      <m:e>
                        <m:r>
                          <a:rPr lang="en-US" i="1">
                            <a:solidFill>
                              <a:srgbClr val="000000"/>
                            </a:solidFill>
                            <a:latin typeface="Cambria Math"/>
                          </a:rPr>
                          <m:t>𝑥</m:t>
                        </m:r>
                        <m:r>
                          <a:rPr lang="en-US" b="0" i="1" smtClean="0">
                            <a:solidFill>
                              <a:srgbClr val="000000"/>
                            </a:solidFill>
                            <a:latin typeface="Cambria Math"/>
                          </a:rPr>
                          <m:t>&gt;</m:t>
                        </m:r>
                        <m:sSub>
                          <m:sSubPr>
                            <m:ctrlPr>
                              <a:rPr lang="en-US" i="1">
                                <a:solidFill>
                                  <a:srgbClr val="000000"/>
                                </a:solidFill>
                                <a:latin typeface="Cambria Math"/>
                              </a:rPr>
                            </m:ctrlPr>
                          </m:sSubPr>
                          <m:e>
                            <m:r>
                              <a:rPr lang="en-US" i="1">
                                <a:solidFill>
                                  <a:srgbClr val="000000"/>
                                </a:solidFill>
                                <a:latin typeface="Cambria Math"/>
                              </a:rPr>
                              <m:t>𝑥</m:t>
                            </m:r>
                          </m:e>
                          <m:sub>
                            <m:r>
                              <a:rPr lang="en-US" b="0" i="1" smtClean="0">
                                <a:solidFill>
                                  <a:srgbClr val="000000"/>
                                </a:solidFill>
                                <a:latin typeface="Cambria Math"/>
                              </a:rPr>
                              <m:t>𝑛</m:t>
                            </m:r>
                          </m:sub>
                        </m:sSub>
                      </m:e>
                    </m:d>
                    <m:r>
                      <a:rPr lang="en-US" b="0" i="0" smtClean="0">
                        <a:solidFill>
                          <a:srgbClr val="000000"/>
                        </a:solidFill>
                        <a:latin typeface="Cambria Math"/>
                      </a:rPr>
                      <m:t>=</m:t>
                    </m:r>
                    <m:sSup>
                      <m:sSupPr>
                        <m:ctrlPr>
                          <a:rPr lang="en-US" b="0" i="1" smtClean="0">
                            <a:solidFill>
                              <a:srgbClr val="000000"/>
                            </a:solidFill>
                            <a:latin typeface="Cambria Math"/>
                          </a:rPr>
                        </m:ctrlPr>
                      </m:sSupPr>
                      <m:e>
                        <m:d>
                          <m:dPr>
                            <m:ctrlPr>
                              <a:rPr lang="en-US" b="0" i="1" smtClean="0">
                                <a:solidFill>
                                  <a:srgbClr val="000000"/>
                                </a:solidFill>
                                <a:latin typeface="Cambria Math"/>
                              </a:rPr>
                            </m:ctrlPr>
                          </m:dPr>
                          <m:e>
                            <m:f>
                              <m:fPr>
                                <m:type m:val="lin"/>
                                <m:ctrlPr>
                                  <a:rPr lang="en-US" b="0" i="1" smtClean="0">
                                    <a:solidFill>
                                      <a:srgbClr val="000000"/>
                                    </a:solidFill>
                                    <a:latin typeface="Cambria Math"/>
                                  </a:rPr>
                                </m:ctrlPr>
                              </m:fPr>
                              <m:num>
                                <m:r>
                                  <a:rPr lang="en-US" b="0" i="1" smtClean="0">
                                    <a:solidFill>
                                      <a:srgbClr val="000000"/>
                                    </a:solidFill>
                                    <a:latin typeface="Cambria Math"/>
                                  </a:rPr>
                                  <m:t>1</m:t>
                                </m:r>
                              </m:num>
                              <m:den>
                                <m:r>
                                  <a:rPr lang="en-US" b="0" i="1" smtClean="0">
                                    <a:solidFill>
                                      <a:srgbClr val="000000"/>
                                    </a:solidFill>
                                    <a:latin typeface="Cambria Math"/>
                                  </a:rPr>
                                  <m:t>2</m:t>
                                </m:r>
                              </m:den>
                            </m:f>
                          </m:e>
                        </m:d>
                      </m:e>
                      <m:sup>
                        <m:r>
                          <a:rPr lang="en-US" b="0" i="1" smtClean="0">
                            <a:solidFill>
                              <a:srgbClr val="000000"/>
                            </a:solidFill>
                            <a:latin typeface="Cambria Math"/>
                          </a:rPr>
                          <m:t>𝑛</m:t>
                        </m:r>
                      </m:sup>
                    </m:sSup>
                  </m:oMath>
                </a14:m>
                <a:endParaRPr kumimoji="0" lang="en-US" sz="1400" b="0" i="0" u="none" strike="noStrike" cap="none" normalizeH="0" baseline="0" dirty="0" smtClean="0">
                  <a:ln>
                    <a:noFill/>
                  </a:ln>
                  <a:solidFill>
                    <a:schemeClr val="tx1"/>
                  </a:solidFill>
                  <a:effectLst/>
                  <a:latin typeface="Arial Black" pitchFamily="34" charset="0"/>
                </a:endParaRPr>
              </a:p>
            </p:txBody>
          </p:sp>
        </mc:Choice>
        <mc:Fallback xmlns="">
          <p:sp>
            <p:nvSpPr>
              <p:cNvPr id="20" name="Rectangular Callout 19"/>
              <p:cNvSpPr>
                <a:spLocks noRot="1" noChangeAspect="1" noMove="1" noResize="1" noEditPoints="1" noAdjustHandles="1" noChangeArrowheads="1" noChangeShapeType="1" noTextEdit="1"/>
              </p:cNvSpPr>
              <p:nvPr/>
            </p:nvSpPr>
            <p:spPr bwMode="auto">
              <a:xfrm>
                <a:off x="647564" y="1556792"/>
                <a:ext cx="6300700" cy="504056"/>
              </a:xfrm>
              <a:prstGeom prst="wedgeRectCallout">
                <a:avLst>
                  <a:gd name="adj1" fmla="val 58244"/>
                  <a:gd name="adj2" fmla="val 40587"/>
                </a:avLst>
              </a:prstGeom>
              <a:blipFill rotWithShape="1">
                <a:blip r:embed="rId6"/>
                <a:stretch>
                  <a:fillRect/>
                </a:stretch>
              </a:blipFill>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ular Callout 20"/>
              <p:cNvSpPr/>
              <p:nvPr/>
            </p:nvSpPr>
            <p:spPr bwMode="auto">
              <a:xfrm>
                <a:off x="359532" y="2131365"/>
                <a:ext cx="7308812" cy="937595"/>
              </a:xfrm>
              <a:prstGeom prst="wedgeRectCallout">
                <a:avLst>
                  <a:gd name="adj1" fmla="val 52401"/>
                  <a:gd name="adj2" fmla="val -18785"/>
                </a:avLst>
              </a:prstGeom>
              <a:ln/>
              <a:extLst/>
            </p:spPr>
            <p:style>
              <a:lnRef idx="1">
                <a:schemeClr val="accent5"/>
              </a:lnRef>
              <a:fillRef idx="2">
                <a:schemeClr val="accent5"/>
              </a:fillRef>
              <a:effectRef idx="1">
                <a:schemeClr val="accent5"/>
              </a:effectRef>
              <a:fontRef idx="minor">
                <a:schemeClr val="dk1"/>
              </a:fontRef>
            </p:style>
            <p:txBody>
              <a:bodyPr vert="horz" wrap="square" lIns="90000" tIns="46800" rIns="90000" bIns="46800" numCol="1" rtlCol="0" anchor="ctr" anchorCtr="0" compatLnSpc="1">
                <a:prstTxWarp prst="textNoShape">
                  <a:avLst/>
                </a:prstTxWarp>
              </a:bodyPr>
              <a:lstStyle/>
              <a:p>
                <a:pPr>
                  <a:lnSpc>
                    <a:spcPct val="150000"/>
                  </a:lnSpc>
                </a:pPr>
                <a:r>
                  <a:rPr lang="en-US" sz="1400" dirty="0" smtClean="0">
                    <a:solidFill>
                      <a:schemeClr val="tx1"/>
                    </a:solidFill>
                    <a:latin typeface="Arial Black" pitchFamily="34" charset="0"/>
                  </a:rPr>
                  <a:t>3. Therefore the probability </a:t>
                </a:r>
                <a:r>
                  <a:rPr lang="en-US" sz="1400" dirty="0">
                    <a:solidFill>
                      <a:schemeClr val="tx1"/>
                    </a:solidFill>
                    <a:latin typeface="Arial Black" pitchFamily="34" charset="0"/>
                  </a:rPr>
                  <a:t>of </a:t>
                </a:r>
                <a:r>
                  <a:rPr lang="en-US" sz="1400" dirty="0" smtClean="0">
                    <a:solidFill>
                      <a:schemeClr val="tx1"/>
                    </a:solidFill>
                    <a:latin typeface="Arial Black" pitchFamily="34" charset="0"/>
                  </a:rPr>
                  <a:t>the complement </a:t>
                </a:r>
                <a:r>
                  <a:rPr lang="en-US" sz="1400" dirty="0">
                    <a:solidFill>
                      <a:schemeClr val="tx1"/>
                    </a:solidFill>
                    <a:latin typeface="Arial Black" pitchFamily="34" charset="0"/>
                  </a:rPr>
                  <a:t>event</a:t>
                </a:r>
                <a:r>
                  <a:rPr lang="en-US" sz="1400" dirty="0" smtClean="0">
                    <a:solidFill>
                      <a:schemeClr val="tx1"/>
                    </a:solidFill>
                    <a:latin typeface="Arial Black" pitchFamily="34" charset="0"/>
                  </a:rPr>
                  <a:t>: </a:t>
                </a:r>
                <a14:m>
                  <m:oMath xmlns:m="http://schemas.openxmlformats.org/officeDocument/2006/math">
                    <m:r>
                      <m:rPr>
                        <m:sty m:val="p"/>
                      </m:rPr>
                      <a:rPr lang="en-US" b="0" i="0" smtClean="0">
                        <a:solidFill>
                          <a:schemeClr val="tx1"/>
                        </a:solidFill>
                        <a:latin typeface="Cambria Math"/>
                      </a:rPr>
                      <m:t>P</m:t>
                    </m:r>
                    <m:d>
                      <m:dPr>
                        <m:ctrlPr>
                          <a:rPr lang="en-US" b="0" i="1" smtClean="0">
                            <a:solidFill>
                              <a:schemeClr val="tx1"/>
                            </a:solidFill>
                            <a:latin typeface="Cambria Math"/>
                          </a:rPr>
                        </m:ctrlPr>
                      </m:dPr>
                      <m:e>
                        <m:sSub>
                          <m:sSubPr>
                            <m:ctrlPr>
                              <a:rPr lang="en-US" i="1">
                                <a:solidFill>
                                  <a:schemeClr val="tx1"/>
                                </a:solidFill>
                                <a:latin typeface="Cambria Math"/>
                              </a:rPr>
                            </m:ctrlPr>
                          </m:sSubPr>
                          <m:e>
                            <m:r>
                              <a:rPr lang="en-US" i="1">
                                <a:solidFill>
                                  <a:schemeClr val="tx1"/>
                                </a:solidFill>
                                <a:latin typeface="Cambria Math"/>
                              </a:rPr>
                              <m:t>𝑥</m:t>
                            </m:r>
                          </m:e>
                          <m:sub>
                            <m:r>
                              <a:rPr lang="en-US" i="1">
                                <a:solidFill>
                                  <a:schemeClr val="tx1"/>
                                </a:solidFill>
                                <a:latin typeface="Cambria Math"/>
                              </a:rPr>
                              <m:t>1</m:t>
                            </m:r>
                          </m:sub>
                        </m:sSub>
                        <m:r>
                          <a:rPr lang="en-US" b="0" i="1" smtClean="0">
                            <a:solidFill>
                              <a:schemeClr val="tx1"/>
                            </a:solidFill>
                            <a:latin typeface="Cambria Math"/>
                          </a:rPr>
                          <m:t>&lt;</m:t>
                        </m:r>
                        <m:r>
                          <a:rPr lang="en-US" i="1">
                            <a:solidFill>
                              <a:schemeClr val="tx1"/>
                            </a:solidFill>
                            <a:latin typeface="Cambria Math"/>
                          </a:rPr>
                          <m:t>𝑥</m:t>
                        </m:r>
                        <m:r>
                          <a:rPr lang="en-US" i="1">
                            <a:solidFill>
                              <a:schemeClr val="tx1"/>
                            </a:solidFill>
                            <a:latin typeface="Cambria Math"/>
                          </a:rPr>
                          <m:t>&lt;</m:t>
                        </m:r>
                        <m:sSub>
                          <m:sSubPr>
                            <m:ctrlPr>
                              <a:rPr lang="en-US" i="1">
                                <a:solidFill>
                                  <a:schemeClr val="tx1"/>
                                </a:solidFill>
                                <a:latin typeface="Cambria Math"/>
                              </a:rPr>
                            </m:ctrlPr>
                          </m:sSubPr>
                          <m:e>
                            <m:r>
                              <a:rPr lang="en-US" i="1">
                                <a:solidFill>
                                  <a:schemeClr val="tx1"/>
                                </a:solidFill>
                                <a:latin typeface="Cambria Math"/>
                              </a:rPr>
                              <m:t>𝑥</m:t>
                            </m:r>
                          </m:e>
                          <m:sub>
                            <m:r>
                              <a:rPr lang="en-US" b="0" i="1" smtClean="0">
                                <a:solidFill>
                                  <a:schemeClr val="tx1"/>
                                </a:solidFill>
                                <a:latin typeface="Cambria Math"/>
                              </a:rPr>
                              <m:t>𝑛</m:t>
                            </m:r>
                          </m:sub>
                        </m:sSub>
                      </m:e>
                    </m:d>
                    <m:r>
                      <a:rPr lang="en-US" b="0" i="1" smtClean="0">
                        <a:solidFill>
                          <a:schemeClr val="tx1"/>
                        </a:solidFill>
                        <a:latin typeface="Cambria Math"/>
                      </a:rPr>
                      <m:t>=</m:t>
                    </m:r>
                  </m:oMath>
                </a14:m>
                <a:endParaRPr lang="en-US" b="0" i="1" dirty="0" smtClean="0">
                  <a:solidFill>
                    <a:schemeClr val="tx1"/>
                  </a:solidFill>
                  <a:latin typeface="Cambria Math"/>
                </a:endParaRPr>
              </a:p>
              <a:p>
                <a:pPr algn="ctr">
                  <a:lnSpc>
                    <a:spcPct val="150000"/>
                  </a:lnSpc>
                </a:pPr>
                <a14:m>
                  <m:oMathPara xmlns:m="http://schemas.openxmlformats.org/officeDocument/2006/math">
                    <m:oMathParaPr>
                      <m:jc m:val="centerGroup"/>
                    </m:oMathParaPr>
                    <m:oMath xmlns:m="http://schemas.openxmlformats.org/officeDocument/2006/math">
                      <m:r>
                        <a:rPr lang="en-US" b="0" i="0" smtClean="0">
                          <a:solidFill>
                            <a:schemeClr val="tx1"/>
                          </a:solidFill>
                          <a:latin typeface="Cambria Math"/>
                        </a:rPr>
                        <m:t>1−</m:t>
                      </m:r>
                      <m:r>
                        <m:rPr>
                          <m:sty m:val="p"/>
                        </m:rPr>
                        <a:rPr lang="en-US">
                          <a:solidFill>
                            <a:schemeClr val="tx1"/>
                          </a:solidFill>
                          <a:latin typeface="Cambria Math"/>
                        </a:rPr>
                        <m:t>P</m:t>
                      </m:r>
                      <m:d>
                        <m:dPr>
                          <m:ctrlPr>
                            <a:rPr lang="en-US" i="1">
                              <a:solidFill>
                                <a:schemeClr val="tx1"/>
                              </a:solidFill>
                              <a:latin typeface="Cambria Math"/>
                            </a:rPr>
                          </m:ctrlPr>
                        </m:dPr>
                        <m:e>
                          <m:r>
                            <a:rPr lang="en-US" i="1">
                              <a:solidFill>
                                <a:schemeClr val="tx1"/>
                              </a:solidFill>
                              <a:latin typeface="Cambria Math"/>
                            </a:rPr>
                            <m:t>𝑥</m:t>
                          </m:r>
                          <m:r>
                            <a:rPr lang="en-US" i="1">
                              <a:solidFill>
                                <a:schemeClr val="tx1"/>
                              </a:solidFill>
                              <a:latin typeface="Cambria Math"/>
                            </a:rPr>
                            <m:t>&lt;</m:t>
                          </m:r>
                          <m:sSub>
                            <m:sSubPr>
                              <m:ctrlPr>
                                <a:rPr lang="en-US" i="1">
                                  <a:solidFill>
                                    <a:schemeClr val="tx1"/>
                                  </a:solidFill>
                                  <a:latin typeface="Cambria Math"/>
                                </a:rPr>
                              </m:ctrlPr>
                            </m:sSubPr>
                            <m:e>
                              <m:r>
                                <a:rPr lang="en-US" i="1">
                                  <a:solidFill>
                                    <a:schemeClr val="tx1"/>
                                  </a:solidFill>
                                  <a:latin typeface="Cambria Math"/>
                                </a:rPr>
                                <m:t>𝑥</m:t>
                              </m:r>
                            </m:e>
                            <m:sub>
                              <m:r>
                                <a:rPr lang="en-US" i="1">
                                  <a:solidFill>
                                    <a:schemeClr val="tx1"/>
                                  </a:solidFill>
                                  <a:latin typeface="Cambria Math"/>
                                </a:rPr>
                                <m:t>1</m:t>
                              </m:r>
                            </m:sub>
                          </m:sSub>
                        </m:e>
                      </m:d>
                      <m:r>
                        <a:rPr lang="en-US" b="0" i="1" smtClean="0">
                          <a:solidFill>
                            <a:schemeClr val="tx1"/>
                          </a:solidFill>
                          <a:latin typeface="Cambria Math"/>
                        </a:rPr>
                        <m:t>−</m:t>
                      </m:r>
                      <m:r>
                        <m:rPr>
                          <m:sty m:val="p"/>
                        </m:rPr>
                        <a:rPr lang="en-US">
                          <a:solidFill>
                            <a:srgbClr val="000000"/>
                          </a:solidFill>
                          <a:latin typeface="Cambria Math"/>
                        </a:rPr>
                        <m:t>P</m:t>
                      </m:r>
                      <m:d>
                        <m:dPr>
                          <m:ctrlPr>
                            <a:rPr lang="en-US" i="1">
                              <a:solidFill>
                                <a:srgbClr val="000000"/>
                              </a:solidFill>
                              <a:latin typeface="Cambria Math"/>
                            </a:rPr>
                          </m:ctrlPr>
                        </m:dPr>
                        <m:e>
                          <m:r>
                            <a:rPr lang="en-US" i="1">
                              <a:solidFill>
                                <a:srgbClr val="000000"/>
                              </a:solidFill>
                              <a:latin typeface="Cambria Math"/>
                            </a:rPr>
                            <m:t>𝑥</m:t>
                          </m:r>
                          <m:r>
                            <a:rPr lang="en-US" i="1">
                              <a:solidFill>
                                <a:srgbClr val="000000"/>
                              </a:solidFill>
                              <a:latin typeface="Cambria Math"/>
                            </a:rPr>
                            <m:t>&gt;</m:t>
                          </m:r>
                          <m:sSub>
                            <m:sSubPr>
                              <m:ctrlPr>
                                <a:rPr lang="en-US" i="1">
                                  <a:solidFill>
                                    <a:srgbClr val="000000"/>
                                  </a:solidFill>
                                  <a:latin typeface="Cambria Math"/>
                                </a:rPr>
                              </m:ctrlPr>
                            </m:sSubPr>
                            <m:e>
                              <m:r>
                                <a:rPr lang="en-US" i="1">
                                  <a:solidFill>
                                    <a:srgbClr val="000000"/>
                                  </a:solidFill>
                                  <a:latin typeface="Cambria Math"/>
                                </a:rPr>
                                <m:t>𝑥</m:t>
                              </m:r>
                            </m:e>
                            <m:sub>
                              <m:r>
                                <a:rPr lang="en-US" i="1">
                                  <a:solidFill>
                                    <a:srgbClr val="000000"/>
                                  </a:solidFill>
                                  <a:latin typeface="Cambria Math"/>
                                </a:rPr>
                                <m:t>𝑛</m:t>
                              </m:r>
                            </m:sub>
                          </m:sSub>
                        </m:e>
                      </m:d>
                      <m:r>
                        <a:rPr lang="en-US" b="0" i="1" smtClean="0">
                          <a:solidFill>
                            <a:srgbClr val="000000"/>
                          </a:solidFill>
                          <a:latin typeface="Cambria Math"/>
                        </a:rPr>
                        <m:t>=1−</m:t>
                      </m:r>
                      <m:sSup>
                        <m:sSupPr>
                          <m:ctrlPr>
                            <a:rPr lang="en-US" i="1">
                              <a:solidFill>
                                <a:srgbClr val="000000"/>
                              </a:solidFill>
                              <a:latin typeface="Cambria Math"/>
                            </a:rPr>
                          </m:ctrlPr>
                        </m:sSupPr>
                        <m:e>
                          <m:d>
                            <m:dPr>
                              <m:ctrlPr>
                                <a:rPr lang="en-US" i="1">
                                  <a:solidFill>
                                    <a:srgbClr val="000000"/>
                                  </a:solidFill>
                                  <a:latin typeface="Cambria Math"/>
                                </a:rPr>
                              </m:ctrlPr>
                            </m:dPr>
                            <m:e>
                              <m:f>
                                <m:fPr>
                                  <m:type m:val="lin"/>
                                  <m:ctrlPr>
                                    <a:rPr lang="en-US" i="1">
                                      <a:solidFill>
                                        <a:srgbClr val="000000"/>
                                      </a:solidFill>
                                      <a:latin typeface="Cambria Math"/>
                                    </a:rPr>
                                  </m:ctrlPr>
                                </m:fPr>
                                <m:num>
                                  <m:r>
                                    <a:rPr lang="en-US" i="1">
                                      <a:solidFill>
                                        <a:srgbClr val="000000"/>
                                      </a:solidFill>
                                      <a:latin typeface="Cambria Math"/>
                                    </a:rPr>
                                    <m:t>1</m:t>
                                  </m:r>
                                </m:num>
                                <m:den>
                                  <m:r>
                                    <a:rPr lang="en-US" i="1">
                                      <a:solidFill>
                                        <a:srgbClr val="000000"/>
                                      </a:solidFill>
                                      <a:latin typeface="Cambria Math"/>
                                    </a:rPr>
                                    <m:t>2</m:t>
                                  </m:r>
                                </m:den>
                              </m:f>
                            </m:e>
                          </m:d>
                        </m:e>
                        <m:sup>
                          <m:r>
                            <a:rPr lang="en-US" i="1">
                              <a:solidFill>
                                <a:srgbClr val="000000"/>
                              </a:solidFill>
                              <a:latin typeface="Cambria Math"/>
                            </a:rPr>
                            <m:t>𝑛</m:t>
                          </m:r>
                        </m:sup>
                      </m:sSup>
                      <m:r>
                        <a:rPr lang="en-US" b="0" i="1" smtClean="0">
                          <a:solidFill>
                            <a:srgbClr val="000000"/>
                          </a:solidFill>
                          <a:latin typeface="Cambria Math"/>
                        </a:rPr>
                        <m:t>−</m:t>
                      </m:r>
                      <m:sSup>
                        <m:sSupPr>
                          <m:ctrlPr>
                            <a:rPr lang="en-US" i="1">
                              <a:solidFill>
                                <a:srgbClr val="000000"/>
                              </a:solidFill>
                              <a:latin typeface="Cambria Math"/>
                            </a:rPr>
                          </m:ctrlPr>
                        </m:sSupPr>
                        <m:e>
                          <m:d>
                            <m:dPr>
                              <m:ctrlPr>
                                <a:rPr lang="en-US" i="1">
                                  <a:solidFill>
                                    <a:srgbClr val="000000"/>
                                  </a:solidFill>
                                  <a:latin typeface="Cambria Math"/>
                                </a:rPr>
                              </m:ctrlPr>
                            </m:dPr>
                            <m:e>
                              <m:f>
                                <m:fPr>
                                  <m:type m:val="lin"/>
                                  <m:ctrlPr>
                                    <a:rPr lang="en-US" i="1">
                                      <a:solidFill>
                                        <a:srgbClr val="000000"/>
                                      </a:solidFill>
                                      <a:latin typeface="Cambria Math"/>
                                    </a:rPr>
                                  </m:ctrlPr>
                                </m:fPr>
                                <m:num>
                                  <m:r>
                                    <a:rPr lang="en-US" i="1">
                                      <a:solidFill>
                                        <a:srgbClr val="000000"/>
                                      </a:solidFill>
                                      <a:latin typeface="Cambria Math"/>
                                    </a:rPr>
                                    <m:t>1</m:t>
                                  </m:r>
                                </m:num>
                                <m:den>
                                  <m:r>
                                    <a:rPr lang="en-US" i="1">
                                      <a:solidFill>
                                        <a:srgbClr val="000000"/>
                                      </a:solidFill>
                                      <a:latin typeface="Cambria Math"/>
                                    </a:rPr>
                                    <m:t>2</m:t>
                                  </m:r>
                                </m:den>
                              </m:f>
                            </m:e>
                          </m:d>
                        </m:e>
                        <m:sup>
                          <m:r>
                            <a:rPr lang="en-US" i="1">
                              <a:solidFill>
                                <a:srgbClr val="000000"/>
                              </a:solidFill>
                              <a:latin typeface="Cambria Math"/>
                            </a:rPr>
                            <m:t>𝑛</m:t>
                          </m:r>
                        </m:sup>
                      </m:sSup>
                      <m:r>
                        <a:rPr lang="en-US" b="0" i="1" smtClean="0">
                          <a:solidFill>
                            <a:srgbClr val="000000"/>
                          </a:solidFill>
                          <a:latin typeface="Cambria Math"/>
                        </a:rPr>
                        <m:t>=1−</m:t>
                      </m:r>
                      <m:sSup>
                        <m:sSupPr>
                          <m:ctrlPr>
                            <a:rPr lang="en-US" i="1">
                              <a:solidFill>
                                <a:srgbClr val="000000"/>
                              </a:solidFill>
                              <a:latin typeface="Cambria Math"/>
                            </a:rPr>
                          </m:ctrlPr>
                        </m:sSupPr>
                        <m:e>
                          <m:d>
                            <m:dPr>
                              <m:ctrlPr>
                                <a:rPr lang="en-US" i="1">
                                  <a:solidFill>
                                    <a:srgbClr val="000000"/>
                                  </a:solidFill>
                                  <a:latin typeface="Cambria Math"/>
                                </a:rPr>
                              </m:ctrlPr>
                            </m:dPr>
                            <m:e>
                              <m:f>
                                <m:fPr>
                                  <m:type m:val="lin"/>
                                  <m:ctrlPr>
                                    <a:rPr lang="en-US" i="1">
                                      <a:solidFill>
                                        <a:srgbClr val="000000"/>
                                      </a:solidFill>
                                      <a:latin typeface="Cambria Math"/>
                                    </a:rPr>
                                  </m:ctrlPr>
                                </m:fPr>
                                <m:num>
                                  <m:r>
                                    <a:rPr lang="en-US" i="1">
                                      <a:solidFill>
                                        <a:srgbClr val="000000"/>
                                      </a:solidFill>
                                      <a:latin typeface="Cambria Math"/>
                                    </a:rPr>
                                    <m:t>1</m:t>
                                  </m:r>
                                </m:num>
                                <m:den>
                                  <m:r>
                                    <a:rPr lang="en-US" i="1">
                                      <a:solidFill>
                                        <a:srgbClr val="000000"/>
                                      </a:solidFill>
                                      <a:latin typeface="Cambria Math"/>
                                    </a:rPr>
                                    <m:t>2</m:t>
                                  </m:r>
                                </m:den>
                              </m:f>
                            </m:e>
                          </m:d>
                        </m:e>
                        <m:sup>
                          <m:r>
                            <a:rPr lang="en-US" i="1">
                              <a:solidFill>
                                <a:srgbClr val="000000"/>
                              </a:solidFill>
                              <a:latin typeface="Cambria Math"/>
                            </a:rPr>
                            <m:t>𝑛</m:t>
                          </m:r>
                          <m:r>
                            <a:rPr lang="en-US" b="0" i="1" smtClean="0">
                              <a:solidFill>
                                <a:srgbClr val="000000"/>
                              </a:solidFill>
                              <a:latin typeface="Cambria Math"/>
                            </a:rPr>
                            <m:t>−1</m:t>
                          </m:r>
                        </m:sup>
                      </m:sSup>
                    </m:oMath>
                  </m:oMathPara>
                </a14:m>
                <a:endParaRPr kumimoji="0" lang="en-US" b="0" i="0" u="none" strike="noStrike" cap="none" normalizeH="0" baseline="0" dirty="0" smtClean="0">
                  <a:ln>
                    <a:noFill/>
                  </a:ln>
                  <a:solidFill>
                    <a:schemeClr val="tx1"/>
                  </a:solidFill>
                  <a:effectLst/>
                  <a:latin typeface="Arial Black" pitchFamily="34" charset="0"/>
                </a:endParaRPr>
              </a:p>
            </p:txBody>
          </p:sp>
        </mc:Choice>
        <mc:Fallback xmlns="">
          <p:sp>
            <p:nvSpPr>
              <p:cNvPr id="21" name="Rectangular Callout 20"/>
              <p:cNvSpPr>
                <a:spLocks noRot="1" noChangeAspect="1" noMove="1" noResize="1" noEditPoints="1" noAdjustHandles="1" noChangeArrowheads="1" noChangeShapeType="1" noTextEdit="1"/>
              </p:cNvSpPr>
              <p:nvPr/>
            </p:nvSpPr>
            <p:spPr bwMode="auto">
              <a:xfrm>
                <a:off x="359532" y="2131365"/>
                <a:ext cx="7308812" cy="937595"/>
              </a:xfrm>
              <a:prstGeom prst="wedgeRectCallout">
                <a:avLst>
                  <a:gd name="adj1" fmla="val 52401"/>
                  <a:gd name="adj2" fmla="val -18785"/>
                </a:avLst>
              </a:prstGeom>
              <a:blipFill rotWithShape="0">
                <a:blip r:embed="rId7"/>
                <a:stretch>
                  <a:fillRect/>
                </a:stretch>
              </a:blipFill>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ular Callout 22"/>
              <p:cNvSpPr/>
              <p:nvPr/>
            </p:nvSpPr>
            <p:spPr bwMode="auto">
              <a:xfrm>
                <a:off x="437841" y="3095341"/>
                <a:ext cx="6588732" cy="791507"/>
              </a:xfrm>
              <a:prstGeom prst="wedgeRectCallout">
                <a:avLst>
                  <a:gd name="adj1" fmla="val 52581"/>
                  <a:gd name="adj2" fmla="val -22405"/>
                </a:avLst>
              </a:prstGeom>
              <a:ln/>
              <a:extLst/>
            </p:spPr>
            <p:style>
              <a:lnRef idx="1">
                <a:schemeClr val="accent5"/>
              </a:lnRef>
              <a:fillRef idx="2">
                <a:schemeClr val="accent5"/>
              </a:fillRef>
              <a:effectRef idx="1">
                <a:schemeClr val="accent5"/>
              </a:effectRef>
              <a:fontRef idx="minor">
                <a:schemeClr val="dk1"/>
              </a:fontRef>
            </p:style>
            <p:txBody>
              <a:bodyPr vert="horz" wrap="square" lIns="90000" tIns="46800" rIns="90000" bIns="46800" numCol="1" rtlCol="0" anchor="ctr" anchorCtr="0" compatLnSpc="1">
                <a:prstTxWarp prst="textNoShape">
                  <a:avLst/>
                </a:prstTxWarp>
              </a:bodyPr>
              <a:lstStyle/>
              <a:p>
                <a:pPr>
                  <a:lnSpc>
                    <a:spcPct val="150000"/>
                  </a:lnSpc>
                </a:pPr>
                <a:r>
                  <a:rPr lang="en-US" sz="1400" dirty="0" smtClean="0">
                    <a:solidFill>
                      <a:schemeClr val="tx1"/>
                    </a:solidFill>
                    <a:latin typeface="Arial Black" pitchFamily="34" charset="0"/>
                  </a:rPr>
                  <a:t>4. In other words the probability of the fact that</a:t>
                </a:r>
              </a:p>
              <a:p>
                <a:pPr algn="ctr">
                  <a:lnSpc>
                    <a:spcPct val="150000"/>
                  </a:lnSpc>
                </a:pPr>
                <a:r>
                  <a:rPr lang="en-US" sz="1400" dirty="0" smtClean="0">
                    <a:solidFill>
                      <a:schemeClr val="tx1"/>
                    </a:solidFill>
                    <a:latin typeface="Arial Black" pitchFamily="34" charset="0"/>
                  </a:rPr>
                  <a:t> </a:t>
                </a:r>
                <a14:m>
                  <m:oMath xmlns:m="http://schemas.openxmlformats.org/officeDocument/2006/math">
                    <m:r>
                      <a:rPr lang="en-US" b="0" i="1" smtClean="0">
                        <a:solidFill>
                          <a:schemeClr val="tx1"/>
                        </a:solidFill>
                        <a:latin typeface="Cambria Math"/>
                      </a:rPr>
                      <m:t>𝑥</m:t>
                    </m:r>
                    <m:r>
                      <a:rPr lang="en-US" b="0" i="1" smtClean="0">
                        <a:solidFill>
                          <a:schemeClr val="tx1"/>
                        </a:solidFill>
                        <a:latin typeface="Cambria Math"/>
                        <a:ea typeface="Cambria Math"/>
                      </a:rPr>
                      <m:t>∈</m:t>
                    </m:r>
                    <m:d>
                      <m:dPr>
                        <m:ctrlPr>
                          <a:rPr lang="en-US" b="0" i="1" smtClean="0">
                            <a:solidFill>
                              <a:schemeClr val="tx1"/>
                            </a:solidFill>
                            <a:latin typeface="Cambria Math"/>
                            <a:ea typeface="Cambria Math"/>
                          </a:rPr>
                        </m:ctrlPr>
                      </m:dPr>
                      <m:e>
                        <m:sSub>
                          <m:sSubPr>
                            <m:ctrlPr>
                              <a:rPr lang="en-US" b="0" i="1" smtClean="0">
                                <a:solidFill>
                                  <a:schemeClr val="tx1"/>
                                </a:solidFill>
                                <a:latin typeface="Cambria Math"/>
                                <a:ea typeface="Cambria Math"/>
                              </a:rPr>
                            </m:ctrlPr>
                          </m:sSubPr>
                          <m:e>
                            <m:r>
                              <a:rPr lang="en-US" b="0" i="1" smtClean="0">
                                <a:solidFill>
                                  <a:schemeClr val="tx1"/>
                                </a:solidFill>
                                <a:latin typeface="Cambria Math"/>
                                <a:ea typeface="Cambria Math"/>
                              </a:rPr>
                              <m:t>𝑥</m:t>
                            </m:r>
                          </m:e>
                          <m:sub>
                            <m:r>
                              <a:rPr lang="en-US" b="0" i="1" smtClean="0">
                                <a:solidFill>
                                  <a:schemeClr val="tx1"/>
                                </a:solidFill>
                                <a:latin typeface="Cambria Math"/>
                                <a:ea typeface="Cambria Math"/>
                              </a:rPr>
                              <m:t>𝑚𝑖𝑛</m:t>
                            </m:r>
                          </m:sub>
                        </m:sSub>
                        <m:r>
                          <a:rPr lang="en-US" b="0" i="1" smtClean="0">
                            <a:solidFill>
                              <a:schemeClr val="tx1"/>
                            </a:solidFill>
                            <a:latin typeface="Cambria Math"/>
                            <a:ea typeface="Cambria Math"/>
                          </a:rPr>
                          <m:t>,</m:t>
                        </m:r>
                        <m:sSub>
                          <m:sSubPr>
                            <m:ctrlPr>
                              <a:rPr lang="en-US" b="0" i="1" smtClean="0">
                                <a:solidFill>
                                  <a:schemeClr val="tx1"/>
                                </a:solidFill>
                                <a:latin typeface="Cambria Math"/>
                                <a:ea typeface="Cambria Math"/>
                              </a:rPr>
                            </m:ctrlPr>
                          </m:sSubPr>
                          <m:e>
                            <m:r>
                              <a:rPr lang="en-US" b="0" i="1" smtClean="0">
                                <a:solidFill>
                                  <a:schemeClr val="tx1"/>
                                </a:solidFill>
                                <a:latin typeface="Cambria Math"/>
                                <a:ea typeface="Cambria Math"/>
                              </a:rPr>
                              <m:t>𝑥</m:t>
                            </m:r>
                          </m:e>
                          <m:sub>
                            <m:r>
                              <a:rPr lang="en-US" b="0" i="1" smtClean="0">
                                <a:solidFill>
                                  <a:schemeClr val="tx1"/>
                                </a:solidFill>
                                <a:latin typeface="Cambria Math"/>
                                <a:ea typeface="Cambria Math"/>
                              </a:rPr>
                              <m:t>𝑚𝑎𝑥</m:t>
                            </m:r>
                          </m:sub>
                        </m:sSub>
                      </m:e>
                    </m:d>
                  </m:oMath>
                </a14:m>
                <a:r>
                  <a:rPr lang="en-US" sz="1400" dirty="0">
                    <a:solidFill>
                      <a:schemeClr val="tx1"/>
                    </a:solidFill>
                    <a:latin typeface="Arial Black" pitchFamily="34" charset="0"/>
                  </a:rPr>
                  <a:t> </a:t>
                </a:r>
                <a:r>
                  <a:rPr lang="en-US" sz="1400" dirty="0" smtClean="0">
                    <a:solidFill>
                      <a:schemeClr val="tx1"/>
                    </a:solidFill>
                    <a:latin typeface="Arial Black" pitchFamily="34" charset="0"/>
                  </a:rPr>
                  <a:t> is </a:t>
                </a:r>
                <a14:m>
                  <m:oMath xmlns:m="http://schemas.openxmlformats.org/officeDocument/2006/math">
                    <m:r>
                      <a:rPr lang="en-US" i="1">
                        <a:solidFill>
                          <a:srgbClr val="000000"/>
                        </a:solidFill>
                        <a:latin typeface="Cambria Math"/>
                      </a:rPr>
                      <m:t>1−</m:t>
                    </m:r>
                    <m:sSup>
                      <m:sSupPr>
                        <m:ctrlPr>
                          <a:rPr lang="en-US" i="1">
                            <a:solidFill>
                              <a:srgbClr val="000000"/>
                            </a:solidFill>
                            <a:latin typeface="Cambria Math"/>
                          </a:rPr>
                        </m:ctrlPr>
                      </m:sSupPr>
                      <m:e>
                        <m:d>
                          <m:dPr>
                            <m:ctrlPr>
                              <a:rPr lang="en-US" i="1">
                                <a:solidFill>
                                  <a:srgbClr val="000000"/>
                                </a:solidFill>
                                <a:latin typeface="Cambria Math"/>
                              </a:rPr>
                            </m:ctrlPr>
                          </m:dPr>
                          <m:e>
                            <m:f>
                              <m:fPr>
                                <m:type m:val="lin"/>
                                <m:ctrlPr>
                                  <a:rPr lang="en-US" i="1">
                                    <a:solidFill>
                                      <a:srgbClr val="000000"/>
                                    </a:solidFill>
                                    <a:latin typeface="Cambria Math"/>
                                  </a:rPr>
                                </m:ctrlPr>
                              </m:fPr>
                              <m:num>
                                <m:r>
                                  <a:rPr lang="en-US" i="1">
                                    <a:solidFill>
                                      <a:srgbClr val="000000"/>
                                    </a:solidFill>
                                    <a:latin typeface="Cambria Math"/>
                                  </a:rPr>
                                  <m:t>1</m:t>
                                </m:r>
                              </m:num>
                              <m:den>
                                <m:r>
                                  <a:rPr lang="en-US" i="1">
                                    <a:solidFill>
                                      <a:srgbClr val="000000"/>
                                    </a:solidFill>
                                    <a:latin typeface="Cambria Math"/>
                                  </a:rPr>
                                  <m:t>2</m:t>
                                </m:r>
                              </m:den>
                            </m:f>
                          </m:e>
                        </m:d>
                      </m:e>
                      <m:sup>
                        <m:r>
                          <a:rPr lang="en-US" i="1">
                            <a:solidFill>
                              <a:srgbClr val="000000"/>
                            </a:solidFill>
                            <a:latin typeface="Cambria Math"/>
                          </a:rPr>
                          <m:t>𝑛</m:t>
                        </m:r>
                        <m:r>
                          <a:rPr lang="en-US" i="1">
                            <a:solidFill>
                              <a:srgbClr val="000000"/>
                            </a:solidFill>
                            <a:latin typeface="Cambria Math"/>
                          </a:rPr>
                          <m:t>−1</m:t>
                        </m:r>
                      </m:sup>
                    </m:sSup>
                  </m:oMath>
                </a14:m>
                <a:endParaRPr kumimoji="0" lang="en-US" sz="1400" b="0" i="0" u="none" strike="noStrike" cap="none" normalizeH="0" baseline="0" dirty="0" smtClean="0">
                  <a:ln>
                    <a:noFill/>
                  </a:ln>
                  <a:solidFill>
                    <a:schemeClr val="tx1"/>
                  </a:solidFill>
                  <a:effectLst/>
                  <a:latin typeface="Arial Black" pitchFamily="34" charset="0"/>
                </a:endParaRPr>
              </a:p>
            </p:txBody>
          </p:sp>
        </mc:Choice>
        <mc:Fallback xmlns="">
          <p:sp>
            <p:nvSpPr>
              <p:cNvPr id="23" name="Rectangular Callout 22"/>
              <p:cNvSpPr>
                <a:spLocks noRot="1" noChangeAspect="1" noMove="1" noResize="1" noEditPoints="1" noAdjustHandles="1" noChangeArrowheads="1" noChangeShapeType="1" noTextEdit="1"/>
              </p:cNvSpPr>
              <p:nvPr/>
            </p:nvSpPr>
            <p:spPr bwMode="auto">
              <a:xfrm>
                <a:off x="437841" y="3095341"/>
                <a:ext cx="6588732" cy="791507"/>
              </a:xfrm>
              <a:prstGeom prst="wedgeRectCallout">
                <a:avLst>
                  <a:gd name="adj1" fmla="val 52581"/>
                  <a:gd name="adj2" fmla="val -22405"/>
                </a:avLst>
              </a:prstGeom>
              <a:blipFill rotWithShape="0">
                <a:blip r:embed="rId8"/>
                <a:stretch>
                  <a:fillRect/>
                </a:stretch>
              </a:blipFill>
              <a:ln/>
              <a:extLst/>
            </p:spPr>
            <p:txBody>
              <a:bodyPr/>
              <a:lstStyle/>
              <a:p>
                <a:r>
                  <a:rPr lang="en-US">
                    <a:noFill/>
                  </a:rPr>
                  <a:t> </a:t>
                </a:r>
              </a:p>
            </p:txBody>
          </p:sp>
        </mc:Fallback>
      </mc:AlternateContent>
    </p:spTree>
    <p:extLst>
      <p:ext uri="{BB962C8B-B14F-4D97-AF65-F5344CB8AC3E}">
        <p14:creationId xmlns:p14="http://schemas.microsoft.com/office/powerpoint/2010/main" val="16128776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8620"/>
            <a:ext cx="9144000" cy="735066"/>
          </a:xfrm>
        </p:spPr>
        <p:txBody>
          <a:bodyPr/>
          <a:lstStyle/>
          <a:p>
            <a:r>
              <a:rPr lang="en-US" sz="3600" b="1" dirty="0" smtClean="0"/>
              <a:t>Details of Time-based detection</a:t>
            </a:r>
            <a:endParaRPr lang="ru-RU" sz="3200" b="1" dirty="0"/>
          </a:p>
        </p:txBody>
      </p:sp>
      <p:pic>
        <p:nvPicPr>
          <p:cNvPr id="194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 y="743994"/>
            <a:ext cx="9100096" cy="6069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44828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066800" y="0"/>
            <a:ext cx="7772400" cy="1304764"/>
          </a:xfrm>
        </p:spPr>
        <p:txBody>
          <a:bodyPr/>
          <a:lstStyle/>
          <a:p>
            <a:pPr algn="ctr"/>
            <a:r>
              <a:rPr lang="en-US" dirty="0"/>
              <a:t>System Management </a:t>
            </a:r>
            <a:r>
              <a:rPr lang="en-US" dirty="0" smtClean="0"/>
              <a:t>mode:</a:t>
            </a:r>
            <a:br>
              <a:rPr lang="en-US" dirty="0" smtClean="0"/>
            </a:br>
            <a:r>
              <a:rPr lang="en-US" dirty="0" smtClean="0"/>
              <a:t>what are the </a:t>
            </a:r>
            <a:r>
              <a:rPr lang="en-US" u="sng" dirty="0" smtClean="0"/>
              <a:t>reasons of SMI</a:t>
            </a:r>
            <a:r>
              <a:rPr lang="en-US" dirty="0" smtClean="0"/>
              <a:t>?</a:t>
            </a:r>
            <a:endParaRPr lang="en-US" dirty="0"/>
          </a:p>
        </p:txBody>
      </p:sp>
      <p:sp>
        <p:nvSpPr>
          <p:cNvPr id="83972" name="Rectangle 4"/>
          <p:cNvSpPr>
            <a:spLocks noGrp="1" noChangeArrowheads="1"/>
          </p:cNvSpPr>
          <p:nvPr>
            <p:ph type="body" idx="1"/>
          </p:nvPr>
        </p:nvSpPr>
        <p:spPr>
          <a:xfrm>
            <a:off x="1143000" y="1524000"/>
            <a:ext cx="7772400" cy="4114800"/>
          </a:xfrm>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atin typeface="Times New Roman" charset="0"/>
              </a:rPr>
              <a:t>Maintenance mode:</a:t>
            </a:r>
          </a:p>
          <a:p>
            <a:pPr lvl="1"/>
            <a:r>
              <a:rPr lang="en-US">
                <a:latin typeface="Times New Roman" charset="0"/>
              </a:rPr>
              <a:t>Used for efficient power management.</a:t>
            </a:r>
          </a:p>
          <a:p>
            <a:pPr lvl="1"/>
            <a:r>
              <a:rPr lang="en-US">
                <a:latin typeface="Times New Roman" charset="0"/>
              </a:rPr>
              <a:t>Run specific proprietary code. </a:t>
            </a:r>
          </a:p>
        </p:txBody>
      </p:sp>
      <p:sp>
        <p:nvSpPr>
          <p:cNvPr id="83973" name="Rectangle 5"/>
          <p:cNvSpPr>
            <a:spLocks noChangeArrowheads="1"/>
          </p:cNvSpPr>
          <p:nvPr/>
        </p:nvSpPr>
        <p:spPr bwMode="auto">
          <a:xfrm>
            <a:off x="6248400" y="4083050"/>
            <a:ext cx="2057400" cy="1295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smtClean="0">
              <a:solidFill>
                <a:srgbClr val="000000"/>
              </a:solidFill>
              <a:latin typeface="Times New Roman" charset="0"/>
            </a:endParaRPr>
          </a:p>
        </p:txBody>
      </p:sp>
      <p:sp>
        <p:nvSpPr>
          <p:cNvPr id="83974" name="Line 6"/>
          <p:cNvSpPr>
            <a:spLocks noChangeShapeType="1"/>
          </p:cNvSpPr>
          <p:nvPr/>
        </p:nvSpPr>
        <p:spPr bwMode="auto">
          <a:xfrm>
            <a:off x="4495800" y="4235450"/>
            <a:ext cx="1752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smtClean="0">
              <a:solidFill>
                <a:srgbClr val="000000"/>
              </a:solidFill>
              <a:latin typeface="Times New Roman" charset="0"/>
            </a:endParaRPr>
          </a:p>
        </p:txBody>
      </p:sp>
      <p:sp>
        <p:nvSpPr>
          <p:cNvPr id="83975" name="Line 7"/>
          <p:cNvSpPr>
            <a:spLocks noChangeShapeType="1"/>
          </p:cNvSpPr>
          <p:nvPr/>
        </p:nvSpPr>
        <p:spPr bwMode="auto">
          <a:xfrm>
            <a:off x="4495800" y="4540250"/>
            <a:ext cx="1752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smtClean="0">
              <a:solidFill>
                <a:srgbClr val="000000"/>
              </a:solidFill>
              <a:latin typeface="Times New Roman" charset="0"/>
            </a:endParaRPr>
          </a:p>
        </p:txBody>
      </p:sp>
      <p:sp>
        <p:nvSpPr>
          <p:cNvPr id="83976" name="Line 8"/>
          <p:cNvSpPr>
            <a:spLocks noChangeShapeType="1"/>
          </p:cNvSpPr>
          <p:nvPr/>
        </p:nvSpPr>
        <p:spPr bwMode="auto">
          <a:xfrm>
            <a:off x="4495800" y="4845050"/>
            <a:ext cx="1752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smtClean="0">
              <a:solidFill>
                <a:srgbClr val="000000"/>
              </a:solidFill>
              <a:latin typeface="Times New Roman" charset="0"/>
            </a:endParaRPr>
          </a:p>
        </p:txBody>
      </p:sp>
      <p:sp>
        <p:nvSpPr>
          <p:cNvPr id="83977" name="Line 9"/>
          <p:cNvSpPr>
            <a:spLocks noChangeShapeType="1"/>
          </p:cNvSpPr>
          <p:nvPr/>
        </p:nvSpPr>
        <p:spPr bwMode="auto">
          <a:xfrm>
            <a:off x="4495800" y="5149850"/>
            <a:ext cx="1752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smtClean="0">
              <a:solidFill>
                <a:srgbClr val="000000"/>
              </a:solidFill>
              <a:latin typeface="Times New Roman" charset="0"/>
            </a:endParaRPr>
          </a:p>
        </p:txBody>
      </p:sp>
      <p:sp>
        <p:nvSpPr>
          <p:cNvPr id="83978" name="Text Box 10"/>
          <p:cNvSpPr txBox="1">
            <a:spLocks noChangeArrowheads="1"/>
          </p:cNvSpPr>
          <p:nvPr/>
        </p:nvSpPr>
        <p:spPr bwMode="auto">
          <a:xfrm>
            <a:off x="5105400" y="4235450"/>
            <a:ext cx="546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smtClean="0">
                <a:solidFill>
                  <a:srgbClr val="000000"/>
                </a:solidFill>
                <a:latin typeface="Times New Roman" charset="0"/>
              </a:rPr>
              <a:t>SMI</a:t>
            </a:r>
          </a:p>
        </p:txBody>
      </p:sp>
      <p:sp>
        <p:nvSpPr>
          <p:cNvPr id="83979" name="Text Box 11"/>
          <p:cNvSpPr txBox="1">
            <a:spLocks noChangeArrowheads="1"/>
          </p:cNvSpPr>
          <p:nvPr/>
        </p:nvSpPr>
        <p:spPr bwMode="auto">
          <a:xfrm>
            <a:off x="5105400" y="4540250"/>
            <a:ext cx="546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smtClean="0">
                <a:solidFill>
                  <a:srgbClr val="000000"/>
                </a:solidFill>
                <a:latin typeface="Times New Roman" charset="0"/>
              </a:rPr>
              <a:t>SMI</a:t>
            </a:r>
          </a:p>
        </p:txBody>
      </p:sp>
      <p:sp>
        <p:nvSpPr>
          <p:cNvPr id="83980" name="Text Box 12"/>
          <p:cNvSpPr txBox="1">
            <a:spLocks noChangeArrowheads="1"/>
          </p:cNvSpPr>
          <p:nvPr/>
        </p:nvSpPr>
        <p:spPr bwMode="auto">
          <a:xfrm>
            <a:off x="5105400" y="4845050"/>
            <a:ext cx="546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smtClean="0">
                <a:solidFill>
                  <a:srgbClr val="000000"/>
                </a:solidFill>
                <a:latin typeface="Times New Roman" charset="0"/>
              </a:rPr>
              <a:t>SMI</a:t>
            </a:r>
          </a:p>
        </p:txBody>
      </p:sp>
      <p:sp>
        <p:nvSpPr>
          <p:cNvPr id="83981" name="Text Box 13"/>
          <p:cNvSpPr txBox="1">
            <a:spLocks noChangeArrowheads="1"/>
          </p:cNvSpPr>
          <p:nvPr/>
        </p:nvSpPr>
        <p:spPr bwMode="auto">
          <a:xfrm>
            <a:off x="5105400" y="3930650"/>
            <a:ext cx="546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smtClean="0">
                <a:solidFill>
                  <a:srgbClr val="000000"/>
                </a:solidFill>
                <a:latin typeface="Times New Roman" charset="0"/>
              </a:rPr>
              <a:t>SMI</a:t>
            </a:r>
          </a:p>
        </p:txBody>
      </p:sp>
      <p:sp>
        <p:nvSpPr>
          <p:cNvPr id="83982" name="Line 14"/>
          <p:cNvSpPr>
            <a:spLocks noChangeShapeType="1"/>
          </p:cNvSpPr>
          <p:nvPr/>
        </p:nvSpPr>
        <p:spPr bwMode="auto">
          <a:xfrm>
            <a:off x="7315200" y="537845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smtClean="0">
              <a:solidFill>
                <a:srgbClr val="000000"/>
              </a:solidFill>
              <a:latin typeface="Times New Roman" charset="0"/>
            </a:endParaRPr>
          </a:p>
        </p:txBody>
      </p:sp>
      <p:sp>
        <p:nvSpPr>
          <p:cNvPr id="83983" name="Line 15"/>
          <p:cNvSpPr>
            <a:spLocks noChangeShapeType="1"/>
          </p:cNvSpPr>
          <p:nvPr/>
        </p:nvSpPr>
        <p:spPr bwMode="auto">
          <a:xfrm flipH="1">
            <a:off x="3886200" y="5911850"/>
            <a:ext cx="3429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smtClean="0">
              <a:solidFill>
                <a:srgbClr val="000000"/>
              </a:solidFill>
              <a:latin typeface="Times New Roman" charset="0"/>
            </a:endParaRPr>
          </a:p>
        </p:txBody>
      </p:sp>
      <p:sp>
        <p:nvSpPr>
          <p:cNvPr id="83984" name="Text Box 16"/>
          <p:cNvSpPr txBox="1">
            <a:spLocks noChangeArrowheads="1"/>
          </p:cNvSpPr>
          <p:nvPr/>
        </p:nvSpPr>
        <p:spPr bwMode="auto">
          <a:xfrm>
            <a:off x="4495800" y="5607050"/>
            <a:ext cx="1536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smtClean="0">
                <a:solidFill>
                  <a:srgbClr val="000000"/>
                </a:solidFill>
                <a:latin typeface="Times New Roman" charset="0"/>
              </a:rPr>
              <a:t>RSM instruction</a:t>
            </a:r>
          </a:p>
        </p:txBody>
      </p:sp>
      <p:sp>
        <p:nvSpPr>
          <p:cNvPr id="83985" name="Text Box 17"/>
          <p:cNvSpPr txBox="1">
            <a:spLocks noChangeArrowheads="1"/>
          </p:cNvSpPr>
          <p:nvPr/>
        </p:nvSpPr>
        <p:spPr bwMode="auto">
          <a:xfrm>
            <a:off x="6858000" y="4540250"/>
            <a:ext cx="89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smtClean="0">
                <a:solidFill>
                  <a:srgbClr val="000000"/>
                </a:solidFill>
                <a:latin typeface="Times New Roman" charset="0"/>
              </a:rPr>
              <a:t>SMM</a:t>
            </a:r>
          </a:p>
        </p:txBody>
      </p:sp>
      <p:sp>
        <p:nvSpPr>
          <p:cNvPr id="83986" name="Text Box 18"/>
          <p:cNvSpPr txBox="1">
            <a:spLocks noChangeArrowheads="1"/>
          </p:cNvSpPr>
          <p:nvPr/>
        </p:nvSpPr>
        <p:spPr bwMode="auto">
          <a:xfrm>
            <a:off x="1828800" y="5759450"/>
            <a:ext cx="2119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solidFill>
                  <a:srgbClr val="000000"/>
                </a:solidFill>
                <a:latin typeface="Times New Roman" charset="0"/>
              </a:rPr>
              <a:t>Back to calling context </a:t>
            </a:r>
          </a:p>
        </p:txBody>
      </p:sp>
      <p:sp>
        <p:nvSpPr>
          <p:cNvPr id="83987" name="Text Box 19"/>
          <p:cNvSpPr txBox="1">
            <a:spLocks noChangeArrowheads="1"/>
          </p:cNvSpPr>
          <p:nvPr/>
        </p:nvSpPr>
        <p:spPr bwMode="auto">
          <a:xfrm>
            <a:off x="1524000" y="3657600"/>
            <a:ext cx="5929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smtClean="0">
                <a:solidFill>
                  <a:srgbClr val="000000"/>
                </a:solidFill>
                <a:latin typeface="Times New Roman" charset="0"/>
              </a:rPr>
              <a:t>Assert a “System Management Interrupt” (SMI) from any other mode:</a:t>
            </a:r>
          </a:p>
        </p:txBody>
      </p:sp>
      <p:sp>
        <p:nvSpPr>
          <p:cNvPr id="83988" name="Text Box 20"/>
          <p:cNvSpPr txBox="1">
            <a:spLocks noChangeArrowheads="1"/>
          </p:cNvSpPr>
          <p:nvPr/>
        </p:nvSpPr>
        <p:spPr bwMode="auto">
          <a:xfrm>
            <a:off x="2469862" y="4006850"/>
            <a:ext cx="22164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u="sng" dirty="0" smtClean="0">
                <a:solidFill>
                  <a:srgbClr val="000000"/>
                </a:solidFill>
                <a:latin typeface="Times New Roman" charset="0"/>
              </a:rPr>
              <a:t>Thermal Sensor</a:t>
            </a:r>
          </a:p>
        </p:txBody>
      </p:sp>
      <p:sp>
        <p:nvSpPr>
          <p:cNvPr id="83989" name="Text Box 21"/>
          <p:cNvSpPr txBox="1">
            <a:spLocks noChangeArrowheads="1"/>
          </p:cNvSpPr>
          <p:nvPr/>
        </p:nvSpPr>
        <p:spPr bwMode="auto">
          <a:xfrm>
            <a:off x="2447764" y="4921250"/>
            <a:ext cx="23956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u="sng" dirty="0" smtClean="0">
                <a:solidFill>
                  <a:srgbClr val="000000"/>
                </a:solidFill>
                <a:latin typeface="Times New Roman" charset="0"/>
              </a:rPr>
              <a:t>Century Rollover</a:t>
            </a:r>
          </a:p>
        </p:txBody>
      </p:sp>
      <p:sp>
        <p:nvSpPr>
          <p:cNvPr id="83990" name="Text Box 22"/>
          <p:cNvSpPr txBox="1">
            <a:spLocks noChangeArrowheads="1"/>
          </p:cNvSpPr>
          <p:nvPr/>
        </p:nvSpPr>
        <p:spPr bwMode="auto">
          <a:xfrm>
            <a:off x="2763511" y="4311650"/>
            <a:ext cx="16890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u="sng" dirty="0" smtClean="0">
                <a:solidFill>
                  <a:srgbClr val="000000"/>
                </a:solidFill>
                <a:latin typeface="Times New Roman" charset="0"/>
              </a:rPr>
              <a:t>RTC Alarm</a:t>
            </a:r>
          </a:p>
        </p:txBody>
      </p:sp>
      <p:sp>
        <p:nvSpPr>
          <p:cNvPr id="83991" name="Text Box 23"/>
          <p:cNvSpPr txBox="1">
            <a:spLocks noChangeArrowheads="1"/>
          </p:cNvSpPr>
          <p:nvPr/>
        </p:nvSpPr>
        <p:spPr bwMode="auto">
          <a:xfrm>
            <a:off x="2787348" y="4616450"/>
            <a:ext cx="14957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u="sng" dirty="0" smtClean="0">
                <a:solidFill>
                  <a:srgbClr val="000000"/>
                </a:solidFill>
                <a:latin typeface="Times New Roman" charset="0"/>
              </a:rPr>
              <a:t>TCO, USB</a:t>
            </a:r>
          </a:p>
        </p:txBody>
      </p:sp>
    </p:spTree>
    <p:extLst>
      <p:ext uri="{BB962C8B-B14F-4D97-AF65-F5344CB8AC3E}">
        <p14:creationId xmlns:p14="http://schemas.microsoft.com/office/powerpoint/2010/main" val="10370775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36004" y="620688"/>
            <a:ext cx="9036496" cy="5832648"/>
          </a:xfrm>
        </p:spPr>
        <p:txBody>
          <a:bodyPr/>
          <a:lstStyle/>
          <a:p>
            <a:pPr>
              <a:lnSpc>
                <a:spcPct val="150000"/>
              </a:lnSpc>
            </a:pPr>
            <a:r>
              <a:rPr lang="ru-RU" sz="2800" dirty="0" smtClean="0"/>
              <a:t>WinDbg</a:t>
            </a:r>
            <a:r>
              <a:rPr lang="en-US" sz="2800" dirty="0" smtClean="0"/>
              <a:t> and </a:t>
            </a:r>
            <a:r>
              <a:rPr lang="ru-RU" sz="2800" dirty="0" smtClean="0"/>
              <a:t>VM</a:t>
            </a:r>
            <a:r>
              <a:rPr lang="en-US" sz="2800" dirty="0" smtClean="0"/>
              <a:t>W</a:t>
            </a:r>
            <a:r>
              <a:rPr lang="ru-RU" sz="2800" dirty="0" smtClean="0"/>
              <a:t>are</a:t>
            </a:r>
            <a:r>
              <a:rPr lang="en-US" sz="2800" dirty="0" smtClean="0"/>
              <a:t> to debug only a HYP driver</a:t>
            </a:r>
          </a:p>
          <a:p>
            <a:pPr>
              <a:lnSpc>
                <a:spcPct val="150000"/>
              </a:lnSpc>
            </a:pPr>
            <a:r>
              <a:rPr lang="en-US" sz="2800" dirty="0" smtClean="0"/>
              <a:t>hardware emulators: </a:t>
            </a:r>
            <a:r>
              <a:rPr lang="en-US" sz="2800" dirty="0" err="1" smtClean="0"/>
              <a:t>Bochs</a:t>
            </a:r>
            <a:r>
              <a:rPr lang="en-US" sz="2800" dirty="0" smtClean="0"/>
              <a:t>, AMD </a:t>
            </a:r>
            <a:r>
              <a:rPr lang="en-US" sz="2800" dirty="0" err="1" smtClean="0"/>
              <a:t>SimNow</a:t>
            </a:r>
            <a:r>
              <a:rPr lang="en-US" sz="2800" dirty="0" smtClean="0"/>
              <a:t> </a:t>
            </a:r>
            <a:r>
              <a:rPr lang="en-US" sz="2800" dirty="0" err="1" smtClean="0"/>
              <a:t>etc</a:t>
            </a:r>
            <a:endParaRPr lang="en-US" sz="2800" dirty="0" smtClean="0"/>
          </a:p>
          <a:p>
            <a:pPr>
              <a:lnSpc>
                <a:spcPct val="150000"/>
              </a:lnSpc>
            </a:pPr>
            <a:r>
              <a:rPr lang="en-US" sz="2800" dirty="0"/>
              <a:t>debug </a:t>
            </a:r>
            <a:r>
              <a:rPr lang="en-US" sz="2800" dirty="0" smtClean="0"/>
              <a:t>output by </a:t>
            </a:r>
            <a:r>
              <a:rPr lang="en-US" sz="2800" dirty="0" err="1" smtClean="0"/>
              <a:t>DbgPrint</a:t>
            </a:r>
            <a:r>
              <a:rPr lang="en-US" sz="2800" dirty="0" smtClean="0"/>
              <a:t> &amp; </a:t>
            </a:r>
            <a:r>
              <a:rPr lang="en-US" sz="2800" dirty="0" err="1" smtClean="0"/>
              <a:t>DbgView</a:t>
            </a:r>
            <a:endParaRPr lang="en-US" sz="2800" dirty="0" smtClean="0"/>
          </a:p>
          <a:p>
            <a:pPr>
              <a:lnSpc>
                <a:spcPct val="150000"/>
              </a:lnSpc>
            </a:pPr>
            <a:endParaRPr lang="en-US" sz="2000" dirty="0" smtClean="0"/>
          </a:p>
          <a:p>
            <a:pPr>
              <a:lnSpc>
                <a:spcPct val="150000"/>
              </a:lnSpc>
            </a:pPr>
            <a:r>
              <a:rPr lang="en-US" sz="2800" dirty="0" smtClean="0"/>
              <a:t>COM port:</a:t>
            </a:r>
          </a:p>
          <a:p>
            <a:pPr>
              <a:lnSpc>
                <a:spcPct val="150000"/>
              </a:lnSpc>
            </a:pPr>
            <a:endParaRPr lang="en-US" sz="3600" dirty="0" smtClean="0"/>
          </a:p>
          <a:p>
            <a:pPr>
              <a:lnSpc>
                <a:spcPct val="150000"/>
              </a:lnSpc>
            </a:pPr>
            <a:r>
              <a:rPr lang="en-US" sz="2800" dirty="0" smtClean="0"/>
              <a:t>debug card</a:t>
            </a:r>
            <a:endParaRPr lang="en-US" sz="2800" dirty="0"/>
          </a:p>
        </p:txBody>
      </p:sp>
      <p:pic>
        <p:nvPicPr>
          <p:cNvPr id="5130" name="Picture 10" descr="http://altecds.com/media/catalog/product/cache/1/image/9df78eab33525d08d6e5fb8d27136e95/1/_/1_10_13.jpg"/>
          <p:cNvPicPr>
            <a:picLocks noChangeAspect="1" noChangeArrowheads="1"/>
          </p:cNvPicPr>
          <p:nvPr/>
        </p:nvPicPr>
        <p:blipFill rotWithShape="1">
          <a:blip r:embed="rId3">
            <a:extLst>
              <a:ext uri="{28A0092B-C50C-407E-A947-70E740481C1C}">
                <a14:useLocalDpi xmlns:a14="http://schemas.microsoft.com/office/drawing/2010/main" val="0"/>
              </a:ext>
            </a:extLst>
          </a:blip>
          <a:srcRect b="11463"/>
          <a:stretch/>
        </p:blipFill>
        <p:spPr bwMode="auto">
          <a:xfrm flipH="1">
            <a:off x="2483768" y="2845708"/>
            <a:ext cx="1908212" cy="16894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44624"/>
            <a:ext cx="9144000" cy="648072"/>
          </a:xfrm>
        </p:spPr>
        <p:txBody>
          <a:bodyPr/>
          <a:lstStyle/>
          <a:p>
            <a:r>
              <a:rPr lang="en-US" sz="3600" b="1" dirty="0" smtClean="0"/>
              <a:t>The possible ways to debug a HYP</a:t>
            </a:r>
            <a:endParaRPr lang="ru-RU" sz="3600" b="1" dirty="0"/>
          </a:p>
        </p:txBody>
      </p:sp>
      <p:pic>
        <p:nvPicPr>
          <p:cNvPr id="5122" name="Picture 2" descr="http://www.wd-3.com/archive/REMOTEDBG_0.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997" y="2988366"/>
            <a:ext cx="4380486" cy="140415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i00.i.aliimg.com/img/pb/662/223/658/658223662_893.jpg"/>
          <p:cNvPicPr>
            <a:picLocks noChangeAspect="1" noChangeArrowheads="1"/>
          </p:cNvPicPr>
          <p:nvPr/>
        </p:nvPicPr>
        <p:blipFill rotWithShape="1">
          <a:blip r:embed="rId6">
            <a:extLst>
              <a:ext uri="{28A0092B-C50C-407E-A947-70E740481C1C}">
                <a14:useLocalDpi xmlns:a14="http://schemas.microsoft.com/office/drawing/2010/main" val="0"/>
              </a:ext>
            </a:extLst>
          </a:blip>
          <a:srcRect t="3551" b="7183"/>
          <a:stretch/>
        </p:blipFill>
        <p:spPr bwMode="auto">
          <a:xfrm>
            <a:off x="2483768" y="4645908"/>
            <a:ext cx="3240360" cy="216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7090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296" y="5666743"/>
            <a:ext cx="1908212" cy="11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9" name="Table 38"/>
          <p:cNvGraphicFramePr>
            <a:graphicFrameLocks noGrp="1"/>
          </p:cNvGraphicFramePr>
          <p:nvPr>
            <p:extLst>
              <p:ext uri="{D42A27DB-BD31-4B8C-83A1-F6EECF244321}">
                <p14:modId xmlns:p14="http://schemas.microsoft.com/office/powerpoint/2010/main" val="1680679428"/>
              </p:ext>
            </p:extLst>
          </p:nvPr>
        </p:nvGraphicFramePr>
        <p:xfrm>
          <a:off x="6588224" y="905518"/>
          <a:ext cx="2500433" cy="5871853"/>
        </p:xfrm>
        <a:graphic>
          <a:graphicData uri="http://schemas.openxmlformats.org/drawingml/2006/table">
            <a:tbl>
              <a:tblPr firstRow="1" bandRow="1">
                <a:tableStyleId>{5940675A-B579-460E-94D1-54222C63F5DA}</a:tableStyleId>
              </a:tblPr>
              <a:tblGrid>
                <a:gridCol w="2500433"/>
              </a:tblGrid>
              <a:tr h="478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2005-now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9983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r>
              <a:tr h="139476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677100095"/>
              </p:ext>
            </p:extLst>
          </p:nvPr>
        </p:nvGraphicFramePr>
        <p:xfrm>
          <a:off x="143509" y="921161"/>
          <a:ext cx="5832648" cy="4069537"/>
        </p:xfrm>
        <a:graphic>
          <a:graphicData uri="http://schemas.openxmlformats.org/drawingml/2006/table">
            <a:tbl>
              <a:tblPr firstRow="1" bandRow="1">
                <a:tableStyleId>{5940675A-B579-460E-94D1-54222C63F5DA}</a:tableStyleId>
              </a:tblPr>
              <a:tblGrid>
                <a:gridCol w="5832648"/>
              </a:tblGrid>
              <a:tr h="4436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Arial" pitchFamily="34" charset="0"/>
                          <a:ea typeface="+mn-ea"/>
                          <a:cs typeface="Arial" pitchFamily="34" charset="0"/>
                        </a:rPr>
                        <a:t>1990-2005</a:t>
                      </a:r>
                    </a:p>
                  </a:txBody>
                  <a:tcPr anchor="ctr"/>
                </a:tc>
              </a:tr>
              <a:tr h="3612337">
                <a:tc>
                  <a:txBody>
                    <a:bodyPr/>
                    <a:lstStyle/>
                    <a:p>
                      <a:endParaRPr lang="en-US" dirty="0"/>
                    </a:p>
                  </a:txBody>
                  <a:tcPr/>
                </a:tc>
              </a:tr>
            </a:tbl>
          </a:graphicData>
        </a:graphic>
      </p:graphicFrame>
      <p:sp>
        <p:nvSpPr>
          <p:cNvPr id="30" name="Rounded Rectangle 29"/>
          <p:cNvSpPr/>
          <p:nvPr/>
        </p:nvSpPr>
        <p:spPr bwMode="auto">
          <a:xfrm>
            <a:off x="6732241" y="3755961"/>
            <a:ext cx="2181516" cy="825167"/>
          </a:xfrm>
          <a:prstGeom prst="roundRect">
            <a:avLst>
              <a:gd name="adj" fmla="val 16040"/>
            </a:avLst>
          </a:prstGeom>
          <a:solidFill>
            <a:srgbClr val="FF0000">
              <a:alpha val="38824"/>
            </a:srgbClr>
          </a:solidFill>
          <a:ln w="317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dirty="0" smtClean="0">
              <a:ln w="22225">
                <a:solidFill>
                  <a:schemeClr val="accent2"/>
                </a:solidFill>
                <a:prstDash val="solid"/>
              </a:ln>
              <a:solidFill>
                <a:srgbClr val="FF0000"/>
              </a:solidFill>
              <a:latin typeface="Arial Black" pitchFamily="34" charset="0"/>
            </a:endParaRPr>
          </a:p>
        </p:txBody>
      </p:sp>
      <p:pic>
        <p:nvPicPr>
          <p:cNvPr id="1038" name="Picture 14" descr="http://logout.hu/dl/upc/2013-01/217989_h1n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449" y="2546482"/>
            <a:ext cx="847882" cy="8024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3.bp.blogspot.com/_-mQqQAcrZaA/TTOZTT0ItiI/AAAAAAAACUk/G_MHj64Pcis/s1600/Sto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0164" y="2396788"/>
            <a:ext cx="1081861" cy="1081861"/>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0" y="44624"/>
            <a:ext cx="9144000" cy="864096"/>
          </a:xfrm>
        </p:spPr>
        <p:txBody>
          <a:bodyPr/>
          <a:lstStyle/>
          <a:p>
            <a:r>
              <a:rPr lang="en-US" sz="3600" b="1" dirty="0" smtClean="0"/>
              <a:t>What &amp; where is a hypervisor?</a:t>
            </a:r>
            <a:endParaRPr lang="ru-RU" sz="3200" b="1" dirty="0"/>
          </a:p>
        </p:txBody>
      </p:sp>
      <p:pic>
        <p:nvPicPr>
          <p:cNvPr id="1032" name="Picture 8" descr="http://runningintomyself-blog.com/wp-content/uploads/2011/03/mswor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604" y="1820724"/>
            <a:ext cx="760040" cy="7600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31.media.tumblr.com/60d6aed9f846d6231d269d6c75c84770/tumblr_mog1ed3eWb1svlv8bo1_128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8022" y="1772816"/>
            <a:ext cx="760715" cy="76071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671900" y="1688904"/>
            <a:ext cx="2178167" cy="1872208"/>
          </a:xfrm>
          <a:prstGeom prst="roundRect">
            <a:avLst>
              <a:gd name="adj" fmla="val 632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smtClean="0">
              <a:ln w="22225">
                <a:solidFill>
                  <a:schemeClr val="accent2"/>
                </a:solidFill>
                <a:prstDash val="solid"/>
              </a:ln>
              <a:solidFill>
                <a:srgbClr val="FF0000"/>
              </a:solidFill>
              <a:latin typeface="Arial Black" pitchFamily="34" charset="0"/>
            </a:endParaRPr>
          </a:p>
        </p:txBody>
      </p:sp>
      <p:sp>
        <p:nvSpPr>
          <p:cNvPr id="3" name="TextBox 2"/>
          <p:cNvSpPr txBox="1"/>
          <p:nvPr/>
        </p:nvSpPr>
        <p:spPr>
          <a:xfrm>
            <a:off x="3721252" y="2179603"/>
            <a:ext cx="2070155" cy="830997"/>
          </a:xfrm>
          <a:prstGeom prst="rect">
            <a:avLst/>
          </a:prstGeom>
          <a:noFill/>
        </p:spPr>
        <p:txBody>
          <a:bodyPr wrap="square" rtlCol="0">
            <a:spAutoFit/>
          </a:bodyPr>
          <a:lstStyle/>
          <a:p>
            <a:pPr algn="ctr"/>
            <a:r>
              <a:rPr lang="en-US" sz="2400" b="1" dirty="0" smtClean="0">
                <a:latin typeface="Arial" pitchFamily="34" charset="0"/>
                <a:cs typeface="Arial" pitchFamily="34" charset="0"/>
              </a:rPr>
              <a:t>OPERATING </a:t>
            </a:r>
            <a:r>
              <a:rPr lang="en-US" sz="2400" b="1" dirty="0">
                <a:latin typeface="Arial" pitchFamily="34" charset="0"/>
                <a:cs typeface="Arial" pitchFamily="34" charset="0"/>
              </a:rPr>
              <a:t/>
            </a:r>
            <a:br>
              <a:rPr lang="en-US" sz="2400" b="1" dirty="0">
                <a:latin typeface="Arial" pitchFamily="34" charset="0"/>
                <a:cs typeface="Arial" pitchFamily="34" charset="0"/>
              </a:rPr>
            </a:br>
            <a:r>
              <a:rPr lang="en-US" sz="2400" b="1" dirty="0" smtClean="0">
                <a:latin typeface="Arial" pitchFamily="34" charset="0"/>
                <a:cs typeface="Arial" pitchFamily="34" charset="0"/>
              </a:rPr>
              <a:t>SYSTEM</a:t>
            </a:r>
            <a:endParaRPr lang="en-US" sz="2400" b="1" dirty="0">
              <a:latin typeface="Arial" pitchFamily="34" charset="0"/>
              <a:cs typeface="Arial" pitchFamily="34" charset="0"/>
            </a:endParaRPr>
          </a:p>
        </p:txBody>
      </p:sp>
      <p:sp>
        <p:nvSpPr>
          <p:cNvPr id="18" name="Rounded Rectangle 17"/>
          <p:cNvSpPr/>
          <p:nvPr/>
        </p:nvSpPr>
        <p:spPr bwMode="auto">
          <a:xfrm>
            <a:off x="3690122" y="3755961"/>
            <a:ext cx="2142163" cy="1089099"/>
          </a:xfrm>
          <a:prstGeom prst="roundRect">
            <a:avLst>
              <a:gd name="adj" fmla="val 14273"/>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ctr" anchorCtr="0" compatLnSpc="1">
            <a:prstTxWarp prst="textNoShape">
              <a:avLst/>
            </a:prstTxWarp>
          </a:bodyPr>
          <a:lstStyle/>
          <a:p>
            <a:pPr lvl="0" algn="ctr"/>
            <a:r>
              <a:rPr lang="en-US" sz="2400" b="1" dirty="0">
                <a:solidFill>
                  <a:srgbClr val="000000"/>
                </a:solidFill>
                <a:latin typeface="Arial" pitchFamily="34" charset="0"/>
                <a:cs typeface="Arial" pitchFamily="34" charset="0"/>
              </a:rPr>
              <a:t>COMPUTER </a:t>
            </a:r>
            <a:r>
              <a:rPr lang="en-US" sz="2400" b="1" dirty="0" smtClean="0">
                <a:solidFill>
                  <a:srgbClr val="000000"/>
                </a:solidFill>
                <a:latin typeface="Arial" pitchFamily="34" charset="0"/>
                <a:cs typeface="Arial" pitchFamily="34" charset="0"/>
              </a:rPr>
              <a:t>HARDWARE</a:t>
            </a:r>
            <a:endParaRPr lang="en-US" sz="2400" b="1" dirty="0">
              <a:solidFill>
                <a:srgbClr val="000000"/>
              </a:solidFill>
              <a:latin typeface="Arial" pitchFamily="34" charset="0"/>
              <a:cs typeface="Arial" pitchFamily="34" charset="0"/>
            </a:endParaRPr>
          </a:p>
        </p:txBody>
      </p:sp>
      <p:sp>
        <p:nvSpPr>
          <p:cNvPr id="22" name="Rounded Rectangle 21"/>
          <p:cNvSpPr/>
          <p:nvPr/>
        </p:nvSpPr>
        <p:spPr bwMode="auto">
          <a:xfrm>
            <a:off x="6747126" y="1666138"/>
            <a:ext cx="2146551" cy="1906878"/>
          </a:xfrm>
          <a:prstGeom prst="roundRect">
            <a:avLst>
              <a:gd name="adj" fmla="val 7210"/>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smtClean="0">
              <a:ln w="22225">
                <a:solidFill>
                  <a:schemeClr val="accent2"/>
                </a:solidFill>
                <a:prstDash val="solid"/>
              </a:ln>
              <a:solidFill>
                <a:srgbClr val="FF0000"/>
              </a:solidFill>
              <a:latin typeface="Arial Black" pitchFamily="34" charset="0"/>
            </a:endParaRPr>
          </a:p>
        </p:txBody>
      </p:sp>
      <p:sp>
        <p:nvSpPr>
          <p:cNvPr id="23" name="Rounded Rectangle 22"/>
          <p:cNvSpPr/>
          <p:nvPr/>
        </p:nvSpPr>
        <p:spPr bwMode="auto">
          <a:xfrm>
            <a:off x="6747513" y="4761148"/>
            <a:ext cx="2162894" cy="1908212"/>
          </a:xfrm>
          <a:prstGeom prst="roundRect">
            <a:avLst>
              <a:gd name="adj" fmla="val 13358"/>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smtClean="0">
              <a:ln w="22225">
                <a:solidFill>
                  <a:schemeClr val="accent2"/>
                </a:solidFill>
                <a:prstDash val="solid"/>
              </a:ln>
              <a:solidFill>
                <a:srgbClr val="FF0000"/>
              </a:solidFill>
              <a:latin typeface="Arial Black" pitchFamily="34" charset="0"/>
            </a:endParaRPr>
          </a:p>
        </p:txBody>
      </p:sp>
      <p:sp>
        <p:nvSpPr>
          <p:cNvPr id="25" name="TextBox 24"/>
          <p:cNvSpPr txBox="1"/>
          <p:nvPr/>
        </p:nvSpPr>
        <p:spPr>
          <a:xfrm>
            <a:off x="6804248" y="2155503"/>
            <a:ext cx="2043000" cy="830997"/>
          </a:xfrm>
          <a:prstGeom prst="rect">
            <a:avLst/>
          </a:prstGeom>
          <a:noFill/>
        </p:spPr>
        <p:txBody>
          <a:bodyPr wrap="square" rtlCol="0">
            <a:spAutoFit/>
          </a:bodyPr>
          <a:lstStyle/>
          <a:p>
            <a:pPr algn="ctr"/>
            <a:r>
              <a:rPr lang="en-US" sz="2400" b="1" dirty="0" smtClean="0">
                <a:latin typeface="Arial" pitchFamily="34" charset="0"/>
                <a:cs typeface="Arial" pitchFamily="34" charset="0"/>
              </a:rPr>
              <a:t>OPERATING </a:t>
            </a:r>
            <a:br>
              <a:rPr lang="en-US" sz="2400" b="1" dirty="0" smtClean="0">
                <a:latin typeface="Arial" pitchFamily="34" charset="0"/>
                <a:cs typeface="Arial" pitchFamily="34" charset="0"/>
              </a:rPr>
            </a:br>
            <a:r>
              <a:rPr lang="en-US" sz="2400" b="1" dirty="0" smtClean="0">
                <a:latin typeface="Arial" pitchFamily="34" charset="0"/>
                <a:cs typeface="Arial" pitchFamily="34" charset="0"/>
              </a:rPr>
              <a:t>SYSTEM</a:t>
            </a:r>
            <a:endParaRPr lang="en-US" sz="2400" b="1" dirty="0">
              <a:latin typeface="Arial" pitchFamily="34" charset="0"/>
              <a:cs typeface="Arial" pitchFamily="34" charset="0"/>
            </a:endParaRPr>
          </a:p>
        </p:txBody>
      </p:sp>
      <p:pic>
        <p:nvPicPr>
          <p:cNvPr id="27" name="Picture 4" descr="https://cdn3.iconfinder.com/data/icons/electronic-3/500/cpu-5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6567" y="5749571"/>
            <a:ext cx="811777" cy="81177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696237" y="3816790"/>
            <a:ext cx="2304255" cy="646331"/>
          </a:xfrm>
          <a:prstGeom prst="rect">
            <a:avLst/>
          </a:prstGeom>
          <a:noFill/>
        </p:spPr>
        <p:txBody>
          <a:bodyPr wrap="square" rtlCol="0" anchor="ctr">
            <a:spAutoFit/>
          </a:bodyPr>
          <a:lstStyle/>
          <a:p>
            <a:pPr algn="ctr">
              <a:lnSpc>
                <a:spcPct val="150000"/>
              </a:lnSpc>
            </a:pPr>
            <a:r>
              <a:rPr lang="en-US" sz="2400" b="1" dirty="0" smtClean="0">
                <a:solidFill>
                  <a:sysClr val="windowText" lastClr="000000"/>
                </a:solidFill>
                <a:latin typeface="Arial" pitchFamily="34" charset="0"/>
                <a:cs typeface="Arial" pitchFamily="34" charset="0"/>
              </a:rPr>
              <a:t>HYPERVISOR*</a:t>
            </a:r>
            <a:endParaRPr lang="en-US" sz="2400" b="1" dirty="0">
              <a:solidFill>
                <a:sysClr val="windowText" lastClr="000000"/>
              </a:solidFill>
              <a:latin typeface="Arial" pitchFamily="34" charset="0"/>
              <a:cs typeface="Arial" pitchFamily="34" charset="0"/>
            </a:endParaRPr>
          </a:p>
        </p:txBody>
      </p:sp>
      <p:sp>
        <p:nvSpPr>
          <p:cNvPr id="31" name="Rounded Rectangle 30"/>
          <p:cNvSpPr/>
          <p:nvPr/>
        </p:nvSpPr>
        <p:spPr bwMode="auto">
          <a:xfrm>
            <a:off x="6781531" y="1690920"/>
            <a:ext cx="2079128" cy="1851018"/>
          </a:xfrm>
          <a:prstGeom prst="roundRect">
            <a:avLst>
              <a:gd name="adj" fmla="val 5770"/>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normalizeH="0" baseline="0" smtClean="0">
              <a:ln w="22225">
                <a:solidFill>
                  <a:schemeClr val="accent2"/>
                </a:solidFill>
                <a:prstDash val="solid"/>
              </a:ln>
              <a:solidFill>
                <a:srgbClr val="FF0000"/>
              </a:solidFill>
              <a:latin typeface="Arial Black" pitchFamily="34" charset="0"/>
            </a:endParaRPr>
          </a:p>
        </p:txBody>
      </p:sp>
      <p:sp>
        <p:nvSpPr>
          <p:cNvPr id="32" name="TextBox 31"/>
          <p:cNvSpPr txBox="1"/>
          <p:nvPr/>
        </p:nvSpPr>
        <p:spPr>
          <a:xfrm>
            <a:off x="7560332" y="5733256"/>
            <a:ext cx="1492322" cy="830997"/>
          </a:xfrm>
          <a:prstGeom prst="rect">
            <a:avLst/>
          </a:prstGeom>
          <a:noFill/>
        </p:spPr>
        <p:txBody>
          <a:bodyPr wrap="square" rtlCol="0">
            <a:spAutoFit/>
          </a:bodyPr>
          <a:lstStyle/>
          <a:p>
            <a:r>
              <a:rPr lang="en-US" sz="2400" b="1" dirty="0" smtClean="0">
                <a:latin typeface="Arial" pitchFamily="34" charset="0"/>
                <a:cs typeface="Arial" pitchFamily="34" charset="0"/>
              </a:rPr>
              <a:t>• VT-x</a:t>
            </a:r>
          </a:p>
          <a:p>
            <a:r>
              <a:rPr lang="en-US" sz="2400" b="1" dirty="0" smtClean="0">
                <a:latin typeface="Arial" pitchFamily="34" charset="0"/>
                <a:cs typeface="Arial" pitchFamily="34" charset="0"/>
              </a:rPr>
              <a:t>• AMD-V</a:t>
            </a:r>
            <a:endParaRPr lang="en-US" sz="2400" b="1" dirty="0">
              <a:latin typeface="Arial" pitchFamily="34" charset="0"/>
              <a:cs typeface="Arial" pitchFamily="34" charset="0"/>
            </a:endParaRPr>
          </a:p>
        </p:txBody>
      </p:sp>
      <p:cxnSp>
        <p:nvCxnSpPr>
          <p:cNvPr id="19" name="Straight Arrow Connector 18"/>
          <p:cNvCxnSpPr/>
          <p:nvPr/>
        </p:nvCxnSpPr>
        <p:spPr bwMode="auto">
          <a:xfrm>
            <a:off x="4333320" y="3392996"/>
            <a:ext cx="0" cy="567519"/>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bwMode="auto">
          <a:xfrm flipV="1">
            <a:off x="5197416" y="3356992"/>
            <a:ext cx="0" cy="522083"/>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7380312" y="3375019"/>
            <a:ext cx="0" cy="567519"/>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bwMode="auto">
          <a:xfrm flipV="1">
            <a:off x="8280412" y="3356992"/>
            <a:ext cx="0" cy="522083"/>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bwMode="auto">
          <a:xfrm>
            <a:off x="7416316" y="4409653"/>
            <a:ext cx="0" cy="567519"/>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bwMode="auto">
          <a:xfrm flipV="1">
            <a:off x="8316416" y="4373375"/>
            <a:ext cx="0" cy="522083"/>
          </a:xfrm>
          <a:prstGeom prst="straightConnector1">
            <a:avLst/>
          </a:prstGeom>
          <a:ln w="63500" cap="sq">
            <a:solidFill>
              <a:srgbClr val="884535"/>
            </a:solidFill>
            <a:headEnd type="none" w="lg" len="lg"/>
            <a:tailEnd type="triangle" w="med" len="sm"/>
          </a:ln>
          <a:extLst/>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6858329" y="4905164"/>
            <a:ext cx="2070155" cy="830997"/>
          </a:xfrm>
          <a:prstGeom prst="rect">
            <a:avLst/>
          </a:prstGeom>
          <a:noFill/>
        </p:spPr>
        <p:txBody>
          <a:bodyPr wrap="square" rtlCol="0">
            <a:spAutoFit/>
          </a:bodyPr>
          <a:lstStyle/>
          <a:p>
            <a:pPr algn="ctr"/>
            <a:r>
              <a:rPr lang="en-US" sz="2400" b="1" dirty="0" smtClean="0">
                <a:latin typeface="Arial" pitchFamily="34" charset="0"/>
                <a:cs typeface="Arial" pitchFamily="34" charset="0"/>
              </a:rPr>
              <a:t>COMPUTER HARDWARE</a:t>
            </a:r>
            <a:endParaRPr lang="en-US" sz="2400" b="1" dirty="0">
              <a:latin typeface="Arial" pitchFamily="34" charset="0"/>
              <a:cs typeface="Arial" pitchFamily="34" charset="0"/>
            </a:endParaRPr>
          </a:p>
        </p:txBody>
      </p:sp>
      <p:sp>
        <p:nvSpPr>
          <p:cNvPr id="34" name="TextBox 33"/>
          <p:cNvSpPr txBox="1"/>
          <p:nvPr/>
        </p:nvSpPr>
        <p:spPr>
          <a:xfrm>
            <a:off x="1582586" y="1856728"/>
            <a:ext cx="826196" cy="646331"/>
          </a:xfrm>
          <a:prstGeom prst="rect">
            <a:avLst/>
          </a:prstGeom>
          <a:noFill/>
        </p:spPr>
        <p:txBody>
          <a:bodyPr wrap="square" rtlCol="0">
            <a:spAutoFit/>
          </a:bodyPr>
          <a:lstStyle/>
          <a:p>
            <a:r>
              <a:rPr lang="en-US" sz="3600" b="1" dirty="0" smtClean="0">
                <a:solidFill>
                  <a:srgbClr val="C00000"/>
                </a:solidFill>
                <a:latin typeface="+mn-lt"/>
              </a:rPr>
              <a:t>AV</a:t>
            </a:r>
            <a:endParaRPr lang="en-US" sz="3600" b="1" dirty="0">
              <a:solidFill>
                <a:srgbClr val="C00000"/>
              </a:solidFill>
              <a:latin typeface="+mn-lt"/>
            </a:endParaRPr>
          </a:p>
        </p:txBody>
      </p:sp>
      <p:sp>
        <p:nvSpPr>
          <p:cNvPr id="5" name="Isosceles Triangle 4"/>
          <p:cNvSpPr/>
          <p:nvPr/>
        </p:nvSpPr>
        <p:spPr bwMode="auto">
          <a:xfrm rot="5400000">
            <a:off x="5046914" y="3170110"/>
            <a:ext cx="2501083" cy="426575"/>
          </a:xfrm>
          <a:prstGeom prst="triangle">
            <a:avLst/>
          </a:prstGeom>
          <a:solidFill>
            <a:srgbClr val="FFFF66"/>
          </a:solidFill>
          <a:ln w="6350">
            <a:solidFill>
              <a:schemeClr val="tx1"/>
            </a:solidFill>
          </a:ln>
          <a:effectLst/>
          <a:extLst/>
        </p:spPr>
        <p:txBody>
          <a:bodyPr vert="horz" wrap="square" lIns="90000" tIns="46800" rIns="90000" bIns="468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Black" pitchFamily="34" charset="0"/>
            </a:endParaRPr>
          </a:p>
        </p:txBody>
      </p:sp>
      <p:pic>
        <p:nvPicPr>
          <p:cNvPr id="2050" name="Picture 2" descr="http://pngimg.com/upload/laptop_PNG593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0528" y="1412776"/>
            <a:ext cx="4175956" cy="2921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378" y="6546830"/>
            <a:ext cx="4623382" cy="338554"/>
          </a:xfrm>
          <a:prstGeom prst="rect">
            <a:avLst/>
          </a:prstGeom>
        </p:spPr>
        <p:txBody>
          <a:bodyPr wrap="none">
            <a:spAutoFit/>
          </a:bodyPr>
          <a:lstStyle/>
          <a:p>
            <a:r>
              <a:rPr lang="en-US" sz="1600" dirty="0" smtClean="0">
                <a:latin typeface="Arial" pitchFamily="34" charset="0"/>
                <a:cs typeface="Arial" pitchFamily="34" charset="0"/>
              </a:rPr>
              <a:t>Image source: http</a:t>
            </a:r>
            <a:r>
              <a:rPr lang="en-US" sz="1600" dirty="0">
                <a:latin typeface="Arial" pitchFamily="34" charset="0"/>
                <a:cs typeface="Arial" pitchFamily="34" charset="0"/>
              </a:rPr>
              <a:t>://pngimg.com/download/5932</a:t>
            </a:r>
          </a:p>
        </p:txBody>
      </p:sp>
    </p:spTree>
    <p:extLst>
      <p:ext uri="{BB962C8B-B14F-4D97-AF65-F5344CB8AC3E}">
        <p14:creationId xmlns:p14="http://schemas.microsoft.com/office/powerpoint/2010/main" val="25847006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516" y="113928"/>
            <a:ext cx="8820980" cy="6375412"/>
          </a:xfrm>
        </p:spPr>
        <p:txBody>
          <a:bodyPr/>
          <a:lstStyle/>
          <a:p>
            <a:pPr marL="0" indent="0" algn="ctr">
              <a:lnSpc>
                <a:spcPct val="140000"/>
              </a:lnSpc>
              <a:buNone/>
            </a:pPr>
            <a:r>
              <a:rPr lang="en-US" sz="3600" b="1" dirty="0" smtClean="0"/>
              <a:t>Special thanks to </a:t>
            </a:r>
          </a:p>
          <a:p>
            <a:pPr marL="693738" indent="-693738">
              <a:lnSpc>
                <a:spcPct val="140000"/>
              </a:lnSpc>
            </a:pPr>
            <a:r>
              <a:rPr lang="en-US" dirty="0"/>
              <a:t>Peter </a:t>
            </a:r>
            <a:r>
              <a:rPr lang="en-US" dirty="0" err="1"/>
              <a:t>Prokoptsev</a:t>
            </a:r>
            <a:r>
              <a:rPr lang="en-US" dirty="0"/>
              <a:t>, </a:t>
            </a:r>
            <a:r>
              <a:rPr lang="en-US" dirty="0" smtClean="0"/>
              <a:t>scientist </a:t>
            </a:r>
            <a:endParaRPr lang="en-US" dirty="0"/>
          </a:p>
          <a:p>
            <a:pPr marL="693738" indent="-693738">
              <a:lnSpc>
                <a:spcPct val="140000"/>
              </a:lnSpc>
            </a:pPr>
            <a:r>
              <a:rPr lang="en-US" dirty="0" err="1" smtClean="0"/>
              <a:t>Iwan</a:t>
            </a:r>
            <a:r>
              <a:rPr lang="en-US" dirty="0" smtClean="0"/>
              <a:t> </a:t>
            </a:r>
            <a:r>
              <a:rPr lang="en-US" dirty="0" err="1" smtClean="0"/>
              <a:t>Nesterov</a:t>
            </a:r>
            <a:r>
              <a:rPr lang="en-US" dirty="0" smtClean="0"/>
              <a:t>, programmer </a:t>
            </a:r>
          </a:p>
          <a:p>
            <a:pPr marL="693738" indent="-693738">
              <a:lnSpc>
                <a:spcPct val="140000"/>
              </a:lnSpc>
            </a:pPr>
            <a:r>
              <a:rPr lang="en-US" dirty="0"/>
              <a:t>Andrey </a:t>
            </a:r>
            <a:r>
              <a:rPr lang="en-US" dirty="0" err="1" smtClean="0"/>
              <a:t>Chechulin</a:t>
            </a:r>
            <a:r>
              <a:rPr lang="en-US" dirty="0" smtClean="0"/>
              <a:t>, scientist </a:t>
            </a:r>
            <a:endParaRPr lang="en-US" dirty="0" smtClean="0"/>
          </a:p>
          <a:p>
            <a:pPr marL="693738" indent="-693738">
              <a:lnSpc>
                <a:spcPct val="140000"/>
              </a:lnSpc>
            </a:pPr>
            <a:r>
              <a:rPr lang="en-US" dirty="0"/>
              <a:t>Alexander </a:t>
            </a:r>
            <a:r>
              <a:rPr lang="en-US" dirty="0" err="1" smtClean="0"/>
              <a:t>Nikonov</a:t>
            </a:r>
            <a:r>
              <a:rPr lang="en-US" dirty="0"/>
              <a:t>, </a:t>
            </a:r>
            <a:r>
              <a:rPr lang="en-US" dirty="0" smtClean="0"/>
              <a:t>portfolio manager</a:t>
            </a:r>
            <a:endParaRPr lang="en-US" dirty="0"/>
          </a:p>
          <a:p>
            <a:pPr marL="693738" indent="-693738">
              <a:lnSpc>
                <a:spcPct val="140000"/>
              </a:lnSpc>
            </a:pPr>
            <a:r>
              <a:rPr lang="en-US" dirty="0" smtClean="0"/>
              <a:t>Ben </a:t>
            </a:r>
            <a:r>
              <a:rPr lang="en-US" dirty="0"/>
              <a:t>Stein, teacher of English </a:t>
            </a:r>
            <a:endParaRPr lang="en-US" dirty="0" smtClean="0"/>
          </a:p>
          <a:p>
            <a:pPr marL="693738" indent="-693738">
              <a:lnSpc>
                <a:spcPct val="140000"/>
              </a:lnSpc>
            </a:pPr>
            <a:r>
              <a:rPr lang="en-US" dirty="0" smtClean="0"/>
              <a:t>Alexey </a:t>
            </a:r>
            <a:r>
              <a:rPr lang="en-US" dirty="0" err="1"/>
              <a:t>Nesterenko</a:t>
            </a:r>
            <a:r>
              <a:rPr lang="en-US" dirty="0"/>
              <a:t>, teacher of English </a:t>
            </a:r>
            <a:endParaRPr lang="en-US" dirty="0" smtClean="0"/>
          </a:p>
          <a:p>
            <a:pPr marL="693738" indent="-693738">
              <a:lnSpc>
                <a:spcPct val="140000"/>
              </a:lnSpc>
            </a:pPr>
            <a:r>
              <a:rPr lang="en-US" dirty="0"/>
              <a:t>Natalia </a:t>
            </a:r>
            <a:r>
              <a:rPr lang="en-US" dirty="0" err="1"/>
              <a:t>Korkina</a:t>
            </a:r>
            <a:r>
              <a:rPr lang="en-US" dirty="0"/>
              <a:t>, teacher of English </a:t>
            </a:r>
            <a:endParaRPr lang="en-US" dirty="0"/>
          </a:p>
          <a:p>
            <a:pPr marL="693738" indent="-693738">
              <a:lnSpc>
                <a:spcPct val="140000"/>
              </a:lnSpc>
            </a:pPr>
            <a:endParaRPr lang="en-US" dirty="0"/>
          </a:p>
        </p:txBody>
      </p:sp>
    </p:spTree>
    <p:extLst>
      <p:ext uri="{BB962C8B-B14F-4D97-AF65-F5344CB8AC3E}">
        <p14:creationId xmlns:p14="http://schemas.microsoft.com/office/powerpoint/2010/main" val="2786990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44624" y="2420888"/>
            <a:ext cx="84963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dirty="0" smtClean="0"/>
              <a:t>Igor Korkin, Ph.D.</a:t>
            </a:r>
            <a:endParaRPr lang="ru-RU" sz="3600" dirty="0"/>
          </a:p>
        </p:txBody>
      </p:sp>
      <p:sp>
        <p:nvSpPr>
          <p:cNvPr id="5" name="Content Placeholder 2"/>
          <p:cNvSpPr txBox="1">
            <a:spLocks/>
          </p:cNvSpPr>
          <p:nvPr/>
        </p:nvSpPr>
        <p:spPr bwMode="auto">
          <a:xfrm>
            <a:off x="416632" y="3465004"/>
            <a:ext cx="8316924" cy="97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0099"/>
              </a:buClr>
              <a:buFont typeface="Arial"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0099"/>
              </a:buClr>
              <a:buFont typeface="Arial" charset="0"/>
              <a:buChar char="●"/>
              <a:defRPr sz="2800">
                <a:solidFill>
                  <a:schemeClr val="tx1"/>
                </a:solidFill>
                <a:latin typeface="+mn-lt"/>
              </a:defRPr>
            </a:lvl2pPr>
            <a:lvl3pPr marL="1143000" indent="-228600" algn="l" rtl="0" eaLnBrk="1" fontAlgn="base" hangingPunct="1">
              <a:spcBef>
                <a:spcPct val="20000"/>
              </a:spcBef>
              <a:spcAft>
                <a:spcPct val="0"/>
              </a:spcAft>
              <a:buClr>
                <a:srgbClr val="000099"/>
              </a:buClr>
              <a:buFont typeface="Arial" charset="0"/>
              <a:buChar char="●"/>
              <a:defRPr sz="2400">
                <a:solidFill>
                  <a:schemeClr val="tx1"/>
                </a:solidFill>
                <a:latin typeface="+mn-lt"/>
              </a:defRPr>
            </a:lvl3pPr>
            <a:lvl4pPr marL="1600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4pPr>
            <a:lvl5pPr marL="20574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5pPr>
            <a:lvl6pPr marL="25146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6pPr>
            <a:lvl7pPr marL="29718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7pPr>
            <a:lvl8pPr marL="34290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8pPr>
            <a:lvl9pPr marL="3886200" indent="-228600" algn="l" rtl="0" eaLnBrk="1" fontAlgn="base" hangingPunct="1">
              <a:spcBef>
                <a:spcPct val="20000"/>
              </a:spcBef>
              <a:spcAft>
                <a:spcPct val="0"/>
              </a:spcAft>
              <a:buClr>
                <a:srgbClr val="000099"/>
              </a:buClr>
              <a:buFont typeface="Arial" charset="0"/>
              <a:buChar char="●"/>
              <a:defRPr sz="2000">
                <a:solidFill>
                  <a:schemeClr val="tx1"/>
                </a:solidFill>
                <a:latin typeface="+mn-lt"/>
              </a:defRPr>
            </a:lvl9pPr>
          </a:lstStyle>
          <a:p>
            <a:pPr marL="0" indent="0" algn="ctr">
              <a:lnSpc>
                <a:spcPct val="150000"/>
              </a:lnSpc>
              <a:buFont typeface="Arial" charset="0"/>
              <a:buNone/>
            </a:pPr>
            <a:r>
              <a:rPr lang="en-US" dirty="0" smtClean="0"/>
              <a:t>igor.korkin@gmail.com</a:t>
            </a:r>
          </a:p>
        </p:txBody>
      </p:sp>
    </p:spTree>
    <p:extLst>
      <p:ext uri="{BB962C8B-B14F-4D97-AF65-F5344CB8AC3E}">
        <p14:creationId xmlns:p14="http://schemas.microsoft.com/office/powerpoint/2010/main" val="1827910408"/>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_template_003">
  <a:themeElements>
    <a:clrScheme name="Шаблон Кафедры 42 - 003 7">
      <a:dk1>
        <a:srgbClr val="000000"/>
      </a:dk1>
      <a:lt1>
        <a:srgbClr val="FFFFFF"/>
      </a:lt1>
      <a:dk2>
        <a:srgbClr val="5F5F5F"/>
      </a:dk2>
      <a:lt2>
        <a:srgbClr val="B2B2B2"/>
      </a:lt2>
      <a:accent1>
        <a:srgbClr val="6699FF"/>
      </a:accent1>
      <a:accent2>
        <a:srgbClr val="3333CC"/>
      </a:accent2>
      <a:accent3>
        <a:srgbClr val="FFFFFF"/>
      </a:accent3>
      <a:accent4>
        <a:srgbClr val="000000"/>
      </a:accent4>
      <a:accent5>
        <a:srgbClr val="B8CAFF"/>
      </a:accent5>
      <a:accent6>
        <a:srgbClr val="2D2DB9"/>
      </a:accent6>
      <a:hlink>
        <a:srgbClr val="9999FF"/>
      </a:hlink>
      <a:folHlink>
        <a:srgbClr val="3399FF"/>
      </a:folHlink>
    </a:clrScheme>
    <a:fontScheme name="Шаблон Кафедры 42 - 003">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Шаблон Кафедры 42 - 003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clrMap bg1="dk2" tx1="lt1" bg2="dk1" tx2="lt2" accent1="accent1" accent2="accent2" accent3="accent3" accent4="accent4" accent5="accent5" accent6="accent6" hlink="hlink" folHlink="folHlink"/>
    </a:extraClrScheme>
    <a:extraClrScheme>
      <a:clrScheme name="Шаблон Кафедры 42 - 003 2">
        <a:dk1>
          <a:srgbClr val="0000A4"/>
        </a:dk1>
        <a:lt1>
          <a:srgbClr val="CCFFFF"/>
        </a:lt1>
        <a:dk2>
          <a:srgbClr val="000066"/>
        </a:dk2>
        <a:lt2>
          <a:srgbClr val="00FFFF"/>
        </a:lt2>
        <a:accent1>
          <a:srgbClr val="51B2E3"/>
        </a:accent1>
        <a:accent2>
          <a:srgbClr val="04E8AC"/>
        </a:accent2>
        <a:accent3>
          <a:srgbClr val="AAAAB8"/>
        </a:accent3>
        <a:accent4>
          <a:srgbClr val="AEDADA"/>
        </a:accent4>
        <a:accent5>
          <a:srgbClr val="B3D5EF"/>
        </a:accent5>
        <a:accent6>
          <a:srgbClr val="03D29B"/>
        </a:accent6>
        <a:hlink>
          <a:srgbClr val="FF3399"/>
        </a:hlink>
        <a:folHlink>
          <a:srgbClr val="8F5FD5"/>
        </a:folHlink>
      </a:clrScheme>
      <a:clrMap bg1="dk2" tx1="lt1" bg2="dk1" tx2="lt2" accent1="accent1" accent2="accent2" accent3="accent3" accent4="accent4" accent5="accent5" accent6="accent6" hlink="hlink" folHlink="folHlink"/>
    </a:extraClrScheme>
    <a:extraClrScheme>
      <a:clrScheme name="Шаблон Кафедры 42 - 003 3">
        <a:dk1>
          <a:srgbClr val="9F237F"/>
        </a:dk1>
        <a:lt1>
          <a:srgbClr val="FFCC00"/>
        </a:lt1>
        <a:dk2>
          <a:srgbClr val="000000"/>
        </a:dk2>
        <a:lt2>
          <a:srgbClr val="FFFFFF"/>
        </a:lt2>
        <a:accent1>
          <a:srgbClr val="39A6DD"/>
        </a:accent1>
        <a:accent2>
          <a:srgbClr val="FF03E7"/>
        </a:accent2>
        <a:accent3>
          <a:srgbClr val="AAAAAA"/>
        </a:accent3>
        <a:accent4>
          <a:srgbClr val="DAAE00"/>
        </a:accent4>
        <a:accent5>
          <a:srgbClr val="AED0EB"/>
        </a:accent5>
        <a:accent6>
          <a:srgbClr val="E702D1"/>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Шаблон Кафедры 42 - 003 4">
        <a:dk1>
          <a:srgbClr val="00603B"/>
        </a:dk1>
        <a:lt1>
          <a:srgbClr val="FFCC00"/>
        </a:lt1>
        <a:dk2>
          <a:srgbClr val="000000"/>
        </a:dk2>
        <a:lt2>
          <a:srgbClr val="FFFFFF"/>
        </a:lt2>
        <a:accent1>
          <a:srgbClr val="39A6DD"/>
        </a:accent1>
        <a:accent2>
          <a:srgbClr val="07FB18"/>
        </a:accent2>
        <a:accent3>
          <a:srgbClr val="AAAAAA"/>
        </a:accent3>
        <a:accent4>
          <a:srgbClr val="DAAE00"/>
        </a:accent4>
        <a:accent5>
          <a:srgbClr val="AED0EB"/>
        </a:accent5>
        <a:accent6>
          <a:srgbClr val="06E315"/>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Шаблон Кафедры 42 - 003 5">
        <a:dk1>
          <a:srgbClr val="FF6600"/>
        </a:dk1>
        <a:lt1>
          <a:srgbClr val="FFFFFF"/>
        </a:lt1>
        <a:dk2>
          <a:srgbClr val="003366"/>
        </a:dk2>
        <a:lt2>
          <a:srgbClr val="FFFFFF"/>
        </a:lt2>
        <a:accent1>
          <a:srgbClr val="FF99FF"/>
        </a:accent1>
        <a:accent2>
          <a:srgbClr val="FFFF99"/>
        </a:accent2>
        <a:accent3>
          <a:srgbClr val="AAADB8"/>
        </a:accent3>
        <a:accent4>
          <a:srgbClr val="DADADA"/>
        </a:accent4>
        <a:accent5>
          <a:srgbClr val="FFCAFF"/>
        </a:accent5>
        <a:accent6>
          <a:srgbClr val="E7E78A"/>
        </a:accent6>
        <a:hlink>
          <a:srgbClr val="FF3399"/>
        </a:hlink>
        <a:folHlink>
          <a:srgbClr val="FF9966"/>
        </a:folHlink>
      </a:clrScheme>
      <a:clrMap bg1="dk2" tx1="lt1" bg2="dk1" tx2="lt2" accent1="accent1" accent2="accent2" accent3="accent3" accent4="accent4" accent5="accent5" accent6="accent6" hlink="hlink" folHlink="folHlink"/>
    </a:extraClrScheme>
    <a:extraClrScheme>
      <a:clrScheme name="Шаблон Кафедры 42 - 003 6">
        <a:dk1>
          <a:srgbClr val="000000"/>
        </a:dk1>
        <a:lt1>
          <a:srgbClr val="FFFFFF"/>
        </a:lt1>
        <a:dk2>
          <a:srgbClr val="993366"/>
        </a:dk2>
        <a:lt2>
          <a:srgbClr val="CCFFFF"/>
        </a:lt2>
        <a:accent1>
          <a:srgbClr val="CCECFF"/>
        </a:accent1>
        <a:accent2>
          <a:srgbClr val="FFFF99"/>
        </a:accent2>
        <a:accent3>
          <a:srgbClr val="FFFFFF"/>
        </a:accent3>
        <a:accent4>
          <a:srgbClr val="000000"/>
        </a:accent4>
        <a:accent5>
          <a:srgbClr val="E2F4FF"/>
        </a:accent5>
        <a:accent6>
          <a:srgbClr val="E7E78A"/>
        </a:accent6>
        <a:hlink>
          <a:srgbClr val="FFCCFF"/>
        </a:hlink>
        <a:folHlink>
          <a:srgbClr val="FFCCCC"/>
        </a:folHlink>
      </a:clrScheme>
      <a:clrMap bg1="lt1" tx1="dk1" bg2="lt2" tx2="dk2" accent1="accent1" accent2="accent2" accent3="accent3" accent4="accent4" accent5="accent5" accent6="accent6" hlink="hlink" folHlink="folHlink"/>
    </a:extraClrScheme>
    <a:extraClrScheme>
      <a:clrScheme name="Шаблон Кафедры 42 - 003 7">
        <a:dk1>
          <a:srgbClr val="000000"/>
        </a:dk1>
        <a:lt1>
          <a:srgbClr val="FFFFFF"/>
        </a:lt1>
        <a:dk2>
          <a:srgbClr val="5F5F5F"/>
        </a:dk2>
        <a:lt2>
          <a:srgbClr val="B2B2B2"/>
        </a:lt2>
        <a:accent1>
          <a:srgbClr val="6699FF"/>
        </a:accent1>
        <a:accent2>
          <a:srgbClr val="3333CC"/>
        </a:accent2>
        <a:accent3>
          <a:srgbClr val="FFFFFF"/>
        </a:accent3>
        <a:accent4>
          <a:srgbClr val="000000"/>
        </a:accent4>
        <a:accent5>
          <a:srgbClr val="B8CAFF"/>
        </a:accent5>
        <a:accent6>
          <a:srgbClr val="2D2DB9"/>
        </a:accent6>
        <a:hlink>
          <a:srgbClr val="9999FF"/>
        </a:hlink>
        <a:folHlink>
          <a:srgbClr val="3399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arre verticale">
  <a:themeElements>
    <a:clrScheme name="Barre vertical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Barre vertical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Barre verticale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Barre vertical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Barre vertical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arre verticale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Barre verticale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Barre verticale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19549</TotalTime>
  <Words>7661</Words>
  <Application>Microsoft Office PowerPoint</Application>
  <PresentationFormat>On-screen Show (4:3)</PresentationFormat>
  <Paragraphs>1328</Paragraphs>
  <Slides>91</Slides>
  <Notes>88</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91</vt:i4>
      </vt:variant>
    </vt:vector>
  </HeadingPairs>
  <TitlesOfParts>
    <vt:vector size="94" baseType="lpstr">
      <vt:lpstr>presentation_template_003</vt:lpstr>
      <vt:lpstr>Barre verticale</vt:lpstr>
      <vt:lpstr>Document</vt:lpstr>
      <vt:lpstr>TWO CHALLENGES OF STEALTHY HYPERVISORS DETECTION:  TIME CHEATING &amp; DATA FLUCTUATIONS</vt:lpstr>
      <vt:lpstr>Agenda</vt:lpstr>
      <vt:lpstr>Any PC can be compared with a big ship</vt:lpstr>
      <vt:lpstr>Any PC can be compared with a big ship</vt:lpstr>
      <vt:lpstr>The existing places to plant the backdoor</vt:lpstr>
      <vt:lpstr>What &amp; where is a hypervisor?</vt:lpstr>
      <vt:lpstr>What &amp; where is a hypervisor?</vt:lpstr>
      <vt:lpstr>What &amp; where is a hypervisor?</vt:lpstr>
      <vt:lpstr>What &amp; where is a hypervisor?</vt:lpstr>
      <vt:lpstr>What &amp; where is a hypervisor?</vt:lpstr>
      <vt:lpstr>What computers support hardware virtualization?</vt:lpstr>
      <vt:lpstr>Five features of HYP &amp;  the area of its application</vt:lpstr>
      <vt:lpstr>Five features of HYP &amp;  the area of its application</vt:lpstr>
      <vt:lpstr>Overview of a backdoor HYP facilities</vt:lpstr>
      <vt:lpstr>PowerPoint Presentation</vt:lpstr>
      <vt:lpstr>PowerPoint Presentation</vt:lpstr>
      <vt:lpstr>Analysis of hypervisor detection tools</vt:lpstr>
      <vt:lpstr>PowerPoint Presentation</vt:lpstr>
      <vt:lpstr>Analysis of hypervisor detection tools</vt:lpstr>
      <vt:lpstr>Analysis of hypervisor detection tools</vt:lpstr>
      <vt:lpstr>PowerPoint Presentation</vt:lpstr>
      <vt:lpstr>Hypervisor detection methods</vt:lpstr>
      <vt:lpstr>Signature based detection</vt:lpstr>
      <vt:lpstr>Detection based on the trusted HYP</vt:lpstr>
      <vt:lpstr>Detection based on the trusted HYP</vt:lpstr>
      <vt:lpstr>Behavior based detection</vt:lpstr>
      <vt:lpstr>Time based detection</vt:lpstr>
      <vt:lpstr>Time based detection</vt:lpstr>
      <vt:lpstr>Time based detection</vt:lpstr>
      <vt:lpstr>Drawbacks of HYP detection methods</vt:lpstr>
      <vt:lpstr>PowerPoint Presentation</vt:lpstr>
      <vt:lpstr>PowerPoint Presentation</vt:lpstr>
      <vt:lpstr>PowerPoint Presentation</vt:lpstr>
      <vt:lpstr>Let's focus on the time-based detection by unconditionally intercepted instructions</vt:lpstr>
      <vt:lpstr>Time based detection by  Unconditionally Intercepted Instructions</vt:lpstr>
      <vt:lpstr>Time based detection by  Unconditionally Intercepted Instructions</vt:lpstr>
      <vt:lpstr>Time based detection by  Unconditionally Intercepted Instructions</vt:lpstr>
      <vt:lpstr>Time based detection by  Unconditionally Intercepted Instructions</vt:lpstr>
      <vt:lpstr>How do we want to detect a HYP?</vt:lpstr>
      <vt:lpstr>What are the steps for time-based detection?</vt:lpstr>
      <vt:lpstr>How to find the appropriate statistics?</vt:lpstr>
      <vt:lpstr>What is happening to the computer during time measurements? </vt:lpstr>
      <vt:lpstr>Switching between CPU modes during time measurements of CPUID execution</vt:lpstr>
      <vt:lpstr>Theoretic analysis of switches between modes</vt:lpstr>
      <vt:lpstr>Theoretic analysis of switches between modes</vt:lpstr>
      <vt:lpstr>Let’s check these three ideas by experiment</vt:lpstr>
      <vt:lpstr>Scheme of the experiment</vt:lpstr>
      <vt:lpstr>Instruction Execution Time in CPU ticks*</vt:lpstr>
      <vt:lpstr>Analysis of the experimental results</vt:lpstr>
      <vt:lpstr>Analysis of the experimental results</vt:lpstr>
      <vt:lpstr>Analysis of the experimental results</vt:lpstr>
      <vt:lpstr>Analysis of the experimental results</vt:lpstr>
      <vt:lpstr>Yeah! We’ve done it!</vt:lpstr>
      <vt:lpstr>But also IET has the following anomalies:</vt:lpstr>
      <vt:lpstr>Possible ways to compare the samples</vt:lpstr>
      <vt:lpstr>Possible ways to compare the samples</vt:lpstr>
      <vt:lpstr>Calculate statistics &amp; variation intervals</vt:lpstr>
      <vt:lpstr>Calculate statistics &amp; variation intervals</vt:lpstr>
      <vt:lpstr>Data fluctuation: instability of statistics</vt:lpstr>
      <vt:lpstr>Reasons for the data instability or  data fluctuations are outliers &amp; jumps </vt:lpstr>
      <vt:lpstr>How to overcome the negative influence of outliers &amp; jumps</vt:lpstr>
      <vt:lpstr>How to overcome the negative influence of outliers &amp; jumps</vt:lpstr>
      <vt:lpstr>How to overcome the negative influence of outliers &amp; jumps</vt:lpstr>
      <vt:lpstr>I decided to test these ideas &amp; try to detect a HYP every day</vt:lpstr>
      <vt:lpstr>Obtain different statistical values on different days</vt:lpstr>
      <vt:lpstr>Obtain different statistical values on different days</vt:lpstr>
      <vt:lpstr>Data fluctuation: lack of repeatability </vt:lpstr>
      <vt:lpstr>Overcoming the lack of repeatability</vt:lpstr>
      <vt:lpstr>What can we do if variation intervals keep overlapping?</vt:lpstr>
      <vt:lpstr>What can we do if variation intervals keep overlapping?</vt:lpstr>
      <vt:lpstr>Threshold values calculation</vt:lpstr>
      <vt:lpstr>Example of threshold values</vt:lpstr>
      <vt:lpstr>How to detect stealthy hypervisors? Step by step method:</vt:lpstr>
      <vt:lpstr>How to detect stealthy hypervisors?</vt:lpstr>
      <vt:lpstr>How to detect stealthy hypervisors?</vt:lpstr>
      <vt:lpstr>How to detect stealthy hypervisors?</vt:lpstr>
      <vt:lpstr>Detection: architecture &amp; source code</vt:lpstr>
      <vt:lpstr>Positive results on different PCs &amp; HYPs </vt:lpstr>
      <vt:lpstr>List of challenges</vt:lpstr>
      <vt:lpstr>“Statistical ruler” detects stealthy HYPs</vt:lpstr>
      <vt:lpstr>Next steps</vt:lpstr>
      <vt:lpstr>Additional slides</vt:lpstr>
      <vt:lpstr>Details of type I and II errors</vt:lpstr>
      <vt:lpstr>Analysis of methods to compare samples</vt:lpstr>
      <vt:lpstr>Min-max confidence interval method by Strelen’04 or Kornfeld’65 </vt:lpstr>
      <vt:lpstr>Analysis of sample comparison methods</vt:lpstr>
      <vt:lpstr>Details of Time-based detection</vt:lpstr>
      <vt:lpstr>System Management mode: what are the reasons of SMI?</vt:lpstr>
      <vt:lpstr>The possible ways to debug a HYP</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CHALLENGES OF STEALTHY HYPERVISORS DETECTION: TIME CHEATING &amp; DATA FLUCTUATIONS</dc:title>
  <dc:creator>Igor</dc:creator>
  <cp:lastModifiedBy>Korkin Igor</cp:lastModifiedBy>
  <cp:revision>1929</cp:revision>
  <cp:lastPrinted>2015-04-10T11:56:27Z</cp:lastPrinted>
  <dcterms:created xsi:type="dcterms:W3CDTF">2012-06-20T08:48:40Z</dcterms:created>
  <dcterms:modified xsi:type="dcterms:W3CDTF">2015-06-03T07:53:56Z</dcterms:modified>
</cp:coreProperties>
</file>